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2"/>
  </p:notesMasterIdLst>
  <p:sldIdLst>
    <p:sldId id="438" r:id="rId2"/>
    <p:sldId id="288" r:id="rId3"/>
    <p:sldId id="342" r:id="rId4"/>
    <p:sldId id="260" r:id="rId5"/>
    <p:sldId id="259" r:id="rId6"/>
    <p:sldId id="263" r:id="rId7"/>
    <p:sldId id="264" r:id="rId8"/>
    <p:sldId id="265" r:id="rId9"/>
    <p:sldId id="266" r:id="rId10"/>
    <p:sldId id="267" r:id="rId11"/>
    <p:sldId id="268" r:id="rId12"/>
    <p:sldId id="270" r:id="rId13"/>
    <p:sldId id="271" r:id="rId14"/>
    <p:sldId id="273" r:id="rId15"/>
    <p:sldId id="274" r:id="rId16"/>
    <p:sldId id="448" r:id="rId17"/>
    <p:sldId id="275" r:id="rId18"/>
    <p:sldId id="278" r:id="rId19"/>
    <p:sldId id="439" r:id="rId20"/>
    <p:sldId id="440" r:id="rId21"/>
    <p:sldId id="284" r:id="rId22"/>
    <p:sldId id="344" r:id="rId23"/>
    <p:sldId id="291" r:id="rId24"/>
    <p:sldId id="292" r:id="rId25"/>
    <p:sldId id="345" r:id="rId26"/>
    <p:sldId id="346" r:id="rId27"/>
    <p:sldId id="294" r:id="rId28"/>
    <p:sldId id="295" r:id="rId29"/>
    <p:sldId id="355" r:id="rId30"/>
    <p:sldId id="347" r:id="rId31"/>
    <p:sldId id="351" r:id="rId32"/>
    <p:sldId id="352" r:id="rId33"/>
    <p:sldId id="353" r:id="rId34"/>
    <p:sldId id="354" r:id="rId35"/>
    <p:sldId id="296" r:id="rId36"/>
    <p:sldId id="356" r:id="rId37"/>
    <p:sldId id="297" r:id="rId38"/>
    <p:sldId id="298" r:id="rId39"/>
    <p:sldId id="299" r:id="rId40"/>
    <p:sldId id="300" r:id="rId41"/>
    <p:sldId id="301" r:id="rId42"/>
    <p:sldId id="302" r:id="rId43"/>
    <p:sldId id="303" r:id="rId44"/>
    <p:sldId id="304" r:id="rId45"/>
    <p:sldId id="305" r:id="rId46"/>
    <p:sldId id="306" r:id="rId47"/>
    <p:sldId id="307" r:id="rId48"/>
    <p:sldId id="310" r:id="rId49"/>
    <p:sldId id="311" r:id="rId50"/>
    <p:sldId id="312" r:id="rId51"/>
    <p:sldId id="385" r:id="rId52"/>
    <p:sldId id="386" r:id="rId53"/>
    <p:sldId id="387" r:id="rId54"/>
    <p:sldId id="389" r:id="rId55"/>
    <p:sldId id="391" r:id="rId56"/>
    <p:sldId id="392" r:id="rId57"/>
    <p:sldId id="388" r:id="rId58"/>
    <p:sldId id="314" r:id="rId59"/>
    <p:sldId id="315" r:id="rId60"/>
    <p:sldId id="316" r:id="rId61"/>
    <p:sldId id="324" r:id="rId62"/>
    <p:sldId id="325" r:id="rId63"/>
    <p:sldId id="326" r:id="rId64"/>
    <p:sldId id="328" r:id="rId65"/>
    <p:sldId id="329" r:id="rId66"/>
    <p:sldId id="406" r:id="rId67"/>
    <p:sldId id="407" r:id="rId68"/>
    <p:sldId id="408" r:id="rId69"/>
    <p:sldId id="449" r:id="rId70"/>
    <p:sldId id="450" r:id="rId71"/>
    <p:sldId id="451" r:id="rId72"/>
    <p:sldId id="452" r:id="rId73"/>
    <p:sldId id="453" r:id="rId74"/>
    <p:sldId id="412" r:id="rId75"/>
    <p:sldId id="339" r:id="rId76"/>
    <p:sldId id="416" r:id="rId77"/>
    <p:sldId id="415" r:id="rId78"/>
    <p:sldId id="362" r:id="rId79"/>
    <p:sldId id="363" r:id="rId80"/>
    <p:sldId id="340" r:id="rId81"/>
    <p:sldId id="421" r:id="rId82"/>
    <p:sldId id="367" r:id="rId83"/>
    <p:sldId id="422" r:id="rId84"/>
    <p:sldId id="423" r:id="rId85"/>
    <p:sldId id="424" r:id="rId86"/>
    <p:sldId id="425" r:id="rId87"/>
    <p:sldId id="426" r:id="rId88"/>
    <p:sldId id="427" r:id="rId89"/>
    <p:sldId id="428" r:id="rId90"/>
    <p:sldId id="429" r:id="rId91"/>
    <p:sldId id="430" r:id="rId92"/>
    <p:sldId id="431" r:id="rId93"/>
    <p:sldId id="432" r:id="rId94"/>
    <p:sldId id="433" r:id="rId95"/>
    <p:sldId id="434" r:id="rId96"/>
    <p:sldId id="435" r:id="rId97"/>
    <p:sldId id="436" r:id="rId98"/>
    <p:sldId id="437" r:id="rId99"/>
    <p:sldId id="413" r:id="rId100"/>
    <p:sldId id="341" r:id="rId10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5B5"/>
    <a:srgbClr val="FFCBBA"/>
    <a:srgbClr val="FFD6B9"/>
    <a:srgbClr val="FFEBCD"/>
    <a:srgbClr val="005800"/>
    <a:srgbClr val="FFBC95"/>
    <a:srgbClr val="612604"/>
    <a:srgbClr val="8910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7826" autoAdjust="0"/>
  </p:normalViewPr>
  <p:slideViewPr>
    <p:cSldViewPr snapToGrid="0">
      <p:cViewPr>
        <p:scale>
          <a:sx n="75" d="100"/>
          <a:sy n="75" d="100"/>
        </p:scale>
        <p:origin x="-712" y="328"/>
      </p:cViewPr>
      <p:guideLst>
        <p:guide orient="horz" pos="2160"/>
        <p:guide pos="373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01" Type="http://schemas.openxmlformats.org/officeDocument/2006/relationships/slide" Target="slides/slide100.xml"/><Relationship Id="rId102" Type="http://schemas.openxmlformats.org/officeDocument/2006/relationships/notesMaster" Target="notesMasters/notesMaster1.xml"/><Relationship Id="rId103" Type="http://schemas.openxmlformats.org/officeDocument/2006/relationships/printerSettings" Target="printerSettings/printerSettings1.bin"/><Relationship Id="rId104" Type="http://schemas.openxmlformats.org/officeDocument/2006/relationships/presProps" Target="presProps.xml"/><Relationship Id="rId105" Type="http://schemas.openxmlformats.org/officeDocument/2006/relationships/viewProps" Target="viewProps.xml"/><Relationship Id="rId106" Type="http://schemas.openxmlformats.org/officeDocument/2006/relationships/theme" Target="theme/theme1.xml"/><Relationship Id="rId10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slide" Target="slides/slide74.xml"/><Relationship Id="rId76" Type="http://schemas.openxmlformats.org/officeDocument/2006/relationships/slide" Target="slides/slide75.xml"/><Relationship Id="rId77" Type="http://schemas.openxmlformats.org/officeDocument/2006/relationships/slide" Target="slides/slide76.xml"/><Relationship Id="rId78" Type="http://schemas.openxmlformats.org/officeDocument/2006/relationships/slide" Target="slides/slide77.xml"/><Relationship Id="rId79" Type="http://schemas.openxmlformats.org/officeDocument/2006/relationships/slide" Target="slides/slide78.xml"/><Relationship Id="rId90" Type="http://schemas.openxmlformats.org/officeDocument/2006/relationships/slide" Target="slides/slide89.xml"/><Relationship Id="rId91" Type="http://schemas.openxmlformats.org/officeDocument/2006/relationships/slide" Target="slides/slide90.xml"/><Relationship Id="rId92" Type="http://schemas.openxmlformats.org/officeDocument/2006/relationships/slide" Target="slides/slide91.xml"/><Relationship Id="rId93" Type="http://schemas.openxmlformats.org/officeDocument/2006/relationships/slide" Target="slides/slide92.xml"/><Relationship Id="rId94" Type="http://schemas.openxmlformats.org/officeDocument/2006/relationships/slide" Target="slides/slide93.xml"/><Relationship Id="rId95" Type="http://schemas.openxmlformats.org/officeDocument/2006/relationships/slide" Target="slides/slide94.xml"/><Relationship Id="rId96" Type="http://schemas.openxmlformats.org/officeDocument/2006/relationships/slide" Target="slides/slide95.xml"/><Relationship Id="rId97" Type="http://schemas.openxmlformats.org/officeDocument/2006/relationships/slide" Target="slides/slide96.xml"/><Relationship Id="rId98" Type="http://schemas.openxmlformats.org/officeDocument/2006/relationships/slide" Target="slides/slide97.xml"/><Relationship Id="rId99" Type="http://schemas.openxmlformats.org/officeDocument/2006/relationships/slide" Target="slides/slide9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100" Type="http://schemas.openxmlformats.org/officeDocument/2006/relationships/slide" Target="slides/slide99.xml"/><Relationship Id="rId80" Type="http://schemas.openxmlformats.org/officeDocument/2006/relationships/slide" Target="slides/slide79.xml"/><Relationship Id="rId81" Type="http://schemas.openxmlformats.org/officeDocument/2006/relationships/slide" Target="slides/slide80.xml"/><Relationship Id="rId82" Type="http://schemas.openxmlformats.org/officeDocument/2006/relationships/slide" Target="slides/slide81.xml"/><Relationship Id="rId83" Type="http://schemas.openxmlformats.org/officeDocument/2006/relationships/slide" Target="slides/slide82.xml"/><Relationship Id="rId84" Type="http://schemas.openxmlformats.org/officeDocument/2006/relationships/slide" Target="slides/slide83.xml"/><Relationship Id="rId85" Type="http://schemas.openxmlformats.org/officeDocument/2006/relationships/slide" Target="slides/slide84.xml"/><Relationship Id="rId86" Type="http://schemas.openxmlformats.org/officeDocument/2006/relationships/slide" Target="slides/slide85.xml"/><Relationship Id="rId87" Type="http://schemas.openxmlformats.org/officeDocument/2006/relationships/slide" Target="slides/slide86.xml"/><Relationship Id="rId88" Type="http://schemas.openxmlformats.org/officeDocument/2006/relationships/slide" Target="slides/slide87.xml"/><Relationship Id="rId89" Type="http://schemas.openxmlformats.org/officeDocument/2006/relationships/slide" Target="slides/slide8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14379B-B8B7-6841-B1BC-F992D5AA9BB8}" type="datetimeFigureOut">
              <a:rPr lang="en-US" smtClean="0"/>
              <a:t>2/10/14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DCCE1B-A834-814A-B940-1DF6F3264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587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DCCE1B-A834-814A-B940-1DF6F32644C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0781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DCCE1B-A834-814A-B940-1DF6F32644C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0781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DCCE1B-A834-814A-B940-1DF6F32644C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0781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DCCE1B-A834-814A-B940-1DF6F32644C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0781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DCCE1B-A834-814A-B940-1DF6F32644C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0781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DCCE1B-A834-814A-B940-1DF6F32644C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0781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DCCE1B-A834-814A-B940-1DF6F32644C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078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D71E6-2538-C644-B77B-A5B1D08FAB71}" type="datetimeFigureOut">
              <a:rPr lang="en-US" smtClean="0"/>
              <a:t>2/10/14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A7F06-154B-B843-83BC-2A235B731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230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D71E6-2538-C644-B77B-A5B1D08FAB71}" type="datetimeFigureOut">
              <a:rPr lang="en-US" smtClean="0"/>
              <a:t>2/10/14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A7F06-154B-B843-83BC-2A235B731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847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D71E6-2538-C644-B77B-A5B1D08FAB71}" type="datetimeFigureOut">
              <a:rPr lang="en-US" smtClean="0"/>
              <a:t>2/10/14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A7F06-154B-B843-83BC-2A235B731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984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D71E6-2538-C644-B77B-A5B1D08FAB71}" type="datetimeFigureOut">
              <a:rPr lang="en-US" smtClean="0"/>
              <a:t>2/10/14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A7F06-154B-B843-83BC-2A235B731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73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D71E6-2538-C644-B77B-A5B1D08FAB71}" type="datetimeFigureOut">
              <a:rPr lang="en-US" smtClean="0"/>
              <a:t>2/10/14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A7F06-154B-B843-83BC-2A235B731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633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D71E6-2538-C644-B77B-A5B1D08FAB71}" type="datetimeFigureOut">
              <a:rPr lang="en-US" smtClean="0"/>
              <a:t>2/10/14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A7F06-154B-B843-83BC-2A235B731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506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D71E6-2538-C644-B77B-A5B1D08FAB71}" type="datetimeFigureOut">
              <a:rPr lang="en-US" smtClean="0"/>
              <a:t>2/10/14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A7F06-154B-B843-83BC-2A235B731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118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D71E6-2538-C644-B77B-A5B1D08FAB71}" type="datetimeFigureOut">
              <a:rPr lang="en-US" smtClean="0"/>
              <a:t>2/10/14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A7F06-154B-B843-83BC-2A235B731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437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D71E6-2538-C644-B77B-A5B1D08FAB71}" type="datetimeFigureOut">
              <a:rPr lang="en-US" smtClean="0"/>
              <a:t>2/10/14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A7F06-154B-B843-83BC-2A235B731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280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D71E6-2538-C644-B77B-A5B1D08FAB71}" type="datetimeFigureOut">
              <a:rPr lang="en-US" smtClean="0"/>
              <a:t>2/10/14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A7F06-154B-B843-83BC-2A235B731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19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D71E6-2538-C644-B77B-A5B1D08FAB71}" type="datetimeFigureOut">
              <a:rPr lang="en-US" smtClean="0"/>
              <a:t>2/10/14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A7F06-154B-B843-83BC-2A235B731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002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0D71E6-2538-C644-B77B-A5B1D08FAB71}" type="datetimeFigureOut">
              <a:rPr lang="en-US" smtClean="0"/>
              <a:t>2/10/14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A7F06-154B-B843-83BC-2A235B731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074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0000FF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/Relationships>
</file>

<file path=ppt/slides/_rels/slide10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4" Type="http://schemas.openxmlformats.org/officeDocument/2006/relationships/image" Target="../media/image17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4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4" Type="http://schemas.openxmlformats.org/officeDocument/2006/relationships/image" Target="../media/image7.jpeg"/><Relationship Id="rId5" Type="http://schemas.openxmlformats.org/officeDocument/2006/relationships/image" Target="../media/image8.jpg"/><Relationship Id="rId6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emf"/><Relationship Id="rId3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emf"/><Relationship Id="rId3" Type="http://schemas.openxmlformats.org/officeDocument/2006/relationships/image" Target="../media/image2.e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4" Type="http://schemas.openxmlformats.org/officeDocument/2006/relationships/image" Target="../media/image13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4" Type="http://schemas.openxmlformats.org/officeDocument/2006/relationships/image" Target="../media/image16.emf"/><Relationship Id="rId5" Type="http://schemas.openxmlformats.org/officeDocument/2006/relationships/image" Target="../media/image17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e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emf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emf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tags" Target="../tags/tag2.xml"/><Relationship Id="rId2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tags" Target="../tags/tag3.xml"/><Relationship Id="rId2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tags" Target="../tags/tag4.xml"/><Relationship Id="rId2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tags" Target="../tags/tag5.xml"/><Relationship Id="rId2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emf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tags" Target="../tags/tag6.xml"/><Relationship Id="rId2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tags" Target="../tags/tag7.xml"/><Relationship Id="rId2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tags" Target="../tags/tag8.xml"/><Relationship Id="rId2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tags" Target="../tags/tag9.xml"/><Relationship Id="rId2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tags" Target="../tags/tag10.xml"/><Relationship Id="rId2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tags" Target="../tags/tag11.xml"/><Relationship Id="rId2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tags" Target="../tags/tag12.xml"/><Relationship Id="rId2" Type="http://schemas.openxmlformats.org/officeDocument/2006/relationships/slideLayout" Target="../slideLayouts/slideLayout2.xml"/><Relationship Id="rId3" Type="http://schemas.openxmlformats.org/officeDocument/2006/relationships/image" Target="../media/image20.emf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tags" Target="../tags/tag13.xml"/><Relationship Id="rId2" Type="http://schemas.openxmlformats.org/officeDocument/2006/relationships/slideLayout" Target="../slideLayouts/slideLayout2.xml"/><Relationship Id="rId3" Type="http://schemas.openxmlformats.org/officeDocument/2006/relationships/image" Target="../media/image20.emf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tags" Target="../tags/tag14.xml"/><Relationship Id="rId2" Type="http://schemas.openxmlformats.org/officeDocument/2006/relationships/slideLayout" Target="../slideLayouts/slideLayout2.xml"/><Relationship Id="rId3" Type="http://schemas.openxmlformats.org/officeDocument/2006/relationships/image" Target="../media/image20.emf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tags" Target="../tags/tag15.xml"/><Relationship Id="rId2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Polynomial Bounds for the </a:t>
            </a:r>
            <a:br>
              <a:rPr lang="en-US" dirty="0" smtClean="0">
                <a:solidFill>
                  <a:srgbClr val="0000FF"/>
                </a:solidFill>
              </a:rPr>
            </a:br>
            <a:r>
              <a:rPr lang="en-US" dirty="0" smtClean="0">
                <a:solidFill>
                  <a:srgbClr val="0000FF"/>
                </a:solidFill>
              </a:rPr>
              <a:t>Grid-Minor Theorem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4453469" y="4563533"/>
            <a:ext cx="4284132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000" dirty="0" smtClean="0">
                <a:solidFill>
                  <a:srgbClr val="89101B"/>
                </a:solidFill>
              </a:rPr>
              <a:t>Julia Chuzhoy</a:t>
            </a:r>
          </a:p>
          <a:p>
            <a:r>
              <a:rPr lang="en-US" sz="3000" dirty="0" smtClean="0">
                <a:solidFill>
                  <a:srgbClr val="612604"/>
                </a:solidFill>
              </a:rPr>
              <a:t>Toyota Technological Institute at Chicago</a:t>
            </a:r>
            <a:endParaRPr lang="en-US" sz="3000" dirty="0">
              <a:solidFill>
                <a:srgbClr val="612604"/>
              </a:solidFill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87869" y="4563533"/>
            <a:ext cx="4284132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000" dirty="0" smtClean="0">
                <a:solidFill>
                  <a:srgbClr val="89101B"/>
                </a:solidFill>
              </a:rPr>
              <a:t>Chandra </a:t>
            </a:r>
            <a:r>
              <a:rPr lang="en-US" sz="3000" dirty="0" err="1" smtClean="0">
                <a:solidFill>
                  <a:srgbClr val="89101B"/>
                </a:solidFill>
              </a:rPr>
              <a:t>Chekuri</a:t>
            </a:r>
            <a:endParaRPr lang="en-US" sz="3000" dirty="0" smtClean="0">
              <a:solidFill>
                <a:srgbClr val="89101B"/>
              </a:solidFill>
            </a:endParaRPr>
          </a:p>
          <a:p>
            <a:r>
              <a:rPr lang="en-US" sz="3000" dirty="0" smtClean="0">
                <a:solidFill>
                  <a:srgbClr val="612604"/>
                </a:solidFill>
              </a:rPr>
              <a:t>University of Illinois at Urbana-Champaign</a:t>
            </a:r>
            <a:endParaRPr lang="en-US" sz="3000" dirty="0">
              <a:solidFill>
                <a:srgbClr val="61260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460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4" name="Group 133"/>
          <p:cNvGrpSpPr/>
          <p:nvPr/>
        </p:nvGrpSpPr>
        <p:grpSpPr>
          <a:xfrm>
            <a:off x="2138870" y="3316441"/>
            <a:ext cx="2029968" cy="2029968"/>
            <a:chOff x="2088233" y="4723290"/>
            <a:chExt cx="2029968" cy="2029968"/>
          </a:xfrm>
        </p:grpSpPr>
        <p:pic>
          <p:nvPicPr>
            <p:cNvPr id="51" name="Picture 50" descr="bag.jp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8233" y="4723290"/>
              <a:ext cx="2029968" cy="2029968"/>
            </a:xfrm>
            <a:prstGeom prst="rect">
              <a:avLst/>
            </a:prstGeom>
          </p:spPr>
        </p:pic>
        <p:sp>
          <p:nvSpPr>
            <p:cNvPr id="52" name="Oval 51"/>
            <p:cNvSpPr>
              <a:spLocks noChangeAspect="1"/>
            </p:cNvSpPr>
            <p:nvPr/>
          </p:nvSpPr>
          <p:spPr>
            <a:xfrm>
              <a:off x="3088059" y="5605957"/>
              <a:ext cx="165364" cy="182880"/>
            </a:xfrm>
            <a:prstGeom prst="ellipse">
              <a:avLst/>
            </a:prstGeom>
            <a:solidFill>
              <a:srgbClr val="33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" pitchFamily="18" charset="0"/>
              </a:endParaRPr>
            </a:p>
          </p:txBody>
        </p:sp>
        <p:sp>
          <p:nvSpPr>
            <p:cNvPr id="54" name="Oval 53"/>
            <p:cNvSpPr/>
            <p:nvPr/>
          </p:nvSpPr>
          <p:spPr>
            <a:xfrm>
              <a:off x="2725268" y="6033583"/>
              <a:ext cx="182880" cy="182880"/>
            </a:xfrm>
            <a:prstGeom prst="ellipse">
              <a:avLst/>
            </a:prstGeom>
            <a:solidFill>
              <a:srgbClr val="33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" pitchFamily="18" charset="0"/>
              </a:endParaRPr>
            </a:p>
          </p:txBody>
        </p:sp>
        <p:sp>
          <p:nvSpPr>
            <p:cNvPr id="55" name="Oval 54"/>
            <p:cNvSpPr>
              <a:spLocks noChangeAspect="1"/>
            </p:cNvSpPr>
            <p:nvPr/>
          </p:nvSpPr>
          <p:spPr>
            <a:xfrm>
              <a:off x="3415381" y="6033583"/>
              <a:ext cx="165364" cy="182880"/>
            </a:xfrm>
            <a:prstGeom prst="ellipse">
              <a:avLst/>
            </a:prstGeom>
            <a:solidFill>
              <a:srgbClr val="33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" pitchFamily="18" charset="0"/>
              </a:endParaRPr>
            </a:p>
          </p:txBody>
        </p:sp>
        <p:cxnSp>
          <p:nvCxnSpPr>
            <p:cNvPr id="57" name="Straight Connector 56"/>
            <p:cNvCxnSpPr>
              <a:stCxn id="54" idx="7"/>
              <a:endCxn id="52" idx="3"/>
            </p:cNvCxnSpPr>
            <p:nvPr/>
          </p:nvCxnSpPr>
          <p:spPr>
            <a:xfrm flipV="1">
              <a:off x="2881366" y="5762055"/>
              <a:ext cx="230910" cy="29831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>
              <a:stCxn id="54" idx="6"/>
              <a:endCxn id="55" idx="2"/>
            </p:cNvCxnSpPr>
            <p:nvPr/>
          </p:nvCxnSpPr>
          <p:spPr>
            <a:xfrm>
              <a:off x="2908148" y="6125023"/>
              <a:ext cx="507233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>
              <a:stCxn id="52" idx="5"/>
              <a:endCxn id="55" idx="1"/>
            </p:cNvCxnSpPr>
            <p:nvPr/>
          </p:nvCxnSpPr>
          <p:spPr>
            <a:xfrm>
              <a:off x="3229206" y="5762055"/>
              <a:ext cx="210392" cy="29831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2988328" y="5251638"/>
              <a:ext cx="4478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c</a:t>
              </a:r>
              <a:endParaRPr lang="en-US" sz="2000" dirty="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2623718" y="6212876"/>
              <a:ext cx="4478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d</a:t>
              </a:r>
              <a:endParaRPr lang="en-US" sz="2000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3325677" y="6184234"/>
              <a:ext cx="4478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e</a:t>
              </a:r>
              <a:endParaRPr lang="en-US" sz="2000" dirty="0"/>
            </a:p>
          </p:txBody>
        </p:sp>
      </p:grpSp>
      <p:pic>
        <p:nvPicPr>
          <p:cNvPr id="119" name="Picture 118" descr="ba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8185" y="4045973"/>
            <a:ext cx="1828800" cy="1828800"/>
          </a:xfrm>
          <a:prstGeom prst="rect">
            <a:avLst/>
          </a:prstGeom>
        </p:spPr>
      </p:pic>
      <p:pic>
        <p:nvPicPr>
          <p:cNvPr id="109" name="Picture 108" descr="ba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2071" y="1969690"/>
            <a:ext cx="1645920" cy="1645920"/>
          </a:xfrm>
          <a:prstGeom prst="rect">
            <a:avLst/>
          </a:prstGeom>
        </p:spPr>
      </p:pic>
      <p:pic>
        <p:nvPicPr>
          <p:cNvPr id="96" name="Picture 95" descr="ba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1811" y="1960047"/>
            <a:ext cx="2029968" cy="2029968"/>
          </a:xfrm>
          <a:prstGeom prst="rect">
            <a:avLst/>
          </a:prstGeom>
        </p:spPr>
      </p:pic>
      <p:pic>
        <p:nvPicPr>
          <p:cNvPr id="64" name="Picture 63" descr="ba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1799" y="1877208"/>
            <a:ext cx="2029968" cy="2029968"/>
          </a:xfrm>
          <a:prstGeom prst="rect">
            <a:avLst/>
          </a:prstGeom>
        </p:spPr>
      </p:pic>
      <p:cxnSp>
        <p:nvCxnSpPr>
          <p:cNvPr id="39" name="Straight Connector 38"/>
          <p:cNvCxnSpPr>
            <a:stCxn id="32" idx="4"/>
            <a:endCxn id="35" idx="7"/>
          </p:cNvCxnSpPr>
          <p:nvPr/>
        </p:nvCxnSpPr>
        <p:spPr>
          <a:xfrm flipH="1">
            <a:off x="3181061" y="2219780"/>
            <a:ext cx="1645433" cy="13389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Tree Decomposition</a:t>
            </a:r>
            <a:endParaRPr lang="en-US" dirty="0"/>
          </a:p>
        </p:txBody>
      </p:sp>
      <p:sp>
        <p:nvSpPr>
          <p:cNvPr id="31" name="Oval 30"/>
          <p:cNvSpPr>
            <a:spLocks noChangeAspect="1"/>
          </p:cNvSpPr>
          <p:nvPr/>
        </p:nvSpPr>
        <p:spPr>
          <a:xfrm>
            <a:off x="5956028" y="4195045"/>
            <a:ext cx="182880" cy="182880"/>
          </a:xfrm>
          <a:prstGeom prst="ellipse">
            <a:avLst/>
          </a:prstGeom>
          <a:solidFill>
            <a:srgbClr val="80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32" name="Oval 31"/>
          <p:cNvSpPr>
            <a:spLocks noChangeAspect="1"/>
          </p:cNvSpPr>
          <p:nvPr/>
        </p:nvSpPr>
        <p:spPr>
          <a:xfrm>
            <a:off x="4735054" y="2036900"/>
            <a:ext cx="182880" cy="182880"/>
          </a:xfrm>
          <a:prstGeom prst="ellipse">
            <a:avLst/>
          </a:prstGeom>
          <a:solidFill>
            <a:srgbClr val="80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6530989" y="2042141"/>
            <a:ext cx="182880" cy="182880"/>
          </a:xfrm>
          <a:prstGeom prst="ellipse">
            <a:avLst/>
          </a:prstGeom>
          <a:solidFill>
            <a:srgbClr val="80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34" name="Oval 33"/>
          <p:cNvSpPr>
            <a:spLocks noChangeAspect="1"/>
          </p:cNvSpPr>
          <p:nvPr/>
        </p:nvSpPr>
        <p:spPr>
          <a:xfrm>
            <a:off x="8029039" y="2071478"/>
            <a:ext cx="182880" cy="18288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416600" y="3269775"/>
            <a:ext cx="238320" cy="263563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543870" y="3269775"/>
            <a:ext cx="238320" cy="263563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cxnSp>
        <p:nvCxnSpPr>
          <p:cNvPr id="20" name="Straight Connector 19"/>
          <p:cNvCxnSpPr>
            <a:stCxn id="11" idx="7"/>
            <a:endCxn id="7" idx="3"/>
          </p:cNvCxnSpPr>
          <p:nvPr/>
        </p:nvCxnSpPr>
        <p:spPr>
          <a:xfrm flipV="1">
            <a:off x="620019" y="2775620"/>
            <a:ext cx="464894" cy="5327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1" idx="6"/>
            <a:endCxn id="12" idx="2"/>
          </p:cNvCxnSpPr>
          <p:nvPr/>
        </p:nvCxnSpPr>
        <p:spPr>
          <a:xfrm>
            <a:off x="654920" y="3401557"/>
            <a:ext cx="88895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7" idx="5"/>
            <a:endCxn id="12" idx="1"/>
          </p:cNvCxnSpPr>
          <p:nvPr/>
        </p:nvCxnSpPr>
        <p:spPr>
          <a:xfrm>
            <a:off x="1253431" y="2775620"/>
            <a:ext cx="325340" cy="5327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73416" y="3594815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</a:t>
            </a:r>
            <a:endParaRPr lang="en-US" sz="2000" dirty="0"/>
          </a:p>
        </p:txBody>
      </p:sp>
      <p:sp>
        <p:nvSpPr>
          <p:cNvPr id="27" name="TextBox 26"/>
          <p:cNvSpPr txBox="1"/>
          <p:nvPr/>
        </p:nvSpPr>
        <p:spPr>
          <a:xfrm>
            <a:off x="1558251" y="3586994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</a:t>
            </a:r>
            <a:endParaRPr lang="en-US" sz="2000" dirty="0"/>
          </a:p>
        </p:txBody>
      </p:sp>
      <p:sp>
        <p:nvSpPr>
          <p:cNvPr id="8" name="Oval 7"/>
          <p:cNvSpPr/>
          <p:nvPr/>
        </p:nvSpPr>
        <p:spPr>
          <a:xfrm>
            <a:off x="1855579" y="2550655"/>
            <a:ext cx="238320" cy="263563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1855579" y="1769477"/>
            <a:ext cx="238320" cy="263563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677530" y="1769477"/>
            <a:ext cx="238320" cy="263563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1253431" y="2687885"/>
            <a:ext cx="63704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5" idx="6"/>
            <a:endCxn id="9" idx="2"/>
          </p:cNvCxnSpPr>
          <p:nvPr/>
        </p:nvCxnSpPr>
        <p:spPr>
          <a:xfrm>
            <a:off x="1288332" y="1901259"/>
            <a:ext cx="56724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989117" y="1994442"/>
            <a:ext cx="0" cy="59481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9" idx="6"/>
            <a:endCxn id="10" idx="2"/>
          </p:cNvCxnSpPr>
          <p:nvPr/>
        </p:nvCxnSpPr>
        <p:spPr>
          <a:xfrm>
            <a:off x="2093899" y="1901259"/>
            <a:ext cx="58363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416600" y="2117138"/>
            <a:ext cx="238320" cy="263563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cxnSp>
        <p:nvCxnSpPr>
          <p:cNvPr id="13" name="Straight Connector 12"/>
          <p:cNvCxnSpPr>
            <a:stCxn id="6" idx="7"/>
            <a:endCxn id="5" idx="2"/>
          </p:cNvCxnSpPr>
          <p:nvPr/>
        </p:nvCxnSpPr>
        <p:spPr>
          <a:xfrm flipV="1">
            <a:off x="620019" y="1901259"/>
            <a:ext cx="429993" cy="25447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6" idx="5"/>
            <a:endCxn id="7" idx="1"/>
          </p:cNvCxnSpPr>
          <p:nvPr/>
        </p:nvCxnSpPr>
        <p:spPr>
          <a:xfrm>
            <a:off x="620019" y="2342103"/>
            <a:ext cx="464894" cy="2471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40483" y="1717028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b</a:t>
            </a:r>
            <a:endParaRPr lang="en-US" sz="2000" dirty="0"/>
          </a:p>
        </p:txBody>
      </p:sp>
      <p:sp>
        <p:nvSpPr>
          <p:cNvPr id="25" name="TextBox 24"/>
          <p:cNvSpPr txBox="1"/>
          <p:nvPr/>
        </p:nvSpPr>
        <p:spPr>
          <a:xfrm>
            <a:off x="721294" y="2487830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</a:t>
            </a:r>
            <a:endParaRPr lang="en-US" sz="2000" dirty="0"/>
          </a:p>
        </p:txBody>
      </p:sp>
      <p:sp>
        <p:nvSpPr>
          <p:cNvPr id="5" name="Oval 4"/>
          <p:cNvSpPr>
            <a:spLocks noChangeAspect="1"/>
          </p:cNvSpPr>
          <p:nvPr/>
        </p:nvSpPr>
        <p:spPr>
          <a:xfrm>
            <a:off x="1050012" y="1769477"/>
            <a:ext cx="238320" cy="263563"/>
          </a:xfrm>
          <a:prstGeom prst="ellipse">
            <a:avLst/>
          </a:prstGeom>
          <a:solidFill>
            <a:srgbClr val="80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050012" y="2550655"/>
            <a:ext cx="238320" cy="263563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cxnSp>
        <p:nvCxnSpPr>
          <p:cNvPr id="15" name="Straight Connector 14"/>
          <p:cNvCxnSpPr>
            <a:stCxn id="5" idx="4"/>
            <a:endCxn id="7" idx="0"/>
          </p:cNvCxnSpPr>
          <p:nvPr/>
        </p:nvCxnSpPr>
        <p:spPr>
          <a:xfrm>
            <a:off x="1169172" y="2033040"/>
            <a:ext cx="0" cy="51761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860974" y="1369367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</a:t>
            </a:r>
            <a:endParaRPr lang="en-US" sz="2000" dirty="0"/>
          </a:p>
        </p:txBody>
      </p:sp>
      <p:sp>
        <p:nvSpPr>
          <p:cNvPr id="28" name="TextBox 27"/>
          <p:cNvSpPr txBox="1"/>
          <p:nvPr/>
        </p:nvSpPr>
        <p:spPr>
          <a:xfrm>
            <a:off x="2055410" y="2692225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</a:t>
            </a:r>
            <a:endParaRPr lang="en-US" sz="2000" dirty="0"/>
          </a:p>
        </p:txBody>
      </p:sp>
      <p:sp>
        <p:nvSpPr>
          <p:cNvPr id="29" name="TextBox 28"/>
          <p:cNvSpPr txBox="1"/>
          <p:nvPr/>
        </p:nvSpPr>
        <p:spPr>
          <a:xfrm>
            <a:off x="1890480" y="1369367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g</a:t>
            </a:r>
            <a:endParaRPr lang="en-US" sz="2000" dirty="0"/>
          </a:p>
        </p:txBody>
      </p:sp>
      <p:sp>
        <p:nvSpPr>
          <p:cNvPr id="30" name="TextBox 29"/>
          <p:cNvSpPr txBox="1"/>
          <p:nvPr/>
        </p:nvSpPr>
        <p:spPr>
          <a:xfrm>
            <a:off x="2813508" y="1464350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h</a:t>
            </a:r>
            <a:endParaRPr lang="en-US" sz="2000" dirty="0"/>
          </a:p>
        </p:txBody>
      </p:sp>
      <p:sp>
        <p:nvSpPr>
          <p:cNvPr id="35" name="Oval 34"/>
          <p:cNvSpPr>
            <a:spLocks noChangeAspect="1"/>
          </p:cNvSpPr>
          <p:nvPr/>
        </p:nvSpPr>
        <p:spPr>
          <a:xfrm>
            <a:off x="3024963" y="3531982"/>
            <a:ext cx="182880" cy="18288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cxnSp>
        <p:nvCxnSpPr>
          <p:cNvPr id="36" name="Straight Connector 35"/>
          <p:cNvCxnSpPr>
            <a:endCxn id="32" idx="5"/>
          </p:cNvCxnSpPr>
          <p:nvPr/>
        </p:nvCxnSpPr>
        <p:spPr>
          <a:xfrm flipH="1" flipV="1">
            <a:off x="4891152" y="2192998"/>
            <a:ext cx="1156316" cy="2068292"/>
          </a:xfrm>
          <a:prstGeom prst="line">
            <a:avLst/>
          </a:prstGeom>
          <a:solidFill>
            <a:srgbClr val="800000"/>
          </a:solidFill>
          <a:ln w="38100" cmpd="sng"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7" name="Straight Connector 36"/>
          <p:cNvCxnSpPr>
            <a:stCxn id="32" idx="6"/>
            <a:endCxn id="33" idx="2"/>
          </p:cNvCxnSpPr>
          <p:nvPr/>
        </p:nvCxnSpPr>
        <p:spPr>
          <a:xfrm>
            <a:off x="4917934" y="2128340"/>
            <a:ext cx="1613055" cy="5241"/>
          </a:xfrm>
          <a:prstGeom prst="line">
            <a:avLst/>
          </a:prstGeom>
          <a:solidFill>
            <a:srgbClr val="800000"/>
          </a:solidFill>
          <a:ln w="38100" cmpd="sng"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8" name="Straight Connector 37"/>
          <p:cNvCxnSpPr>
            <a:stCxn id="33" idx="6"/>
            <a:endCxn id="34" idx="2"/>
          </p:cNvCxnSpPr>
          <p:nvPr/>
        </p:nvCxnSpPr>
        <p:spPr>
          <a:xfrm>
            <a:off x="6713869" y="2133581"/>
            <a:ext cx="131517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4502069" y="2622667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</a:t>
            </a:r>
            <a:endParaRPr lang="en-US" sz="2000" dirty="0"/>
          </a:p>
        </p:txBody>
      </p:sp>
      <p:sp>
        <p:nvSpPr>
          <p:cNvPr id="78" name="TextBox 77"/>
          <p:cNvSpPr txBox="1"/>
          <p:nvPr/>
        </p:nvSpPr>
        <p:spPr>
          <a:xfrm>
            <a:off x="5121173" y="3352625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</a:t>
            </a:r>
            <a:endParaRPr lang="en-US" sz="2000" dirty="0"/>
          </a:p>
        </p:txBody>
      </p:sp>
      <p:grpSp>
        <p:nvGrpSpPr>
          <p:cNvPr id="115" name="Group 114"/>
          <p:cNvGrpSpPr/>
          <p:nvPr/>
        </p:nvGrpSpPr>
        <p:grpSpPr>
          <a:xfrm>
            <a:off x="7742151" y="2677190"/>
            <a:ext cx="990336" cy="581199"/>
            <a:chOff x="5938757" y="4861481"/>
            <a:chExt cx="990336" cy="581199"/>
          </a:xfrm>
        </p:grpSpPr>
        <p:sp>
          <p:nvSpPr>
            <p:cNvPr id="70" name="Oval 69"/>
            <p:cNvSpPr/>
            <p:nvPr/>
          </p:nvSpPr>
          <p:spPr>
            <a:xfrm>
              <a:off x="5992516" y="5259800"/>
              <a:ext cx="182880" cy="182880"/>
            </a:xfrm>
            <a:prstGeom prst="ellipse">
              <a:avLst/>
            </a:prstGeom>
            <a:solidFill>
              <a:srgbClr val="33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" pitchFamily="18" charset="0"/>
              </a:endParaRPr>
            </a:p>
          </p:txBody>
        </p:sp>
        <p:sp>
          <p:nvSpPr>
            <p:cNvPr id="71" name="Oval 70"/>
            <p:cNvSpPr/>
            <p:nvPr/>
          </p:nvSpPr>
          <p:spPr>
            <a:xfrm>
              <a:off x="6532541" y="5242353"/>
              <a:ext cx="182880" cy="182880"/>
            </a:xfrm>
            <a:prstGeom prst="ellipse">
              <a:avLst/>
            </a:prstGeom>
            <a:solidFill>
              <a:srgbClr val="33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" pitchFamily="18" charset="0"/>
              </a:endParaRPr>
            </a:p>
          </p:txBody>
        </p:sp>
        <p:cxnSp>
          <p:nvCxnSpPr>
            <p:cNvPr id="76" name="Straight Connector 75"/>
            <p:cNvCxnSpPr>
              <a:stCxn id="70" idx="6"/>
              <a:endCxn id="71" idx="2"/>
            </p:cNvCxnSpPr>
            <p:nvPr/>
          </p:nvCxnSpPr>
          <p:spPr>
            <a:xfrm flipV="1">
              <a:off x="6175396" y="5333793"/>
              <a:ext cx="357145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TextBox 78"/>
            <p:cNvSpPr txBox="1"/>
            <p:nvPr/>
          </p:nvSpPr>
          <p:spPr>
            <a:xfrm>
              <a:off x="5938757" y="4861481"/>
              <a:ext cx="4478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g</a:t>
              </a:r>
              <a:endParaRPr lang="en-US" sz="2000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6481215" y="4881582"/>
              <a:ext cx="4478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h</a:t>
              </a:r>
              <a:endParaRPr lang="en-US" sz="2000" dirty="0"/>
            </a:p>
          </p:txBody>
        </p:sp>
      </p:grpSp>
      <p:sp>
        <p:nvSpPr>
          <p:cNvPr id="85" name="Oval 84"/>
          <p:cNvSpPr>
            <a:spLocks/>
          </p:cNvSpPr>
          <p:nvPr/>
        </p:nvSpPr>
        <p:spPr>
          <a:xfrm>
            <a:off x="4750368" y="2796110"/>
            <a:ext cx="182880" cy="18288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cxnSp>
        <p:nvCxnSpPr>
          <p:cNvPr id="86" name="Straight Connector 85"/>
          <p:cNvCxnSpPr>
            <a:stCxn id="85" idx="4"/>
          </p:cNvCxnSpPr>
          <p:nvPr/>
        </p:nvCxnSpPr>
        <p:spPr>
          <a:xfrm>
            <a:off x="4841808" y="2978990"/>
            <a:ext cx="0" cy="27432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flipV="1">
            <a:off x="4953787" y="3316441"/>
            <a:ext cx="274320" cy="544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4585622" y="3273885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</a:t>
            </a:r>
            <a:endParaRPr lang="en-US" sz="2000" dirty="0"/>
          </a:p>
        </p:txBody>
      </p:sp>
      <p:sp>
        <p:nvSpPr>
          <p:cNvPr id="89" name="Oval 88"/>
          <p:cNvSpPr>
            <a:spLocks/>
          </p:cNvSpPr>
          <p:nvPr/>
        </p:nvSpPr>
        <p:spPr>
          <a:xfrm>
            <a:off x="4750368" y="3245945"/>
            <a:ext cx="182880" cy="18288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90" name="Oval 89"/>
          <p:cNvSpPr>
            <a:spLocks/>
          </p:cNvSpPr>
          <p:nvPr/>
        </p:nvSpPr>
        <p:spPr>
          <a:xfrm>
            <a:off x="5162232" y="3240610"/>
            <a:ext cx="182880" cy="18288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97" name="Oval 96"/>
          <p:cNvSpPr>
            <a:spLocks/>
          </p:cNvSpPr>
          <p:nvPr/>
        </p:nvSpPr>
        <p:spPr>
          <a:xfrm>
            <a:off x="6333504" y="2979746"/>
            <a:ext cx="182880" cy="18288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98" name="Oval 97"/>
          <p:cNvSpPr/>
          <p:nvPr/>
        </p:nvSpPr>
        <p:spPr>
          <a:xfrm>
            <a:off x="6772508" y="2973764"/>
            <a:ext cx="182880" cy="18288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cxnSp>
        <p:nvCxnSpPr>
          <p:cNvPr id="101" name="Straight Connector 100"/>
          <p:cNvCxnSpPr>
            <a:stCxn id="97" idx="6"/>
          </p:cNvCxnSpPr>
          <p:nvPr/>
        </p:nvCxnSpPr>
        <p:spPr>
          <a:xfrm>
            <a:off x="6516384" y="3071186"/>
            <a:ext cx="29485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>
            <a:stCxn id="98" idx="4"/>
            <a:endCxn id="106" idx="0"/>
          </p:cNvCxnSpPr>
          <p:nvPr/>
        </p:nvCxnSpPr>
        <p:spPr>
          <a:xfrm flipH="1">
            <a:off x="6836808" y="3156644"/>
            <a:ext cx="0" cy="2676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3" name="TextBox 102"/>
          <p:cNvSpPr txBox="1"/>
          <p:nvPr/>
        </p:nvSpPr>
        <p:spPr>
          <a:xfrm>
            <a:off x="6845745" y="2616834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g</a:t>
            </a:r>
            <a:endParaRPr lang="en-US" sz="2000" dirty="0"/>
          </a:p>
        </p:txBody>
      </p:sp>
      <p:sp>
        <p:nvSpPr>
          <p:cNvPr id="106" name="Oval 105"/>
          <p:cNvSpPr>
            <a:spLocks/>
          </p:cNvSpPr>
          <p:nvPr/>
        </p:nvSpPr>
        <p:spPr>
          <a:xfrm>
            <a:off x="6745368" y="3424246"/>
            <a:ext cx="182880" cy="18288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6047468" y="2781934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</a:t>
            </a:r>
            <a:endParaRPr lang="en-US" sz="2000" dirty="0"/>
          </a:p>
        </p:txBody>
      </p:sp>
      <p:sp>
        <p:nvSpPr>
          <p:cNvPr id="108" name="TextBox 107"/>
          <p:cNvSpPr txBox="1"/>
          <p:nvPr/>
        </p:nvSpPr>
        <p:spPr>
          <a:xfrm>
            <a:off x="6831124" y="3455893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</a:t>
            </a:r>
            <a:endParaRPr lang="en-US" sz="2000" dirty="0"/>
          </a:p>
        </p:txBody>
      </p:sp>
      <p:sp>
        <p:nvSpPr>
          <p:cNvPr id="125" name="TextBox 124"/>
          <p:cNvSpPr txBox="1"/>
          <p:nvPr/>
        </p:nvSpPr>
        <p:spPr>
          <a:xfrm>
            <a:off x="6274372" y="4654201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b</a:t>
            </a:r>
            <a:endParaRPr lang="en-US" sz="2000" dirty="0"/>
          </a:p>
        </p:txBody>
      </p:sp>
      <p:sp>
        <p:nvSpPr>
          <p:cNvPr id="126" name="TextBox 125"/>
          <p:cNvSpPr txBox="1"/>
          <p:nvPr/>
        </p:nvSpPr>
        <p:spPr>
          <a:xfrm>
            <a:off x="5864371" y="5323215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</a:t>
            </a:r>
            <a:endParaRPr lang="en-US" sz="2000" dirty="0"/>
          </a:p>
        </p:txBody>
      </p:sp>
      <p:grpSp>
        <p:nvGrpSpPr>
          <p:cNvPr id="132" name="Group 131"/>
          <p:cNvGrpSpPr>
            <a:grpSpLocks noChangeAspect="1"/>
          </p:cNvGrpSpPr>
          <p:nvPr/>
        </p:nvGrpSpPr>
        <p:grpSpPr>
          <a:xfrm>
            <a:off x="5723124" y="4843972"/>
            <a:ext cx="610380" cy="731520"/>
            <a:chOff x="6926057" y="4999486"/>
            <a:chExt cx="762975" cy="914400"/>
          </a:xfrm>
        </p:grpSpPr>
        <p:cxnSp>
          <p:nvCxnSpPr>
            <p:cNvPr id="124" name="Straight Connector 123"/>
            <p:cNvCxnSpPr>
              <a:stCxn id="122" idx="5"/>
              <a:endCxn id="128" idx="1"/>
            </p:cNvCxnSpPr>
            <p:nvPr/>
          </p:nvCxnSpPr>
          <p:spPr>
            <a:xfrm>
              <a:off x="7104097" y="5500672"/>
              <a:ext cx="406895" cy="2163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1" name="Group 130"/>
            <p:cNvGrpSpPr>
              <a:grpSpLocks noChangeAspect="1"/>
            </p:cNvGrpSpPr>
            <p:nvPr/>
          </p:nvGrpSpPr>
          <p:grpSpPr>
            <a:xfrm>
              <a:off x="6926057" y="4999486"/>
              <a:ext cx="762975" cy="914400"/>
              <a:chOff x="6942184" y="4999486"/>
              <a:chExt cx="871732" cy="1044741"/>
            </a:xfrm>
          </p:grpSpPr>
          <p:sp>
            <p:nvSpPr>
              <p:cNvPr id="122" name="Oval 121"/>
              <p:cNvSpPr/>
              <p:nvPr/>
            </p:nvSpPr>
            <p:spPr>
              <a:xfrm>
                <a:off x="6942184" y="5347147"/>
                <a:ext cx="238320" cy="263563"/>
              </a:xfrm>
              <a:prstGeom prst="ellipse">
                <a:avLst/>
              </a:prstGeom>
              <a:solidFill>
                <a:srgbClr val="3366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dirty="0">
                  <a:latin typeface="Times" pitchFamily="18" charset="0"/>
                </a:endParaRPr>
              </a:p>
            </p:txBody>
          </p:sp>
          <p:cxnSp>
            <p:nvCxnSpPr>
              <p:cNvPr id="123" name="Straight Connector 122"/>
              <p:cNvCxnSpPr>
                <a:stCxn id="122" idx="7"/>
                <a:endCxn id="127" idx="2"/>
              </p:cNvCxnSpPr>
              <p:nvPr/>
            </p:nvCxnSpPr>
            <p:spPr>
              <a:xfrm flipV="1">
                <a:off x="7145603" y="5131268"/>
                <a:ext cx="429993" cy="254477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7" name="Oval 126"/>
              <p:cNvSpPr/>
              <p:nvPr/>
            </p:nvSpPr>
            <p:spPr>
              <a:xfrm>
                <a:off x="7575596" y="4999486"/>
                <a:ext cx="238320" cy="263563"/>
              </a:xfrm>
              <a:prstGeom prst="ellipse">
                <a:avLst/>
              </a:prstGeom>
              <a:solidFill>
                <a:srgbClr val="3366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dirty="0">
                  <a:latin typeface="Times" pitchFamily="18" charset="0"/>
                </a:endParaRPr>
              </a:p>
            </p:txBody>
          </p:sp>
          <p:sp>
            <p:nvSpPr>
              <p:cNvPr id="128" name="Oval 127"/>
              <p:cNvSpPr/>
              <p:nvPr/>
            </p:nvSpPr>
            <p:spPr>
              <a:xfrm>
                <a:off x="7575596" y="5780664"/>
                <a:ext cx="238320" cy="263563"/>
              </a:xfrm>
              <a:prstGeom prst="ellipse">
                <a:avLst/>
              </a:prstGeom>
              <a:solidFill>
                <a:srgbClr val="3366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dirty="0">
                  <a:latin typeface="Times" pitchFamily="18" charset="0"/>
                </a:endParaRPr>
              </a:p>
            </p:txBody>
          </p:sp>
          <p:cxnSp>
            <p:nvCxnSpPr>
              <p:cNvPr id="129" name="Straight Connector 128"/>
              <p:cNvCxnSpPr>
                <a:stCxn id="127" idx="4"/>
                <a:endCxn id="128" idx="0"/>
              </p:cNvCxnSpPr>
              <p:nvPr/>
            </p:nvCxnSpPr>
            <p:spPr>
              <a:xfrm>
                <a:off x="7694756" y="5263049"/>
                <a:ext cx="0" cy="517615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30" name="TextBox 129"/>
          <p:cNvSpPr txBox="1"/>
          <p:nvPr/>
        </p:nvSpPr>
        <p:spPr>
          <a:xfrm>
            <a:off x="5558701" y="4709881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</a:t>
            </a:r>
            <a:endParaRPr lang="en-US" sz="2000" dirty="0"/>
          </a:p>
        </p:txBody>
      </p:sp>
      <p:sp>
        <p:nvSpPr>
          <p:cNvPr id="91" name="TextBox 90"/>
          <p:cNvSpPr txBox="1"/>
          <p:nvPr/>
        </p:nvSpPr>
        <p:spPr>
          <a:xfrm>
            <a:off x="661793" y="5683664"/>
            <a:ext cx="3523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Example from </a:t>
            </a:r>
            <a:r>
              <a:rPr lang="en-US" dirty="0" err="1" smtClean="0"/>
              <a:t>Bodlaender’s</a:t>
            </a:r>
            <a:r>
              <a:rPr lang="en-US" dirty="0" smtClean="0"/>
              <a:t> talk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525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polynomial bound on grid minor size,      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, </a:t>
            </a:r>
          </a:p>
          <a:p>
            <a:r>
              <a:rPr lang="en-US" dirty="0" smtClean="0"/>
              <a:t>Best current negative result:</a:t>
            </a:r>
          </a:p>
          <a:p>
            <a:r>
              <a:rPr lang="en-US" dirty="0" smtClean="0"/>
              <a:t>Better upper/lower bounds?</a:t>
            </a:r>
          </a:p>
          <a:p>
            <a:r>
              <a:rPr lang="en-US" dirty="0" smtClean="0"/>
              <a:t>Better/simpler constructions of path-of-sets or tree-of-sets systems?</a:t>
            </a:r>
          </a:p>
          <a:p>
            <a:endParaRPr lang="en-US" dirty="0"/>
          </a:p>
        </p:txBody>
      </p:sp>
      <p:pic>
        <p:nvPicPr>
          <p:cNvPr id="4" name="Picture 3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668" y="2275416"/>
            <a:ext cx="2184400" cy="393700"/>
          </a:xfrm>
          <a:prstGeom prst="rect">
            <a:avLst/>
          </a:prstGeom>
        </p:spPr>
      </p:pic>
      <p:pic>
        <p:nvPicPr>
          <p:cNvPr id="6" name="Picture 5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5728" y="2772836"/>
            <a:ext cx="3340100" cy="6477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146801" y="5689600"/>
            <a:ext cx="26415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800000"/>
                </a:solidFill>
              </a:rPr>
              <a:t>Thank you!</a:t>
            </a:r>
            <a:endParaRPr lang="en-US" sz="4000" dirty="0">
              <a:solidFill>
                <a:srgbClr val="800000"/>
              </a:solidFill>
            </a:endParaRPr>
          </a:p>
        </p:txBody>
      </p:sp>
      <p:pic>
        <p:nvPicPr>
          <p:cNvPr id="7" name="Picture 6" descr="latex-image-1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1100" y="2292350"/>
            <a:ext cx="1397000" cy="39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0354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4" name="Group 133"/>
          <p:cNvGrpSpPr/>
          <p:nvPr/>
        </p:nvGrpSpPr>
        <p:grpSpPr>
          <a:xfrm>
            <a:off x="2138870" y="3316441"/>
            <a:ext cx="2029968" cy="2029968"/>
            <a:chOff x="2088233" y="4723290"/>
            <a:chExt cx="2029968" cy="2029968"/>
          </a:xfrm>
        </p:grpSpPr>
        <p:pic>
          <p:nvPicPr>
            <p:cNvPr id="51" name="Picture 50" descr="bag.jp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8233" y="4723290"/>
              <a:ext cx="2029968" cy="2029968"/>
            </a:xfrm>
            <a:prstGeom prst="rect">
              <a:avLst/>
            </a:prstGeom>
          </p:spPr>
        </p:pic>
        <p:sp>
          <p:nvSpPr>
            <p:cNvPr id="52" name="Oval 51"/>
            <p:cNvSpPr>
              <a:spLocks noChangeAspect="1"/>
            </p:cNvSpPr>
            <p:nvPr/>
          </p:nvSpPr>
          <p:spPr>
            <a:xfrm>
              <a:off x="3088059" y="5605957"/>
              <a:ext cx="165364" cy="182880"/>
            </a:xfrm>
            <a:prstGeom prst="ellipse">
              <a:avLst/>
            </a:prstGeom>
            <a:solidFill>
              <a:srgbClr val="33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" pitchFamily="18" charset="0"/>
              </a:endParaRPr>
            </a:p>
          </p:txBody>
        </p:sp>
        <p:sp>
          <p:nvSpPr>
            <p:cNvPr id="54" name="Oval 53"/>
            <p:cNvSpPr/>
            <p:nvPr/>
          </p:nvSpPr>
          <p:spPr>
            <a:xfrm>
              <a:off x="2725268" y="6033583"/>
              <a:ext cx="182880" cy="182880"/>
            </a:xfrm>
            <a:prstGeom prst="ellipse">
              <a:avLst/>
            </a:prstGeom>
            <a:solidFill>
              <a:srgbClr val="33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" pitchFamily="18" charset="0"/>
              </a:endParaRPr>
            </a:p>
          </p:txBody>
        </p:sp>
        <p:sp>
          <p:nvSpPr>
            <p:cNvPr id="55" name="Oval 54"/>
            <p:cNvSpPr>
              <a:spLocks noChangeAspect="1"/>
            </p:cNvSpPr>
            <p:nvPr/>
          </p:nvSpPr>
          <p:spPr>
            <a:xfrm>
              <a:off x="3415381" y="6033583"/>
              <a:ext cx="165364" cy="182880"/>
            </a:xfrm>
            <a:prstGeom prst="ellipse">
              <a:avLst/>
            </a:prstGeom>
            <a:solidFill>
              <a:srgbClr val="33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" pitchFamily="18" charset="0"/>
              </a:endParaRPr>
            </a:p>
          </p:txBody>
        </p:sp>
        <p:cxnSp>
          <p:nvCxnSpPr>
            <p:cNvPr id="57" name="Straight Connector 56"/>
            <p:cNvCxnSpPr>
              <a:stCxn id="54" idx="7"/>
              <a:endCxn id="52" idx="3"/>
            </p:cNvCxnSpPr>
            <p:nvPr/>
          </p:nvCxnSpPr>
          <p:spPr>
            <a:xfrm flipV="1">
              <a:off x="2881366" y="5762055"/>
              <a:ext cx="230910" cy="29831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>
              <a:stCxn id="54" idx="6"/>
              <a:endCxn id="55" idx="2"/>
            </p:cNvCxnSpPr>
            <p:nvPr/>
          </p:nvCxnSpPr>
          <p:spPr>
            <a:xfrm>
              <a:off x="2908148" y="6125023"/>
              <a:ext cx="507233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>
              <a:stCxn id="52" idx="5"/>
              <a:endCxn id="55" idx="1"/>
            </p:cNvCxnSpPr>
            <p:nvPr/>
          </p:nvCxnSpPr>
          <p:spPr>
            <a:xfrm>
              <a:off x="3229206" y="5762055"/>
              <a:ext cx="210392" cy="29831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2988328" y="5251638"/>
              <a:ext cx="4478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c</a:t>
              </a:r>
              <a:endParaRPr lang="en-US" sz="2000" dirty="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2623718" y="6212876"/>
              <a:ext cx="4478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d</a:t>
              </a:r>
              <a:endParaRPr lang="en-US" sz="2000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3325677" y="6184234"/>
              <a:ext cx="4478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e</a:t>
              </a:r>
              <a:endParaRPr lang="en-US" sz="2000" dirty="0"/>
            </a:p>
          </p:txBody>
        </p:sp>
      </p:grpSp>
      <p:pic>
        <p:nvPicPr>
          <p:cNvPr id="119" name="Picture 118" descr="ba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8185" y="4045973"/>
            <a:ext cx="1828800" cy="1828800"/>
          </a:xfrm>
          <a:prstGeom prst="rect">
            <a:avLst/>
          </a:prstGeom>
        </p:spPr>
      </p:pic>
      <p:pic>
        <p:nvPicPr>
          <p:cNvPr id="109" name="Picture 108" descr="ba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2071" y="1969690"/>
            <a:ext cx="1645920" cy="1645920"/>
          </a:xfrm>
          <a:prstGeom prst="rect">
            <a:avLst/>
          </a:prstGeom>
        </p:spPr>
      </p:pic>
      <p:pic>
        <p:nvPicPr>
          <p:cNvPr id="96" name="Picture 95" descr="ba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1811" y="1960047"/>
            <a:ext cx="2029968" cy="2029968"/>
          </a:xfrm>
          <a:prstGeom prst="rect">
            <a:avLst/>
          </a:prstGeom>
        </p:spPr>
      </p:pic>
      <p:pic>
        <p:nvPicPr>
          <p:cNvPr id="64" name="Picture 63" descr="ba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1799" y="1877208"/>
            <a:ext cx="2029968" cy="2029968"/>
          </a:xfrm>
          <a:prstGeom prst="rect">
            <a:avLst/>
          </a:prstGeom>
        </p:spPr>
      </p:pic>
      <p:cxnSp>
        <p:nvCxnSpPr>
          <p:cNvPr id="39" name="Straight Connector 38"/>
          <p:cNvCxnSpPr>
            <a:stCxn id="32" idx="4"/>
          </p:cNvCxnSpPr>
          <p:nvPr/>
        </p:nvCxnSpPr>
        <p:spPr>
          <a:xfrm flipH="1">
            <a:off x="3168888" y="2219780"/>
            <a:ext cx="1657606" cy="12813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Tree Decomposition</a:t>
            </a:r>
            <a:endParaRPr lang="en-US" dirty="0"/>
          </a:p>
        </p:txBody>
      </p:sp>
      <p:sp>
        <p:nvSpPr>
          <p:cNvPr id="31" name="Oval 30"/>
          <p:cNvSpPr>
            <a:spLocks noChangeAspect="1"/>
          </p:cNvSpPr>
          <p:nvPr/>
        </p:nvSpPr>
        <p:spPr>
          <a:xfrm>
            <a:off x="5956028" y="4195045"/>
            <a:ext cx="182880" cy="18288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32" name="Oval 31"/>
          <p:cNvSpPr>
            <a:spLocks noChangeAspect="1"/>
          </p:cNvSpPr>
          <p:nvPr/>
        </p:nvSpPr>
        <p:spPr>
          <a:xfrm>
            <a:off x="4735054" y="2036900"/>
            <a:ext cx="182880" cy="18288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6530989" y="2042141"/>
            <a:ext cx="182880" cy="18288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34" name="Oval 33"/>
          <p:cNvSpPr>
            <a:spLocks noChangeAspect="1"/>
          </p:cNvSpPr>
          <p:nvPr/>
        </p:nvSpPr>
        <p:spPr>
          <a:xfrm>
            <a:off x="8029039" y="2071478"/>
            <a:ext cx="182880" cy="18288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416600" y="3269775"/>
            <a:ext cx="238320" cy="263563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543870" y="3269775"/>
            <a:ext cx="238320" cy="263563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cxnSp>
        <p:nvCxnSpPr>
          <p:cNvPr id="20" name="Straight Connector 19"/>
          <p:cNvCxnSpPr>
            <a:stCxn id="11" idx="7"/>
            <a:endCxn id="7" idx="3"/>
          </p:cNvCxnSpPr>
          <p:nvPr/>
        </p:nvCxnSpPr>
        <p:spPr>
          <a:xfrm flipV="1">
            <a:off x="620019" y="2775620"/>
            <a:ext cx="464894" cy="5327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1" idx="6"/>
            <a:endCxn id="12" idx="2"/>
          </p:cNvCxnSpPr>
          <p:nvPr/>
        </p:nvCxnSpPr>
        <p:spPr>
          <a:xfrm>
            <a:off x="654920" y="3401557"/>
            <a:ext cx="88895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7" idx="5"/>
            <a:endCxn id="12" idx="1"/>
          </p:cNvCxnSpPr>
          <p:nvPr/>
        </p:nvCxnSpPr>
        <p:spPr>
          <a:xfrm>
            <a:off x="1253431" y="2775620"/>
            <a:ext cx="325340" cy="5327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73416" y="3594815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</a:t>
            </a:r>
            <a:endParaRPr lang="en-US" sz="2000" dirty="0"/>
          </a:p>
        </p:txBody>
      </p:sp>
      <p:sp>
        <p:nvSpPr>
          <p:cNvPr id="27" name="TextBox 26"/>
          <p:cNvSpPr txBox="1"/>
          <p:nvPr/>
        </p:nvSpPr>
        <p:spPr>
          <a:xfrm>
            <a:off x="1558251" y="3586994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</a:t>
            </a:r>
            <a:endParaRPr lang="en-US" sz="2000" dirty="0"/>
          </a:p>
        </p:txBody>
      </p:sp>
      <p:sp>
        <p:nvSpPr>
          <p:cNvPr id="8" name="Oval 7"/>
          <p:cNvSpPr/>
          <p:nvPr/>
        </p:nvSpPr>
        <p:spPr>
          <a:xfrm>
            <a:off x="1855579" y="2550655"/>
            <a:ext cx="238320" cy="263563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1855579" y="1769477"/>
            <a:ext cx="238320" cy="263563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677530" y="1769477"/>
            <a:ext cx="238320" cy="263563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1253431" y="2687885"/>
            <a:ext cx="63704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5" idx="6"/>
            <a:endCxn id="9" idx="2"/>
          </p:cNvCxnSpPr>
          <p:nvPr/>
        </p:nvCxnSpPr>
        <p:spPr>
          <a:xfrm>
            <a:off x="1288332" y="1901259"/>
            <a:ext cx="56724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989117" y="1994442"/>
            <a:ext cx="0" cy="59481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9" idx="6"/>
            <a:endCxn id="10" idx="2"/>
          </p:cNvCxnSpPr>
          <p:nvPr/>
        </p:nvCxnSpPr>
        <p:spPr>
          <a:xfrm>
            <a:off x="2093899" y="1901259"/>
            <a:ext cx="58363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0" name="Group 119"/>
          <p:cNvGrpSpPr/>
          <p:nvPr/>
        </p:nvGrpSpPr>
        <p:grpSpPr>
          <a:xfrm>
            <a:off x="240483" y="1369367"/>
            <a:ext cx="1068369" cy="1518573"/>
            <a:chOff x="485676" y="2169790"/>
            <a:chExt cx="1068369" cy="1518573"/>
          </a:xfrm>
        </p:grpSpPr>
        <p:sp>
          <p:nvSpPr>
            <p:cNvPr id="6" name="Oval 5"/>
            <p:cNvSpPr/>
            <p:nvPr/>
          </p:nvSpPr>
          <p:spPr>
            <a:xfrm>
              <a:off x="661793" y="2917561"/>
              <a:ext cx="238320" cy="263563"/>
            </a:xfrm>
            <a:prstGeom prst="ellipse">
              <a:avLst/>
            </a:prstGeom>
            <a:solidFill>
              <a:srgbClr val="33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" pitchFamily="18" charset="0"/>
              </a:endParaRPr>
            </a:p>
          </p:txBody>
        </p:sp>
        <p:cxnSp>
          <p:nvCxnSpPr>
            <p:cNvPr id="13" name="Straight Connector 12"/>
            <p:cNvCxnSpPr>
              <a:stCxn id="6" idx="7"/>
              <a:endCxn id="5" idx="2"/>
            </p:cNvCxnSpPr>
            <p:nvPr/>
          </p:nvCxnSpPr>
          <p:spPr>
            <a:xfrm flipV="1">
              <a:off x="865212" y="2701682"/>
              <a:ext cx="429993" cy="25447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stCxn id="6" idx="5"/>
              <a:endCxn id="7" idx="1"/>
            </p:cNvCxnSpPr>
            <p:nvPr/>
          </p:nvCxnSpPr>
          <p:spPr>
            <a:xfrm>
              <a:off x="865212" y="3142526"/>
              <a:ext cx="464894" cy="24715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485676" y="2517451"/>
              <a:ext cx="4478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b</a:t>
              </a:r>
              <a:endParaRPr lang="en-US" sz="20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966487" y="3288253"/>
              <a:ext cx="4478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c</a:t>
              </a:r>
              <a:endParaRPr lang="en-US" sz="2000" dirty="0"/>
            </a:p>
          </p:txBody>
        </p:sp>
        <p:sp>
          <p:nvSpPr>
            <p:cNvPr id="5" name="Oval 4"/>
            <p:cNvSpPr/>
            <p:nvPr/>
          </p:nvSpPr>
          <p:spPr>
            <a:xfrm>
              <a:off x="1295205" y="2569900"/>
              <a:ext cx="238320" cy="263563"/>
            </a:xfrm>
            <a:prstGeom prst="ellipse">
              <a:avLst/>
            </a:prstGeom>
            <a:solidFill>
              <a:srgbClr val="33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" pitchFamily="18" charset="0"/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1295205" y="3351078"/>
              <a:ext cx="238320" cy="263563"/>
            </a:xfrm>
            <a:prstGeom prst="ellipse">
              <a:avLst/>
            </a:prstGeom>
            <a:solidFill>
              <a:srgbClr val="33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" pitchFamily="18" charset="0"/>
              </a:endParaRPr>
            </a:p>
          </p:txBody>
        </p:sp>
        <p:cxnSp>
          <p:nvCxnSpPr>
            <p:cNvPr id="15" name="Straight Connector 14"/>
            <p:cNvCxnSpPr>
              <a:stCxn id="5" idx="4"/>
              <a:endCxn id="7" idx="0"/>
            </p:cNvCxnSpPr>
            <p:nvPr/>
          </p:nvCxnSpPr>
          <p:spPr>
            <a:xfrm>
              <a:off x="1414365" y="2833463"/>
              <a:ext cx="0" cy="5176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1106167" y="2169790"/>
              <a:ext cx="4478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a</a:t>
              </a:r>
              <a:endParaRPr lang="en-US" sz="2000" dirty="0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2055410" y="2692225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</a:t>
            </a:r>
            <a:endParaRPr lang="en-US" sz="2000" dirty="0"/>
          </a:p>
        </p:txBody>
      </p:sp>
      <p:sp>
        <p:nvSpPr>
          <p:cNvPr id="29" name="TextBox 28"/>
          <p:cNvSpPr txBox="1"/>
          <p:nvPr/>
        </p:nvSpPr>
        <p:spPr>
          <a:xfrm>
            <a:off x="1890480" y="1369367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g</a:t>
            </a:r>
            <a:endParaRPr lang="en-US" sz="2000" dirty="0"/>
          </a:p>
        </p:txBody>
      </p:sp>
      <p:sp>
        <p:nvSpPr>
          <p:cNvPr id="30" name="TextBox 29"/>
          <p:cNvSpPr txBox="1"/>
          <p:nvPr/>
        </p:nvSpPr>
        <p:spPr>
          <a:xfrm>
            <a:off x="2813508" y="1464350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h</a:t>
            </a:r>
            <a:endParaRPr lang="en-US" sz="2000" dirty="0"/>
          </a:p>
        </p:txBody>
      </p:sp>
      <p:sp>
        <p:nvSpPr>
          <p:cNvPr id="35" name="Oval 34"/>
          <p:cNvSpPr>
            <a:spLocks noChangeAspect="1"/>
          </p:cNvSpPr>
          <p:nvPr/>
        </p:nvSpPr>
        <p:spPr>
          <a:xfrm>
            <a:off x="3024963" y="3531982"/>
            <a:ext cx="182880" cy="18288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cxnSp>
        <p:nvCxnSpPr>
          <p:cNvPr id="36" name="Straight Connector 35"/>
          <p:cNvCxnSpPr>
            <a:endCxn id="32" idx="5"/>
          </p:cNvCxnSpPr>
          <p:nvPr/>
        </p:nvCxnSpPr>
        <p:spPr>
          <a:xfrm flipH="1" flipV="1">
            <a:off x="4891152" y="2192998"/>
            <a:ext cx="1156316" cy="20682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32" idx="6"/>
            <a:endCxn id="33" idx="2"/>
          </p:cNvCxnSpPr>
          <p:nvPr/>
        </p:nvCxnSpPr>
        <p:spPr>
          <a:xfrm>
            <a:off x="4917934" y="2128340"/>
            <a:ext cx="1613055" cy="52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33" idx="6"/>
            <a:endCxn id="34" idx="2"/>
          </p:cNvCxnSpPr>
          <p:nvPr/>
        </p:nvCxnSpPr>
        <p:spPr>
          <a:xfrm>
            <a:off x="6713869" y="2133581"/>
            <a:ext cx="131517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4502069" y="2622667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</a:t>
            </a:r>
            <a:endParaRPr lang="en-US" sz="2000" dirty="0"/>
          </a:p>
        </p:txBody>
      </p:sp>
      <p:sp>
        <p:nvSpPr>
          <p:cNvPr id="78" name="TextBox 77"/>
          <p:cNvSpPr txBox="1"/>
          <p:nvPr/>
        </p:nvSpPr>
        <p:spPr>
          <a:xfrm>
            <a:off x="5121173" y="3352625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</a:t>
            </a:r>
            <a:endParaRPr lang="en-US" sz="2000" dirty="0"/>
          </a:p>
        </p:txBody>
      </p:sp>
      <p:grpSp>
        <p:nvGrpSpPr>
          <p:cNvPr id="115" name="Group 114"/>
          <p:cNvGrpSpPr/>
          <p:nvPr/>
        </p:nvGrpSpPr>
        <p:grpSpPr>
          <a:xfrm>
            <a:off x="7742151" y="2677190"/>
            <a:ext cx="990336" cy="581199"/>
            <a:chOff x="5938757" y="4861481"/>
            <a:chExt cx="990336" cy="581199"/>
          </a:xfrm>
        </p:grpSpPr>
        <p:sp>
          <p:nvSpPr>
            <p:cNvPr id="70" name="Oval 69"/>
            <p:cNvSpPr/>
            <p:nvPr/>
          </p:nvSpPr>
          <p:spPr>
            <a:xfrm>
              <a:off x="5992516" y="5259800"/>
              <a:ext cx="182880" cy="182880"/>
            </a:xfrm>
            <a:prstGeom prst="ellipse">
              <a:avLst/>
            </a:prstGeom>
            <a:solidFill>
              <a:srgbClr val="33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" pitchFamily="18" charset="0"/>
              </a:endParaRPr>
            </a:p>
          </p:txBody>
        </p:sp>
        <p:sp>
          <p:nvSpPr>
            <p:cNvPr id="71" name="Oval 70"/>
            <p:cNvSpPr/>
            <p:nvPr/>
          </p:nvSpPr>
          <p:spPr>
            <a:xfrm>
              <a:off x="6532541" y="5242353"/>
              <a:ext cx="182880" cy="182880"/>
            </a:xfrm>
            <a:prstGeom prst="ellipse">
              <a:avLst/>
            </a:prstGeom>
            <a:solidFill>
              <a:srgbClr val="33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" pitchFamily="18" charset="0"/>
              </a:endParaRPr>
            </a:p>
          </p:txBody>
        </p:sp>
        <p:cxnSp>
          <p:nvCxnSpPr>
            <p:cNvPr id="76" name="Straight Connector 75"/>
            <p:cNvCxnSpPr>
              <a:stCxn id="70" idx="6"/>
              <a:endCxn id="71" idx="2"/>
            </p:cNvCxnSpPr>
            <p:nvPr/>
          </p:nvCxnSpPr>
          <p:spPr>
            <a:xfrm flipV="1">
              <a:off x="6175396" y="5333793"/>
              <a:ext cx="357145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TextBox 78"/>
            <p:cNvSpPr txBox="1"/>
            <p:nvPr/>
          </p:nvSpPr>
          <p:spPr>
            <a:xfrm>
              <a:off x="5938757" y="4861481"/>
              <a:ext cx="4478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g</a:t>
              </a:r>
              <a:endParaRPr lang="en-US" sz="2000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6481215" y="4881582"/>
              <a:ext cx="4478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h</a:t>
              </a:r>
              <a:endParaRPr lang="en-US" sz="2000" dirty="0"/>
            </a:p>
          </p:txBody>
        </p:sp>
      </p:grpSp>
      <p:sp>
        <p:nvSpPr>
          <p:cNvPr id="85" name="Oval 84"/>
          <p:cNvSpPr>
            <a:spLocks/>
          </p:cNvSpPr>
          <p:nvPr/>
        </p:nvSpPr>
        <p:spPr>
          <a:xfrm>
            <a:off x="4750368" y="2796110"/>
            <a:ext cx="182880" cy="18288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cxnSp>
        <p:nvCxnSpPr>
          <p:cNvPr id="86" name="Straight Connector 85"/>
          <p:cNvCxnSpPr>
            <a:stCxn id="85" idx="4"/>
          </p:cNvCxnSpPr>
          <p:nvPr/>
        </p:nvCxnSpPr>
        <p:spPr>
          <a:xfrm>
            <a:off x="4841808" y="2978990"/>
            <a:ext cx="0" cy="27432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flipV="1">
            <a:off x="4953787" y="3316441"/>
            <a:ext cx="274320" cy="544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4585622" y="3273885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</a:t>
            </a:r>
            <a:endParaRPr lang="en-US" sz="2000" dirty="0"/>
          </a:p>
        </p:txBody>
      </p:sp>
      <p:sp>
        <p:nvSpPr>
          <p:cNvPr id="89" name="Oval 88"/>
          <p:cNvSpPr>
            <a:spLocks/>
          </p:cNvSpPr>
          <p:nvPr/>
        </p:nvSpPr>
        <p:spPr>
          <a:xfrm>
            <a:off x="4750368" y="3245945"/>
            <a:ext cx="182880" cy="18288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90" name="Oval 89"/>
          <p:cNvSpPr>
            <a:spLocks/>
          </p:cNvSpPr>
          <p:nvPr/>
        </p:nvSpPr>
        <p:spPr>
          <a:xfrm>
            <a:off x="5162232" y="3240610"/>
            <a:ext cx="182880" cy="18288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97" name="Oval 96"/>
          <p:cNvSpPr>
            <a:spLocks/>
          </p:cNvSpPr>
          <p:nvPr/>
        </p:nvSpPr>
        <p:spPr>
          <a:xfrm>
            <a:off x="6333504" y="2979746"/>
            <a:ext cx="182880" cy="18288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98" name="Oval 97"/>
          <p:cNvSpPr/>
          <p:nvPr/>
        </p:nvSpPr>
        <p:spPr>
          <a:xfrm>
            <a:off x="6772508" y="2973764"/>
            <a:ext cx="182880" cy="18288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cxnSp>
        <p:nvCxnSpPr>
          <p:cNvPr id="101" name="Straight Connector 100"/>
          <p:cNvCxnSpPr>
            <a:stCxn id="97" idx="6"/>
          </p:cNvCxnSpPr>
          <p:nvPr/>
        </p:nvCxnSpPr>
        <p:spPr>
          <a:xfrm>
            <a:off x="6516384" y="3071186"/>
            <a:ext cx="29485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>
            <a:stCxn id="98" idx="4"/>
            <a:endCxn id="106" idx="0"/>
          </p:cNvCxnSpPr>
          <p:nvPr/>
        </p:nvCxnSpPr>
        <p:spPr>
          <a:xfrm flipH="1">
            <a:off x="6836808" y="3156644"/>
            <a:ext cx="0" cy="2676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3" name="TextBox 102"/>
          <p:cNvSpPr txBox="1"/>
          <p:nvPr/>
        </p:nvSpPr>
        <p:spPr>
          <a:xfrm>
            <a:off x="6845745" y="2616834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g</a:t>
            </a:r>
            <a:endParaRPr lang="en-US" sz="2000" dirty="0"/>
          </a:p>
        </p:txBody>
      </p:sp>
      <p:sp>
        <p:nvSpPr>
          <p:cNvPr id="106" name="Oval 105"/>
          <p:cNvSpPr>
            <a:spLocks/>
          </p:cNvSpPr>
          <p:nvPr/>
        </p:nvSpPr>
        <p:spPr>
          <a:xfrm>
            <a:off x="6745368" y="3424246"/>
            <a:ext cx="182880" cy="18288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6047468" y="2781934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</a:t>
            </a:r>
            <a:endParaRPr lang="en-US" sz="2000" dirty="0"/>
          </a:p>
        </p:txBody>
      </p:sp>
      <p:sp>
        <p:nvSpPr>
          <p:cNvPr id="108" name="TextBox 107"/>
          <p:cNvSpPr txBox="1"/>
          <p:nvPr/>
        </p:nvSpPr>
        <p:spPr>
          <a:xfrm>
            <a:off x="6831124" y="3455893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</a:t>
            </a:r>
            <a:endParaRPr lang="en-US" sz="2000" dirty="0"/>
          </a:p>
        </p:txBody>
      </p:sp>
      <p:sp>
        <p:nvSpPr>
          <p:cNvPr id="125" name="TextBox 124"/>
          <p:cNvSpPr txBox="1"/>
          <p:nvPr/>
        </p:nvSpPr>
        <p:spPr>
          <a:xfrm>
            <a:off x="6274372" y="4654201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b</a:t>
            </a:r>
            <a:endParaRPr lang="en-US" sz="2000" dirty="0"/>
          </a:p>
        </p:txBody>
      </p:sp>
      <p:sp>
        <p:nvSpPr>
          <p:cNvPr id="126" name="TextBox 125"/>
          <p:cNvSpPr txBox="1"/>
          <p:nvPr/>
        </p:nvSpPr>
        <p:spPr>
          <a:xfrm>
            <a:off x="5864371" y="5323215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</a:t>
            </a:r>
            <a:endParaRPr lang="en-US" sz="2000" dirty="0"/>
          </a:p>
        </p:txBody>
      </p:sp>
      <p:grpSp>
        <p:nvGrpSpPr>
          <p:cNvPr id="132" name="Group 131"/>
          <p:cNvGrpSpPr>
            <a:grpSpLocks noChangeAspect="1"/>
          </p:cNvGrpSpPr>
          <p:nvPr/>
        </p:nvGrpSpPr>
        <p:grpSpPr>
          <a:xfrm>
            <a:off x="5723124" y="4843972"/>
            <a:ext cx="610380" cy="731520"/>
            <a:chOff x="6926057" y="4999486"/>
            <a:chExt cx="762975" cy="914400"/>
          </a:xfrm>
        </p:grpSpPr>
        <p:cxnSp>
          <p:nvCxnSpPr>
            <p:cNvPr id="124" name="Straight Connector 123"/>
            <p:cNvCxnSpPr>
              <a:stCxn id="122" idx="5"/>
              <a:endCxn id="128" idx="1"/>
            </p:cNvCxnSpPr>
            <p:nvPr/>
          </p:nvCxnSpPr>
          <p:spPr>
            <a:xfrm>
              <a:off x="7104097" y="5500672"/>
              <a:ext cx="406895" cy="2163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1" name="Group 130"/>
            <p:cNvGrpSpPr>
              <a:grpSpLocks noChangeAspect="1"/>
            </p:cNvGrpSpPr>
            <p:nvPr/>
          </p:nvGrpSpPr>
          <p:grpSpPr>
            <a:xfrm>
              <a:off x="6926057" y="4999486"/>
              <a:ext cx="762975" cy="914400"/>
              <a:chOff x="6942184" y="4999486"/>
              <a:chExt cx="871732" cy="1044741"/>
            </a:xfrm>
          </p:grpSpPr>
          <p:sp>
            <p:nvSpPr>
              <p:cNvPr id="122" name="Oval 121"/>
              <p:cNvSpPr/>
              <p:nvPr/>
            </p:nvSpPr>
            <p:spPr>
              <a:xfrm>
                <a:off x="6942184" y="5347147"/>
                <a:ext cx="238320" cy="263563"/>
              </a:xfrm>
              <a:prstGeom prst="ellipse">
                <a:avLst/>
              </a:prstGeom>
              <a:solidFill>
                <a:srgbClr val="3366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dirty="0">
                  <a:latin typeface="Times" pitchFamily="18" charset="0"/>
                </a:endParaRPr>
              </a:p>
            </p:txBody>
          </p:sp>
          <p:cxnSp>
            <p:nvCxnSpPr>
              <p:cNvPr id="123" name="Straight Connector 122"/>
              <p:cNvCxnSpPr>
                <a:stCxn id="122" idx="7"/>
                <a:endCxn id="127" idx="2"/>
              </p:cNvCxnSpPr>
              <p:nvPr/>
            </p:nvCxnSpPr>
            <p:spPr>
              <a:xfrm flipV="1">
                <a:off x="7145603" y="5131268"/>
                <a:ext cx="429993" cy="254477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7" name="Oval 126"/>
              <p:cNvSpPr/>
              <p:nvPr/>
            </p:nvSpPr>
            <p:spPr>
              <a:xfrm>
                <a:off x="7575596" y="4999486"/>
                <a:ext cx="238320" cy="263563"/>
              </a:xfrm>
              <a:prstGeom prst="ellipse">
                <a:avLst/>
              </a:prstGeom>
              <a:solidFill>
                <a:srgbClr val="3366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dirty="0">
                  <a:latin typeface="Times" pitchFamily="18" charset="0"/>
                </a:endParaRPr>
              </a:p>
            </p:txBody>
          </p:sp>
          <p:sp>
            <p:nvSpPr>
              <p:cNvPr id="128" name="Oval 127"/>
              <p:cNvSpPr/>
              <p:nvPr/>
            </p:nvSpPr>
            <p:spPr>
              <a:xfrm>
                <a:off x="7575596" y="5780664"/>
                <a:ext cx="238320" cy="263563"/>
              </a:xfrm>
              <a:prstGeom prst="ellipse">
                <a:avLst/>
              </a:prstGeom>
              <a:solidFill>
                <a:srgbClr val="3366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dirty="0">
                  <a:latin typeface="Times" pitchFamily="18" charset="0"/>
                </a:endParaRPr>
              </a:p>
            </p:txBody>
          </p:sp>
          <p:cxnSp>
            <p:nvCxnSpPr>
              <p:cNvPr id="129" name="Straight Connector 128"/>
              <p:cNvCxnSpPr>
                <a:stCxn id="127" idx="4"/>
                <a:endCxn id="128" idx="0"/>
              </p:cNvCxnSpPr>
              <p:nvPr/>
            </p:nvCxnSpPr>
            <p:spPr>
              <a:xfrm>
                <a:off x="7694756" y="5263049"/>
                <a:ext cx="0" cy="517615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30" name="TextBox 129"/>
          <p:cNvSpPr txBox="1"/>
          <p:nvPr/>
        </p:nvSpPr>
        <p:spPr>
          <a:xfrm>
            <a:off x="5558701" y="4709881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</a:t>
            </a:r>
            <a:endParaRPr lang="en-US" sz="2000" dirty="0"/>
          </a:p>
        </p:txBody>
      </p:sp>
      <p:sp>
        <p:nvSpPr>
          <p:cNvPr id="91" name="TextBox 90"/>
          <p:cNvSpPr txBox="1"/>
          <p:nvPr/>
        </p:nvSpPr>
        <p:spPr>
          <a:xfrm>
            <a:off x="661793" y="5683664"/>
            <a:ext cx="3523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Example from </a:t>
            </a:r>
            <a:r>
              <a:rPr lang="en-US" dirty="0" err="1" smtClean="0"/>
              <a:t>Bodlaender’s</a:t>
            </a:r>
            <a:r>
              <a:rPr lang="en-US" dirty="0" smtClean="0"/>
              <a:t> talk</a:t>
            </a:r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113482" y="1231902"/>
            <a:ext cx="5482642" cy="57567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Decomposition width = max # of vertices in a bag -1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2" name="Rounded Rectangle 91"/>
          <p:cNvSpPr/>
          <p:nvPr/>
        </p:nvSpPr>
        <p:spPr>
          <a:xfrm>
            <a:off x="113482" y="1931941"/>
            <a:ext cx="3352536" cy="61871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Treewidth</a:t>
            </a:r>
            <a:r>
              <a:rPr lang="en-US" dirty="0" smtClean="0">
                <a:solidFill>
                  <a:schemeClr val="tx1"/>
                </a:solidFill>
              </a:rPr>
              <a:t>: min width of any decomposition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3067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Treewidth</a:t>
            </a:r>
            <a:r>
              <a:rPr lang="en-US" dirty="0" smtClean="0"/>
              <a:t> of Some 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Tree: 1</a:t>
            </a:r>
          </a:p>
          <a:p>
            <a:r>
              <a:rPr lang="en-US" dirty="0" smtClean="0"/>
              <a:t>Cycle: 2</a:t>
            </a:r>
          </a:p>
          <a:p>
            <a:r>
              <a:rPr lang="en-US" dirty="0" smtClean="0"/>
              <a:t>(√n×√n)-grid: √n</a:t>
            </a:r>
          </a:p>
          <a:p>
            <a:r>
              <a:rPr lang="en-US" dirty="0" smtClean="0"/>
              <a:t>n-vertex expander: </a:t>
            </a:r>
            <a:r>
              <a:rPr lang="en-US" dirty="0" err="1" smtClean="0"/>
              <a:t>Ω</a:t>
            </a:r>
            <a:r>
              <a:rPr lang="en-US" dirty="0" smtClean="0"/>
              <a:t>(n)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11278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55600" y="1591732"/>
            <a:ext cx="4097869" cy="2438401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0" name="Picture 59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8118" y="2626782"/>
            <a:ext cx="266700" cy="2667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9"/>
            <a:ext cx="9144000" cy="893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Well-</a:t>
            </a:r>
            <a:r>
              <a:rPr lang="en-US" dirty="0" err="1" smtClean="0"/>
              <a:t>Linkedness</a:t>
            </a:r>
            <a:r>
              <a:rPr lang="en-US" dirty="0"/>
              <a:t/>
            </a:r>
            <a:br>
              <a:rPr lang="en-US" dirty="0"/>
            </a:br>
            <a:endParaRPr lang="en-US" sz="3100" dirty="0"/>
          </a:p>
        </p:txBody>
      </p:sp>
      <p:sp>
        <p:nvSpPr>
          <p:cNvPr id="11" name="Oval 10"/>
          <p:cNvSpPr>
            <a:spLocks noChangeAspect="1"/>
          </p:cNvSpPr>
          <p:nvPr/>
        </p:nvSpPr>
        <p:spPr>
          <a:xfrm>
            <a:off x="1676400" y="1947334"/>
            <a:ext cx="182880" cy="182880"/>
          </a:xfrm>
          <a:prstGeom prst="ellipse">
            <a:avLst/>
          </a:prstGeom>
          <a:solidFill>
            <a:srgbClr val="A90B0F"/>
          </a:solidFill>
          <a:ln>
            <a:solidFill>
              <a:srgbClr val="A90B0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>
            <a:spLocks noChangeAspect="1"/>
          </p:cNvSpPr>
          <p:nvPr/>
        </p:nvSpPr>
        <p:spPr>
          <a:xfrm>
            <a:off x="1202262" y="3014122"/>
            <a:ext cx="182880" cy="182880"/>
          </a:xfrm>
          <a:prstGeom prst="ellipse">
            <a:avLst/>
          </a:prstGeom>
          <a:solidFill>
            <a:srgbClr val="A90B0F"/>
          </a:solidFill>
          <a:ln>
            <a:solidFill>
              <a:srgbClr val="A90B0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>
            <a:spLocks noChangeAspect="1"/>
          </p:cNvSpPr>
          <p:nvPr/>
        </p:nvSpPr>
        <p:spPr>
          <a:xfrm>
            <a:off x="1642538" y="3488268"/>
            <a:ext cx="182880" cy="182880"/>
          </a:xfrm>
          <a:prstGeom prst="ellipse">
            <a:avLst/>
          </a:prstGeom>
          <a:solidFill>
            <a:srgbClr val="A90B0F"/>
          </a:solidFill>
          <a:ln>
            <a:solidFill>
              <a:srgbClr val="A90B0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>
            <a:spLocks noChangeAspect="1"/>
          </p:cNvSpPr>
          <p:nvPr/>
        </p:nvSpPr>
        <p:spPr>
          <a:xfrm>
            <a:off x="3183460" y="3505199"/>
            <a:ext cx="182880" cy="182880"/>
          </a:xfrm>
          <a:prstGeom prst="ellipse">
            <a:avLst/>
          </a:prstGeom>
          <a:solidFill>
            <a:srgbClr val="A90B0F"/>
          </a:solidFill>
          <a:ln>
            <a:solidFill>
              <a:srgbClr val="A90B0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3318932" y="1930399"/>
            <a:ext cx="182880" cy="182880"/>
          </a:xfrm>
          <a:prstGeom prst="ellipse">
            <a:avLst/>
          </a:prstGeom>
          <a:solidFill>
            <a:srgbClr val="A90B0F"/>
          </a:solidFill>
          <a:ln>
            <a:solidFill>
              <a:srgbClr val="A90B0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>
            <a:spLocks noChangeAspect="1"/>
          </p:cNvSpPr>
          <p:nvPr/>
        </p:nvSpPr>
        <p:spPr>
          <a:xfrm>
            <a:off x="3623736" y="3014122"/>
            <a:ext cx="182880" cy="182880"/>
          </a:xfrm>
          <a:prstGeom prst="ellipse">
            <a:avLst/>
          </a:prstGeom>
          <a:solidFill>
            <a:srgbClr val="A90B0F"/>
          </a:solidFill>
          <a:ln>
            <a:solidFill>
              <a:srgbClr val="A90B0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>
            <a:spLocks noChangeAspect="1"/>
          </p:cNvSpPr>
          <p:nvPr/>
        </p:nvSpPr>
        <p:spPr>
          <a:xfrm>
            <a:off x="419947" y="2626447"/>
            <a:ext cx="182880" cy="182880"/>
          </a:xfrm>
          <a:prstGeom prst="ellipse">
            <a:avLst/>
          </a:prstGeom>
          <a:solidFill>
            <a:srgbClr val="A90B0F"/>
          </a:solidFill>
          <a:ln>
            <a:solidFill>
              <a:srgbClr val="A90B0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>
            <a:spLocks noChangeAspect="1"/>
          </p:cNvSpPr>
          <p:nvPr/>
        </p:nvSpPr>
        <p:spPr>
          <a:xfrm>
            <a:off x="4148664" y="2590805"/>
            <a:ext cx="182880" cy="182880"/>
          </a:xfrm>
          <a:prstGeom prst="ellipse">
            <a:avLst/>
          </a:prstGeom>
          <a:solidFill>
            <a:srgbClr val="A90B0F"/>
          </a:solidFill>
          <a:ln>
            <a:solidFill>
              <a:srgbClr val="A90B0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0788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46" grpId="0" animBg="1"/>
      <p:bldP spid="49" grpId="0" animBg="1"/>
      <p:bldP spid="50" grpId="0" animBg="1"/>
      <p:bldP spid="61" grpId="0" animBg="1"/>
      <p:bldP spid="41" grpId="0" animBg="1"/>
      <p:bldP spid="42" grpId="0" animBg="1"/>
      <p:bldP spid="4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55600" y="1591732"/>
            <a:ext cx="4097869" cy="2438401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897456" y="1642533"/>
            <a:ext cx="3115743" cy="2336800"/>
            <a:chOff x="897456" y="1642533"/>
            <a:chExt cx="3115743" cy="2336800"/>
          </a:xfrm>
        </p:grpSpPr>
        <p:sp>
          <p:nvSpPr>
            <p:cNvPr id="14" name="Oval 13"/>
            <p:cNvSpPr/>
            <p:nvPr/>
          </p:nvSpPr>
          <p:spPr>
            <a:xfrm>
              <a:off x="2777056" y="1642533"/>
              <a:ext cx="1236143" cy="23368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897456" y="1642533"/>
              <a:ext cx="1236143" cy="23368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6" name="Picture 15" descr="latex-image-1.pdf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24950" y="1724329"/>
              <a:ext cx="217588" cy="245828"/>
            </a:xfrm>
            <a:prstGeom prst="rect">
              <a:avLst/>
            </a:prstGeom>
          </p:spPr>
        </p:pic>
        <p:pic>
          <p:nvPicPr>
            <p:cNvPr id="17" name="Picture 16" descr="latex-image-1.pdf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35678" y="1896092"/>
              <a:ext cx="228467" cy="234122"/>
            </a:xfrm>
            <a:prstGeom prst="rect">
              <a:avLst/>
            </a:prstGeom>
          </p:spPr>
        </p:pic>
      </p:grpSp>
      <p:pic>
        <p:nvPicPr>
          <p:cNvPr id="60" name="Picture 59" descr="latex-image-1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8118" y="2626782"/>
            <a:ext cx="266700" cy="2667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9"/>
            <a:ext cx="9144000" cy="893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Well-</a:t>
            </a:r>
            <a:r>
              <a:rPr lang="en-US" dirty="0" err="1" smtClean="0"/>
              <a:t>Linkedness</a:t>
            </a:r>
            <a:r>
              <a:rPr lang="en-US" dirty="0"/>
              <a:t/>
            </a:r>
            <a:br>
              <a:rPr lang="en-US" dirty="0"/>
            </a:br>
            <a:endParaRPr lang="en-US" sz="3100" dirty="0"/>
          </a:p>
        </p:txBody>
      </p:sp>
      <p:sp>
        <p:nvSpPr>
          <p:cNvPr id="11" name="Oval 10"/>
          <p:cNvSpPr>
            <a:spLocks noChangeAspect="1"/>
          </p:cNvSpPr>
          <p:nvPr/>
        </p:nvSpPr>
        <p:spPr>
          <a:xfrm>
            <a:off x="1676400" y="1947334"/>
            <a:ext cx="182880" cy="182880"/>
          </a:xfrm>
          <a:prstGeom prst="ellipse">
            <a:avLst/>
          </a:prstGeom>
          <a:solidFill>
            <a:srgbClr val="A90B0F"/>
          </a:solidFill>
          <a:ln>
            <a:solidFill>
              <a:srgbClr val="A90B0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>
            <a:spLocks noChangeAspect="1"/>
          </p:cNvSpPr>
          <p:nvPr/>
        </p:nvSpPr>
        <p:spPr>
          <a:xfrm>
            <a:off x="1202262" y="3014122"/>
            <a:ext cx="182880" cy="182880"/>
          </a:xfrm>
          <a:prstGeom prst="ellipse">
            <a:avLst/>
          </a:prstGeom>
          <a:solidFill>
            <a:srgbClr val="A90B0F"/>
          </a:solidFill>
          <a:ln>
            <a:solidFill>
              <a:srgbClr val="A90B0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>
            <a:spLocks noChangeAspect="1"/>
          </p:cNvSpPr>
          <p:nvPr/>
        </p:nvSpPr>
        <p:spPr>
          <a:xfrm>
            <a:off x="1642538" y="3488268"/>
            <a:ext cx="182880" cy="182880"/>
          </a:xfrm>
          <a:prstGeom prst="ellipse">
            <a:avLst/>
          </a:prstGeom>
          <a:solidFill>
            <a:srgbClr val="A90B0F"/>
          </a:solidFill>
          <a:ln>
            <a:solidFill>
              <a:srgbClr val="A90B0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>
            <a:spLocks noChangeAspect="1"/>
          </p:cNvSpPr>
          <p:nvPr/>
        </p:nvSpPr>
        <p:spPr>
          <a:xfrm>
            <a:off x="3183460" y="3505199"/>
            <a:ext cx="182880" cy="182880"/>
          </a:xfrm>
          <a:prstGeom prst="ellipse">
            <a:avLst/>
          </a:prstGeom>
          <a:solidFill>
            <a:srgbClr val="A90B0F"/>
          </a:solidFill>
          <a:ln>
            <a:solidFill>
              <a:srgbClr val="A90B0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3318932" y="1930399"/>
            <a:ext cx="182880" cy="182880"/>
          </a:xfrm>
          <a:prstGeom prst="ellipse">
            <a:avLst/>
          </a:prstGeom>
          <a:solidFill>
            <a:srgbClr val="A90B0F"/>
          </a:solidFill>
          <a:ln>
            <a:solidFill>
              <a:srgbClr val="A90B0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>
            <a:spLocks noChangeAspect="1"/>
          </p:cNvSpPr>
          <p:nvPr/>
        </p:nvSpPr>
        <p:spPr>
          <a:xfrm>
            <a:off x="3623736" y="3014122"/>
            <a:ext cx="182880" cy="182880"/>
          </a:xfrm>
          <a:prstGeom prst="ellipse">
            <a:avLst/>
          </a:prstGeom>
          <a:solidFill>
            <a:srgbClr val="A90B0F"/>
          </a:solidFill>
          <a:ln>
            <a:solidFill>
              <a:srgbClr val="A90B0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>
            <a:spLocks noChangeAspect="1"/>
          </p:cNvSpPr>
          <p:nvPr/>
        </p:nvSpPr>
        <p:spPr>
          <a:xfrm>
            <a:off x="419947" y="2626447"/>
            <a:ext cx="182880" cy="182880"/>
          </a:xfrm>
          <a:prstGeom prst="ellipse">
            <a:avLst/>
          </a:prstGeom>
          <a:solidFill>
            <a:srgbClr val="A90B0F"/>
          </a:solidFill>
          <a:ln>
            <a:solidFill>
              <a:srgbClr val="A90B0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>
            <a:spLocks noChangeAspect="1"/>
          </p:cNvSpPr>
          <p:nvPr/>
        </p:nvSpPr>
        <p:spPr>
          <a:xfrm>
            <a:off x="4148664" y="2590805"/>
            <a:ext cx="182880" cy="182880"/>
          </a:xfrm>
          <a:prstGeom prst="ellipse">
            <a:avLst/>
          </a:prstGeom>
          <a:solidFill>
            <a:srgbClr val="A90B0F"/>
          </a:solidFill>
          <a:ln>
            <a:solidFill>
              <a:srgbClr val="A90B0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 rot="21166753">
            <a:off x="1845723" y="1913466"/>
            <a:ext cx="1473210" cy="508570"/>
          </a:xfrm>
          <a:custGeom>
            <a:avLst/>
            <a:gdLst>
              <a:gd name="connsiteX0" fmla="*/ 0 w 1066800"/>
              <a:gd name="connsiteY0" fmla="*/ 84106 h 389476"/>
              <a:gd name="connsiteX1" fmla="*/ 321733 w 1066800"/>
              <a:gd name="connsiteY1" fmla="*/ 388906 h 389476"/>
              <a:gd name="connsiteX2" fmla="*/ 609600 w 1066800"/>
              <a:gd name="connsiteY2" fmla="*/ 16373 h 389476"/>
              <a:gd name="connsiteX3" fmla="*/ 1066800 w 1066800"/>
              <a:gd name="connsiteY3" fmla="*/ 101039 h 3894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66800" h="389476">
                <a:moveTo>
                  <a:pt x="0" y="84106"/>
                </a:moveTo>
                <a:cubicBezTo>
                  <a:pt x="110066" y="242150"/>
                  <a:pt x="220133" y="400195"/>
                  <a:pt x="321733" y="388906"/>
                </a:cubicBezTo>
                <a:cubicBezTo>
                  <a:pt x="423333" y="377617"/>
                  <a:pt x="485422" y="64351"/>
                  <a:pt x="609600" y="16373"/>
                </a:cubicBezTo>
                <a:cubicBezTo>
                  <a:pt x="733778" y="-31605"/>
                  <a:pt x="900289" y="34717"/>
                  <a:pt x="1066800" y="101039"/>
                </a:cubicBezTo>
              </a:path>
            </a:pathLst>
          </a:cu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 rot="21594120">
            <a:off x="1317080" y="3039904"/>
            <a:ext cx="2307221" cy="134297"/>
          </a:xfrm>
          <a:custGeom>
            <a:avLst/>
            <a:gdLst>
              <a:gd name="connsiteX0" fmla="*/ 0 w 2269067"/>
              <a:gd name="connsiteY0" fmla="*/ 50800 h 220393"/>
              <a:gd name="connsiteX1" fmla="*/ 203200 w 2269067"/>
              <a:gd name="connsiteY1" fmla="*/ 220134 h 220393"/>
              <a:gd name="connsiteX2" fmla="*/ 592667 w 2269067"/>
              <a:gd name="connsiteY2" fmla="*/ 16934 h 220393"/>
              <a:gd name="connsiteX3" fmla="*/ 880533 w 2269067"/>
              <a:gd name="connsiteY3" fmla="*/ 186267 h 220393"/>
              <a:gd name="connsiteX4" fmla="*/ 1490133 w 2269067"/>
              <a:gd name="connsiteY4" fmla="*/ 33867 h 220393"/>
              <a:gd name="connsiteX5" fmla="*/ 2015067 w 2269067"/>
              <a:gd name="connsiteY5" fmla="*/ 101600 h 220393"/>
              <a:gd name="connsiteX6" fmla="*/ 2269067 w 2269067"/>
              <a:gd name="connsiteY6" fmla="*/ 0 h 220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69067" h="220393">
                <a:moveTo>
                  <a:pt x="0" y="50800"/>
                </a:moveTo>
                <a:cubicBezTo>
                  <a:pt x="52211" y="138289"/>
                  <a:pt x="104422" y="225778"/>
                  <a:pt x="203200" y="220134"/>
                </a:cubicBezTo>
                <a:cubicBezTo>
                  <a:pt x="301978" y="214490"/>
                  <a:pt x="479778" y="22578"/>
                  <a:pt x="592667" y="16934"/>
                </a:cubicBezTo>
                <a:cubicBezTo>
                  <a:pt x="705556" y="11290"/>
                  <a:pt x="730955" y="183445"/>
                  <a:pt x="880533" y="186267"/>
                </a:cubicBezTo>
                <a:cubicBezTo>
                  <a:pt x="1030111" y="189089"/>
                  <a:pt x="1301044" y="47978"/>
                  <a:pt x="1490133" y="33867"/>
                </a:cubicBezTo>
                <a:cubicBezTo>
                  <a:pt x="1679222" y="19756"/>
                  <a:pt x="1885245" y="107244"/>
                  <a:pt x="2015067" y="101600"/>
                </a:cubicBezTo>
                <a:cubicBezTo>
                  <a:pt x="2144889" y="95956"/>
                  <a:pt x="2206978" y="47978"/>
                  <a:pt x="2269067" y="0"/>
                </a:cubicBezTo>
              </a:path>
            </a:pathLst>
          </a:cu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>
            <a:spLocks noChangeAspect="1"/>
          </p:cNvSpPr>
          <p:nvPr/>
        </p:nvSpPr>
        <p:spPr>
          <a:xfrm rot="21166753">
            <a:off x="1761774" y="3442901"/>
            <a:ext cx="1536176" cy="192024"/>
          </a:xfrm>
          <a:custGeom>
            <a:avLst/>
            <a:gdLst>
              <a:gd name="connsiteX0" fmla="*/ 0 w 1286933"/>
              <a:gd name="connsiteY0" fmla="*/ 86120 h 173233"/>
              <a:gd name="connsiteX1" fmla="*/ 423333 w 1286933"/>
              <a:gd name="connsiteY1" fmla="*/ 170786 h 173233"/>
              <a:gd name="connsiteX2" fmla="*/ 1016000 w 1286933"/>
              <a:gd name="connsiteY2" fmla="*/ 1453 h 173233"/>
              <a:gd name="connsiteX3" fmla="*/ 1286933 w 1286933"/>
              <a:gd name="connsiteY3" fmla="*/ 103053 h 1732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86933" h="173233">
                <a:moveTo>
                  <a:pt x="0" y="86120"/>
                </a:moveTo>
                <a:cubicBezTo>
                  <a:pt x="127000" y="135508"/>
                  <a:pt x="254000" y="184897"/>
                  <a:pt x="423333" y="170786"/>
                </a:cubicBezTo>
                <a:cubicBezTo>
                  <a:pt x="592666" y="156675"/>
                  <a:pt x="872067" y="12742"/>
                  <a:pt x="1016000" y="1453"/>
                </a:cubicBezTo>
                <a:cubicBezTo>
                  <a:pt x="1159933" y="-9836"/>
                  <a:pt x="1223433" y="46608"/>
                  <a:pt x="1286933" y="103053"/>
                </a:cubicBezTo>
              </a:path>
            </a:pathLst>
          </a:cu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122769" y="4250268"/>
            <a:ext cx="8784163" cy="1557866"/>
          </a:xfrm>
          <a:prstGeom prst="rect">
            <a:avLst/>
          </a:prstGeom>
          <a:noFill/>
          <a:ln>
            <a:solidFill>
              <a:srgbClr val="A90B0F"/>
            </a:solidFill>
          </a:ln>
        </p:spPr>
        <p:txBody>
          <a:bodyPr wrap="square" rtlCol="0">
            <a:noAutofit/>
          </a:bodyPr>
          <a:lstStyle/>
          <a:p>
            <a:r>
              <a:rPr lang="en-US" sz="2800" dirty="0" smtClean="0"/>
              <a:t>A set T of vertices is </a:t>
            </a:r>
            <a:r>
              <a:rPr lang="en-US" sz="2800" dirty="0" smtClean="0">
                <a:solidFill>
                  <a:srgbClr val="800000"/>
                </a:solidFill>
              </a:rPr>
              <a:t>well-linked </a:t>
            </a:r>
            <a:r>
              <a:rPr lang="en-US" sz="2800" dirty="0" smtClean="0"/>
              <a:t>in G </a:t>
            </a:r>
            <a:r>
              <a:rPr lang="en-US" sz="2800" dirty="0" err="1" smtClean="0"/>
              <a:t>iff</a:t>
            </a:r>
            <a:r>
              <a:rPr lang="en-US" sz="2800" dirty="0" smtClean="0"/>
              <a:t> for any two equal-sized subsets A,B of T, we can connect A to B with |A| disjoint paths.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761529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Treewidth</a:t>
            </a:r>
            <a:r>
              <a:rPr lang="en-US" dirty="0" smtClean="0"/>
              <a:t> and Well-</a:t>
            </a:r>
            <a:r>
              <a:rPr lang="en-US" dirty="0" err="1" smtClean="0"/>
              <a:t>Linkedness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>
                <a:solidFill>
                  <a:srgbClr val="800000"/>
                </a:solidFill>
              </a:rPr>
              <a:t>Thm</a:t>
            </a:r>
            <a:r>
              <a:rPr lang="en-US" dirty="0" smtClean="0"/>
              <a:t>. Let k be the maximum size of any well-linked set of vertices in G. Then: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 </a:t>
            </a:r>
            <a:r>
              <a:rPr lang="en-US" dirty="0" err="1" smtClean="0"/>
              <a:t>k≤treewidth</a:t>
            </a:r>
            <a:r>
              <a:rPr lang="en-US" dirty="0" smtClean="0"/>
              <a:t>(G)≤4k.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184400" y="3285067"/>
            <a:ext cx="3776133" cy="626533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3043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smiley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3744" y="3722021"/>
            <a:ext cx="1058634" cy="1078992"/>
          </a:xfrm>
          <a:prstGeom prst="rect">
            <a:avLst/>
          </a:prstGeom>
        </p:spPr>
      </p:pic>
      <p:pic>
        <p:nvPicPr>
          <p:cNvPr id="8" name="Picture 7" descr="qmark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3784" y="2719917"/>
            <a:ext cx="2286000" cy="228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Treewidth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2826816" y="1417638"/>
            <a:ext cx="0" cy="544036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3" name="Group 2"/>
          <p:cNvGrpSpPr>
            <a:grpSpLocks noChangeAspect="1"/>
          </p:cNvGrpSpPr>
          <p:nvPr/>
        </p:nvGrpSpPr>
        <p:grpSpPr>
          <a:xfrm>
            <a:off x="297763" y="1624058"/>
            <a:ext cx="2210560" cy="3657600"/>
            <a:chOff x="885442" y="1624058"/>
            <a:chExt cx="2840855" cy="4700489"/>
          </a:xfrm>
        </p:grpSpPr>
        <p:pic>
          <p:nvPicPr>
            <p:cNvPr id="4" name="Picture 3" descr="tree.jpe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5442" y="2626947"/>
              <a:ext cx="2508554" cy="2275200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885442" y="1624058"/>
              <a:ext cx="2840855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solidFill>
                    <a:srgbClr val="89101B"/>
                  </a:solidFill>
                </a:rPr>
                <a:t>Trees</a:t>
              </a:r>
              <a:endParaRPr lang="en-US" sz="3200" dirty="0">
                <a:solidFill>
                  <a:srgbClr val="89101B"/>
                </a:solidFill>
              </a:endParaRPr>
            </a:p>
          </p:txBody>
        </p:sp>
        <p:pic>
          <p:nvPicPr>
            <p:cNvPr id="12" name="Picture 11" descr="smiley1.jpg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5417" y="4902147"/>
              <a:ext cx="1320800" cy="1422400"/>
            </a:xfrm>
            <a:prstGeom prst="rect">
              <a:avLst/>
            </a:prstGeom>
          </p:spPr>
        </p:pic>
      </p:grpSp>
      <p:pic>
        <p:nvPicPr>
          <p:cNvPr id="5" name="Picture 4" descr="graph.jpe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5005" y="2531998"/>
            <a:ext cx="2024873" cy="170273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995966" y="1548201"/>
            <a:ext cx="28339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89101B"/>
                </a:solidFill>
              </a:rPr>
              <a:t>Small-</a:t>
            </a:r>
            <a:r>
              <a:rPr lang="en-US" sz="2800" dirty="0" err="1" smtClean="0">
                <a:solidFill>
                  <a:srgbClr val="89101B"/>
                </a:solidFill>
              </a:rPr>
              <a:t>Treewidth</a:t>
            </a:r>
            <a:r>
              <a:rPr lang="en-US" sz="2800" dirty="0" smtClean="0">
                <a:solidFill>
                  <a:srgbClr val="89101B"/>
                </a:solidFill>
              </a:rPr>
              <a:t> Graphs</a:t>
            </a:r>
            <a:endParaRPr lang="en-US" sz="2800" dirty="0">
              <a:solidFill>
                <a:srgbClr val="89101B"/>
              </a:solidFill>
            </a:endParaRPr>
          </a:p>
        </p:txBody>
      </p:sp>
      <p:pic>
        <p:nvPicPr>
          <p:cNvPr id="14" name="Picture 13" descr="smiley1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1444" y="4334517"/>
            <a:ext cx="1001669" cy="1078720"/>
          </a:xfrm>
          <a:prstGeom prst="rect">
            <a:avLst/>
          </a:prstGeom>
        </p:spPr>
      </p:pic>
      <p:cxnSp>
        <p:nvCxnSpPr>
          <p:cNvPr id="15" name="Straight Connector 14"/>
          <p:cNvCxnSpPr/>
          <p:nvPr/>
        </p:nvCxnSpPr>
        <p:spPr>
          <a:xfrm>
            <a:off x="6365883" y="1417638"/>
            <a:ext cx="0" cy="544036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365883" y="1531270"/>
            <a:ext cx="28339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89101B"/>
                </a:solidFill>
              </a:rPr>
              <a:t>Large-</a:t>
            </a:r>
            <a:r>
              <a:rPr lang="en-US" sz="2800" dirty="0" err="1" smtClean="0">
                <a:solidFill>
                  <a:srgbClr val="89101B"/>
                </a:solidFill>
              </a:rPr>
              <a:t>Treewidth</a:t>
            </a:r>
            <a:r>
              <a:rPr lang="en-US" sz="2800" dirty="0" smtClean="0">
                <a:solidFill>
                  <a:srgbClr val="89101B"/>
                </a:solidFill>
              </a:rPr>
              <a:t> Graphs</a:t>
            </a:r>
            <a:endParaRPr lang="en-US" sz="2800" dirty="0">
              <a:solidFill>
                <a:srgbClr val="89101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7975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Grid-Minor Theorem</a:t>
            </a:r>
            <a:br>
              <a:rPr lang="en-US" dirty="0" smtClean="0"/>
            </a:br>
            <a:r>
              <a:rPr lang="en-US" dirty="0" smtClean="0"/>
              <a:t>[Robertson, Seymour]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If the </a:t>
            </a:r>
            <a:r>
              <a:rPr lang="en-US" dirty="0" err="1" smtClean="0"/>
              <a:t>treewidth</a:t>
            </a:r>
            <a:r>
              <a:rPr lang="en-US" dirty="0" smtClean="0"/>
              <a:t> of G is large, then it contains a large grid minor.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8044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Grid-Minor Theorem</a:t>
            </a:r>
            <a:br>
              <a:rPr lang="en-US" dirty="0" smtClean="0"/>
            </a:br>
            <a:r>
              <a:rPr lang="en-US" dirty="0" smtClean="0"/>
              <a:t>[Robertson, Seymour]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If the </a:t>
            </a:r>
            <a:r>
              <a:rPr lang="en-US" dirty="0" err="1" smtClean="0">
                <a:solidFill>
                  <a:srgbClr val="800000"/>
                </a:solidFill>
              </a:rPr>
              <a:t>treewidth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dirty="0" smtClean="0"/>
              <a:t>of G is large, then it contains a large </a:t>
            </a:r>
            <a:r>
              <a:rPr lang="en-US" dirty="0" smtClean="0">
                <a:solidFill>
                  <a:srgbClr val="800000"/>
                </a:solidFill>
              </a:rPr>
              <a:t>grid minor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Rounded Rectangular Callout 4"/>
          <p:cNvSpPr/>
          <p:nvPr/>
        </p:nvSpPr>
        <p:spPr>
          <a:xfrm>
            <a:off x="3115732" y="3403600"/>
            <a:ext cx="5198535" cy="1608667"/>
          </a:xfrm>
          <a:prstGeom prst="wedgeRoundRectCallout">
            <a:avLst>
              <a:gd name="adj1" fmla="val -51754"/>
              <a:gd name="adj2" fmla="val -96551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 smtClean="0"/>
              <a:t>We can obtain the grid from G by a sequence of edge-deletion and edge-contraction operations</a:t>
            </a:r>
            <a:endParaRPr lang="en-US" sz="2800" dirty="0"/>
          </a:p>
        </p:txBody>
      </p:sp>
      <p:grpSp>
        <p:nvGrpSpPr>
          <p:cNvPr id="52" name="Group 51"/>
          <p:cNvGrpSpPr/>
          <p:nvPr/>
        </p:nvGrpSpPr>
        <p:grpSpPr>
          <a:xfrm>
            <a:off x="681353" y="4084421"/>
            <a:ext cx="1742638" cy="1900562"/>
            <a:chOff x="681353" y="4084421"/>
            <a:chExt cx="1742638" cy="1900562"/>
          </a:xfrm>
        </p:grpSpPr>
        <p:cxnSp>
          <p:nvCxnSpPr>
            <p:cNvPr id="7" name="Straight Connector 6"/>
            <p:cNvCxnSpPr/>
            <p:nvPr/>
          </p:nvCxnSpPr>
          <p:spPr>
            <a:xfrm flipH="1" flipV="1">
              <a:off x="823592" y="5309344"/>
              <a:ext cx="411480" cy="0"/>
            </a:xfrm>
            <a:prstGeom prst="line">
              <a:avLst/>
            </a:prstGeom>
            <a:ln>
              <a:solidFill>
                <a:srgbClr val="AC0D1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Oval 10"/>
            <p:cNvSpPr>
              <a:spLocks noChangeAspect="1"/>
            </p:cNvSpPr>
            <p:nvPr/>
          </p:nvSpPr>
          <p:spPr>
            <a:xfrm>
              <a:off x="681353" y="5228062"/>
              <a:ext cx="182880" cy="182880"/>
            </a:xfrm>
            <a:prstGeom prst="ellipse">
              <a:avLst/>
            </a:prstGeom>
            <a:solidFill>
              <a:srgbClr val="0000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>
              <a:spLocks noChangeAspect="1"/>
            </p:cNvSpPr>
            <p:nvPr/>
          </p:nvSpPr>
          <p:spPr>
            <a:xfrm>
              <a:off x="681353" y="5795328"/>
              <a:ext cx="182880" cy="182880"/>
            </a:xfrm>
            <a:prstGeom prst="ellipse">
              <a:avLst/>
            </a:prstGeom>
            <a:solidFill>
              <a:srgbClr val="0000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Connector 12"/>
            <p:cNvCxnSpPr/>
            <p:nvPr/>
          </p:nvCxnSpPr>
          <p:spPr>
            <a:xfrm flipV="1">
              <a:off x="766018" y="5380777"/>
              <a:ext cx="0" cy="411169"/>
            </a:xfrm>
            <a:prstGeom prst="line">
              <a:avLst/>
            </a:prstGeom>
            <a:ln>
              <a:solidFill>
                <a:srgbClr val="AC0D1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 flipV="1">
              <a:off x="847300" y="5880259"/>
              <a:ext cx="411480" cy="0"/>
            </a:xfrm>
            <a:prstGeom prst="line">
              <a:avLst/>
            </a:prstGeom>
            <a:ln>
              <a:solidFill>
                <a:srgbClr val="AC0D1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/>
            <p:cNvSpPr>
              <a:spLocks noChangeAspect="1"/>
            </p:cNvSpPr>
            <p:nvPr/>
          </p:nvSpPr>
          <p:spPr>
            <a:xfrm>
              <a:off x="1220462" y="5228062"/>
              <a:ext cx="182880" cy="182880"/>
            </a:xfrm>
            <a:prstGeom prst="ellipse">
              <a:avLst/>
            </a:prstGeom>
            <a:solidFill>
              <a:srgbClr val="0000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>
              <a:spLocks noChangeAspect="1"/>
            </p:cNvSpPr>
            <p:nvPr/>
          </p:nvSpPr>
          <p:spPr>
            <a:xfrm>
              <a:off x="1220462" y="5795328"/>
              <a:ext cx="182880" cy="182880"/>
            </a:xfrm>
            <a:prstGeom prst="ellipse">
              <a:avLst/>
            </a:prstGeom>
            <a:solidFill>
              <a:srgbClr val="0000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/>
            <p:nvPr/>
          </p:nvCxnSpPr>
          <p:spPr>
            <a:xfrm flipH="1" flipV="1">
              <a:off x="1362701" y="5326277"/>
              <a:ext cx="411480" cy="0"/>
            </a:xfrm>
            <a:prstGeom prst="line">
              <a:avLst/>
            </a:prstGeom>
            <a:ln>
              <a:solidFill>
                <a:srgbClr val="AC0D1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V="1">
              <a:off x="1305127" y="5397710"/>
              <a:ext cx="0" cy="411169"/>
            </a:xfrm>
            <a:prstGeom prst="line">
              <a:avLst/>
            </a:prstGeom>
            <a:ln>
              <a:solidFill>
                <a:srgbClr val="AC0D1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 flipV="1">
              <a:off x="1386409" y="5897192"/>
              <a:ext cx="411480" cy="0"/>
            </a:xfrm>
            <a:prstGeom prst="line">
              <a:avLst/>
            </a:prstGeom>
            <a:ln>
              <a:solidFill>
                <a:srgbClr val="AC0D1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oup 23"/>
            <p:cNvGrpSpPr/>
            <p:nvPr/>
          </p:nvGrpSpPr>
          <p:grpSpPr>
            <a:xfrm>
              <a:off x="1740315" y="4660795"/>
              <a:ext cx="182880" cy="1317413"/>
              <a:chOff x="7294448" y="3259350"/>
              <a:chExt cx="182880" cy="1317413"/>
            </a:xfrm>
          </p:grpSpPr>
          <p:sp>
            <p:nvSpPr>
              <p:cNvPr id="25" name="Oval 24"/>
              <p:cNvSpPr>
                <a:spLocks noChangeAspect="1"/>
              </p:cNvSpPr>
              <p:nvPr/>
            </p:nvSpPr>
            <p:spPr>
              <a:xfrm>
                <a:off x="7294448" y="3259350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6" name="Straight Connector 25"/>
              <p:cNvCxnSpPr/>
              <p:nvPr/>
            </p:nvCxnSpPr>
            <p:spPr>
              <a:xfrm flipV="1">
                <a:off x="7379113" y="3415448"/>
                <a:ext cx="0" cy="411169"/>
              </a:xfrm>
              <a:prstGeom prst="line">
                <a:avLst/>
              </a:prstGeom>
              <a:ln>
                <a:solidFill>
                  <a:srgbClr val="AC0D1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>
                <a:off x="7294448" y="382661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Oval 27"/>
              <p:cNvSpPr>
                <a:spLocks noChangeAspect="1"/>
              </p:cNvSpPr>
              <p:nvPr/>
            </p:nvSpPr>
            <p:spPr>
              <a:xfrm>
                <a:off x="7294448" y="4393883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9" name="Straight Connector 28"/>
              <p:cNvCxnSpPr/>
              <p:nvPr/>
            </p:nvCxnSpPr>
            <p:spPr>
              <a:xfrm flipV="1">
                <a:off x="7379113" y="3979332"/>
                <a:ext cx="0" cy="411169"/>
              </a:xfrm>
              <a:prstGeom prst="line">
                <a:avLst/>
              </a:prstGeom>
              <a:ln>
                <a:solidFill>
                  <a:srgbClr val="AC0D1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" name="Oval 32"/>
            <p:cNvSpPr>
              <a:spLocks noChangeAspect="1"/>
            </p:cNvSpPr>
            <p:nvPr/>
          </p:nvSpPr>
          <p:spPr>
            <a:xfrm>
              <a:off x="2231382" y="5234837"/>
              <a:ext cx="182880" cy="182880"/>
            </a:xfrm>
            <a:prstGeom prst="ellipse">
              <a:avLst/>
            </a:prstGeom>
            <a:solidFill>
              <a:srgbClr val="0000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>
              <a:spLocks noChangeAspect="1"/>
            </p:cNvSpPr>
            <p:nvPr/>
          </p:nvSpPr>
          <p:spPr>
            <a:xfrm>
              <a:off x="2231382" y="5802103"/>
              <a:ext cx="182880" cy="182880"/>
            </a:xfrm>
            <a:prstGeom prst="ellipse">
              <a:avLst/>
            </a:prstGeom>
            <a:solidFill>
              <a:srgbClr val="0000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/>
            <p:nvPr/>
          </p:nvCxnSpPr>
          <p:spPr>
            <a:xfrm flipV="1">
              <a:off x="2316047" y="5387552"/>
              <a:ext cx="0" cy="411169"/>
            </a:xfrm>
            <a:prstGeom prst="line">
              <a:avLst/>
            </a:prstGeom>
            <a:ln>
              <a:solidFill>
                <a:srgbClr val="AC0D1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 flipV="1">
              <a:off x="1887634" y="5901584"/>
              <a:ext cx="411480" cy="0"/>
            </a:xfrm>
            <a:prstGeom prst="line">
              <a:avLst/>
            </a:prstGeom>
            <a:ln>
              <a:solidFill>
                <a:srgbClr val="AC0D1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H="1" flipV="1">
              <a:off x="1819902" y="5332995"/>
              <a:ext cx="411480" cy="0"/>
            </a:xfrm>
            <a:prstGeom prst="line">
              <a:avLst/>
            </a:prstGeom>
            <a:ln>
              <a:solidFill>
                <a:srgbClr val="AC0D1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/>
            <p:cNvGrpSpPr/>
            <p:nvPr/>
          </p:nvGrpSpPr>
          <p:grpSpPr>
            <a:xfrm>
              <a:off x="681353" y="4660795"/>
              <a:ext cx="1732909" cy="584200"/>
              <a:chOff x="681353" y="4660795"/>
              <a:chExt cx="1732909" cy="584200"/>
            </a:xfrm>
          </p:grpSpPr>
          <p:cxnSp>
            <p:nvCxnSpPr>
              <p:cNvPr id="6" name="Straight Connector 5"/>
              <p:cNvCxnSpPr/>
              <p:nvPr/>
            </p:nvCxnSpPr>
            <p:spPr>
              <a:xfrm flipH="1" flipV="1">
                <a:off x="823592" y="4745460"/>
                <a:ext cx="411480" cy="0"/>
              </a:xfrm>
              <a:prstGeom prst="line">
                <a:avLst/>
              </a:prstGeom>
              <a:ln>
                <a:solidFill>
                  <a:srgbClr val="AC0D1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" name="Oval 8"/>
              <p:cNvSpPr>
                <a:spLocks noChangeAspect="1"/>
              </p:cNvSpPr>
              <p:nvPr/>
            </p:nvSpPr>
            <p:spPr>
              <a:xfrm>
                <a:off x="681353" y="4660795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0" name="Straight Connector 9"/>
              <p:cNvCxnSpPr/>
              <p:nvPr/>
            </p:nvCxnSpPr>
            <p:spPr>
              <a:xfrm flipV="1">
                <a:off x="766018" y="4816893"/>
                <a:ext cx="0" cy="411169"/>
              </a:xfrm>
              <a:prstGeom prst="line">
                <a:avLst/>
              </a:prstGeom>
              <a:ln>
                <a:solidFill>
                  <a:srgbClr val="AC0D1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Oval 15"/>
              <p:cNvSpPr>
                <a:spLocks noChangeAspect="1"/>
              </p:cNvSpPr>
              <p:nvPr/>
            </p:nvSpPr>
            <p:spPr>
              <a:xfrm>
                <a:off x="1220462" y="4660795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 flipH="1" flipV="1">
                <a:off x="1362701" y="4762393"/>
                <a:ext cx="411480" cy="0"/>
              </a:xfrm>
              <a:prstGeom prst="line">
                <a:avLst/>
              </a:prstGeom>
              <a:ln>
                <a:solidFill>
                  <a:srgbClr val="AC0D1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 flipV="1">
                <a:off x="1322060" y="4833826"/>
                <a:ext cx="0" cy="411169"/>
              </a:xfrm>
              <a:prstGeom prst="line">
                <a:avLst/>
              </a:prstGeom>
              <a:ln>
                <a:solidFill>
                  <a:srgbClr val="AC0D1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" name="Oval 30"/>
              <p:cNvSpPr>
                <a:spLocks noChangeAspect="1"/>
              </p:cNvSpPr>
              <p:nvPr/>
            </p:nvSpPr>
            <p:spPr>
              <a:xfrm>
                <a:off x="2231382" y="4667570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2" name="Straight Connector 31"/>
              <p:cNvCxnSpPr/>
              <p:nvPr/>
            </p:nvCxnSpPr>
            <p:spPr>
              <a:xfrm flipV="1">
                <a:off x="2316047" y="4823668"/>
                <a:ext cx="0" cy="411169"/>
              </a:xfrm>
              <a:prstGeom prst="line">
                <a:avLst/>
              </a:prstGeom>
              <a:ln>
                <a:solidFill>
                  <a:srgbClr val="AC0D1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 flipH="1" flipV="1">
                <a:off x="1887634" y="4761388"/>
                <a:ext cx="411480" cy="0"/>
              </a:xfrm>
              <a:prstGeom prst="line">
                <a:avLst/>
              </a:prstGeom>
              <a:ln>
                <a:solidFill>
                  <a:srgbClr val="AC0D1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0" name="Straight Connector 39"/>
            <p:cNvCxnSpPr/>
            <p:nvPr/>
          </p:nvCxnSpPr>
          <p:spPr>
            <a:xfrm flipH="1" flipV="1">
              <a:off x="833321" y="4169086"/>
              <a:ext cx="411480" cy="0"/>
            </a:xfrm>
            <a:prstGeom prst="line">
              <a:avLst/>
            </a:prstGeom>
            <a:ln>
              <a:solidFill>
                <a:srgbClr val="AC0D1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Oval 40"/>
            <p:cNvSpPr>
              <a:spLocks noChangeAspect="1"/>
            </p:cNvSpPr>
            <p:nvPr/>
          </p:nvSpPr>
          <p:spPr>
            <a:xfrm>
              <a:off x="691082" y="4084421"/>
              <a:ext cx="182880" cy="182880"/>
            </a:xfrm>
            <a:prstGeom prst="ellipse">
              <a:avLst/>
            </a:prstGeom>
            <a:solidFill>
              <a:srgbClr val="0000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/>
            <p:nvPr/>
          </p:nvCxnSpPr>
          <p:spPr>
            <a:xfrm flipV="1">
              <a:off x="775747" y="4240519"/>
              <a:ext cx="0" cy="411169"/>
            </a:xfrm>
            <a:prstGeom prst="line">
              <a:avLst/>
            </a:prstGeom>
            <a:ln>
              <a:solidFill>
                <a:srgbClr val="AC0D1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>
              <a:spLocks noChangeAspect="1"/>
            </p:cNvSpPr>
            <p:nvPr/>
          </p:nvSpPr>
          <p:spPr>
            <a:xfrm>
              <a:off x="1230191" y="4084421"/>
              <a:ext cx="182880" cy="182880"/>
            </a:xfrm>
            <a:prstGeom prst="ellipse">
              <a:avLst/>
            </a:prstGeom>
            <a:solidFill>
              <a:srgbClr val="0000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" name="Straight Connector 43"/>
            <p:cNvCxnSpPr/>
            <p:nvPr/>
          </p:nvCxnSpPr>
          <p:spPr>
            <a:xfrm flipH="1" flipV="1">
              <a:off x="1372430" y="4186019"/>
              <a:ext cx="411480" cy="0"/>
            </a:xfrm>
            <a:prstGeom prst="line">
              <a:avLst/>
            </a:prstGeom>
            <a:ln>
              <a:solidFill>
                <a:srgbClr val="AC0D1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flipV="1">
              <a:off x="1331789" y="4257452"/>
              <a:ext cx="0" cy="411169"/>
            </a:xfrm>
            <a:prstGeom prst="line">
              <a:avLst/>
            </a:prstGeom>
            <a:ln>
              <a:solidFill>
                <a:srgbClr val="AC0D1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Oval 45"/>
            <p:cNvSpPr>
              <a:spLocks noChangeAspect="1"/>
            </p:cNvSpPr>
            <p:nvPr/>
          </p:nvSpPr>
          <p:spPr>
            <a:xfrm>
              <a:off x="2241111" y="4091196"/>
              <a:ext cx="182880" cy="182880"/>
            </a:xfrm>
            <a:prstGeom prst="ellipse">
              <a:avLst/>
            </a:prstGeom>
            <a:solidFill>
              <a:srgbClr val="0000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7" name="Straight Connector 46"/>
            <p:cNvCxnSpPr/>
            <p:nvPr/>
          </p:nvCxnSpPr>
          <p:spPr>
            <a:xfrm flipV="1">
              <a:off x="2325776" y="4247294"/>
              <a:ext cx="0" cy="411169"/>
            </a:xfrm>
            <a:prstGeom prst="line">
              <a:avLst/>
            </a:prstGeom>
            <a:ln>
              <a:solidFill>
                <a:srgbClr val="AC0D1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flipH="1" flipV="1">
              <a:off x="1897363" y="4185014"/>
              <a:ext cx="411480" cy="0"/>
            </a:xfrm>
            <a:prstGeom prst="line">
              <a:avLst/>
            </a:prstGeom>
            <a:ln>
              <a:solidFill>
                <a:srgbClr val="AC0D1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Oval 48"/>
            <p:cNvSpPr>
              <a:spLocks noChangeAspect="1"/>
            </p:cNvSpPr>
            <p:nvPr/>
          </p:nvSpPr>
          <p:spPr>
            <a:xfrm>
              <a:off x="1737760" y="4091505"/>
              <a:ext cx="182880" cy="182880"/>
            </a:xfrm>
            <a:prstGeom prst="ellipse">
              <a:avLst/>
            </a:prstGeom>
            <a:solidFill>
              <a:srgbClr val="0000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0" name="Straight Connector 49"/>
            <p:cNvCxnSpPr/>
            <p:nvPr/>
          </p:nvCxnSpPr>
          <p:spPr>
            <a:xfrm flipV="1">
              <a:off x="1841913" y="4244908"/>
              <a:ext cx="0" cy="411169"/>
            </a:xfrm>
            <a:prstGeom prst="line">
              <a:avLst/>
            </a:prstGeom>
            <a:ln>
              <a:solidFill>
                <a:srgbClr val="AC0D1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Rounded Rectangular Callout 50"/>
          <p:cNvSpPr/>
          <p:nvPr/>
        </p:nvSpPr>
        <p:spPr>
          <a:xfrm>
            <a:off x="3115732" y="5256797"/>
            <a:ext cx="2065867" cy="640395"/>
          </a:xfrm>
          <a:prstGeom prst="wedgeRoundRectCallout">
            <a:avLst>
              <a:gd name="adj1" fmla="val -87958"/>
              <a:gd name="adj2" fmla="val -28115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 smtClean="0"/>
              <a:t>a size-4 grid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767178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1"/>
          <p:cNvSpPr>
            <a:spLocks noGrp="1"/>
          </p:cNvSpPr>
          <p:nvPr>
            <p:ph type="title"/>
          </p:nvPr>
        </p:nvSpPr>
        <p:spPr>
          <a:xfrm>
            <a:off x="474134" y="71442"/>
            <a:ext cx="8229600" cy="876825"/>
          </a:xfrm>
        </p:spPr>
        <p:txBody>
          <a:bodyPr/>
          <a:lstStyle/>
          <a:p>
            <a:r>
              <a:rPr lang="en-US" dirty="0"/>
              <a:t>Minors by Embedding</a:t>
            </a:r>
          </a:p>
        </p:txBody>
      </p:sp>
      <p:sp>
        <p:nvSpPr>
          <p:cNvPr id="50" name="Oval 49"/>
          <p:cNvSpPr/>
          <p:nvPr/>
        </p:nvSpPr>
        <p:spPr>
          <a:xfrm>
            <a:off x="5601149" y="3826909"/>
            <a:ext cx="3132666" cy="22860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 flipH="1" flipV="1">
            <a:off x="6394658" y="4550224"/>
            <a:ext cx="411480" cy="0"/>
          </a:xfrm>
          <a:prstGeom prst="line">
            <a:avLst/>
          </a:prstGeom>
          <a:ln>
            <a:solidFill>
              <a:srgbClr val="AC0D1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 flipV="1">
            <a:off x="6394658" y="5114108"/>
            <a:ext cx="411480" cy="0"/>
          </a:xfrm>
          <a:prstGeom prst="line">
            <a:avLst/>
          </a:prstGeom>
          <a:ln>
            <a:solidFill>
              <a:srgbClr val="AC0D1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4" name="Group 13"/>
          <p:cNvGrpSpPr/>
          <p:nvPr/>
        </p:nvGrpSpPr>
        <p:grpSpPr>
          <a:xfrm>
            <a:off x="6252419" y="4465559"/>
            <a:ext cx="182880" cy="1317413"/>
            <a:chOff x="6235486" y="3229450"/>
            <a:chExt cx="182880" cy="1317413"/>
          </a:xfrm>
        </p:grpSpPr>
        <p:sp>
          <p:nvSpPr>
            <p:cNvPr id="57" name="Oval 56"/>
            <p:cNvSpPr>
              <a:spLocks noChangeAspect="1"/>
            </p:cNvSpPr>
            <p:nvPr/>
          </p:nvSpPr>
          <p:spPr>
            <a:xfrm>
              <a:off x="6235486" y="3229450"/>
              <a:ext cx="182880" cy="182880"/>
            </a:xfrm>
            <a:prstGeom prst="ellipse">
              <a:avLst/>
            </a:prstGeom>
            <a:solidFill>
              <a:srgbClr val="0000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" name="Straight Connector 37"/>
            <p:cNvCxnSpPr/>
            <p:nvPr/>
          </p:nvCxnSpPr>
          <p:spPr>
            <a:xfrm flipV="1">
              <a:off x="6320151" y="3385548"/>
              <a:ext cx="0" cy="411169"/>
            </a:xfrm>
            <a:prstGeom prst="line">
              <a:avLst/>
            </a:prstGeom>
            <a:ln>
              <a:solidFill>
                <a:srgbClr val="AC0D1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Oval 44"/>
            <p:cNvSpPr>
              <a:spLocks noChangeAspect="1"/>
            </p:cNvSpPr>
            <p:nvPr/>
          </p:nvSpPr>
          <p:spPr>
            <a:xfrm>
              <a:off x="6235486" y="3796717"/>
              <a:ext cx="182880" cy="182880"/>
            </a:xfrm>
            <a:prstGeom prst="ellipse">
              <a:avLst/>
            </a:prstGeom>
            <a:solidFill>
              <a:srgbClr val="0000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>
              <a:spLocks noChangeAspect="1"/>
            </p:cNvSpPr>
            <p:nvPr/>
          </p:nvSpPr>
          <p:spPr>
            <a:xfrm>
              <a:off x="6235486" y="4363983"/>
              <a:ext cx="182880" cy="182880"/>
            </a:xfrm>
            <a:prstGeom prst="ellipse">
              <a:avLst/>
            </a:prstGeom>
            <a:solidFill>
              <a:srgbClr val="0000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8" name="Straight Connector 47"/>
            <p:cNvCxnSpPr/>
            <p:nvPr/>
          </p:nvCxnSpPr>
          <p:spPr>
            <a:xfrm flipV="1">
              <a:off x="6320151" y="3949432"/>
              <a:ext cx="0" cy="411169"/>
            </a:xfrm>
            <a:prstGeom prst="line">
              <a:avLst/>
            </a:prstGeom>
            <a:ln>
              <a:solidFill>
                <a:srgbClr val="AC0D1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9" name="Straight Connector 48"/>
          <p:cNvCxnSpPr/>
          <p:nvPr/>
        </p:nvCxnSpPr>
        <p:spPr>
          <a:xfrm flipH="1" flipV="1">
            <a:off x="6418366" y="5685023"/>
            <a:ext cx="411480" cy="0"/>
          </a:xfrm>
          <a:prstGeom prst="line">
            <a:avLst/>
          </a:prstGeom>
          <a:ln>
            <a:solidFill>
              <a:srgbClr val="AC0D1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/>
        </p:nvGrpSpPr>
        <p:grpSpPr>
          <a:xfrm>
            <a:off x="6791528" y="4465559"/>
            <a:ext cx="577427" cy="1317413"/>
            <a:chOff x="6774595" y="3229450"/>
            <a:chExt cx="577427" cy="1317413"/>
          </a:xfrm>
        </p:grpSpPr>
        <p:sp>
          <p:nvSpPr>
            <p:cNvPr id="53" name="Oval 52"/>
            <p:cNvSpPr>
              <a:spLocks noChangeAspect="1"/>
            </p:cNvSpPr>
            <p:nvPr/>
          </p:nvSpPr>
          <p:spPr>
            <a:xfrm>
              <a:off x="6774595" y="3229450"/>
              <a:ext cx="182880" cy="182880"/>
            </a:xfrm>
            <a:prstGeom prst="ellipse">
              <a:avLst/>
            </a:prstGeom>
            <a:solidFill>
              <a:srgbClr val="0000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8" name="Straight Connector 57"/>
            <p:cNvCxnSpPr/>
            <p:nvPr/>
          </p:nvCxnSpPr>
          <p:spPr>
            <a:xfrm flipH="1" flipV="1">
              <a:off x="6916834" y="3331048"/>
              <a:ext cx="411480" cy="0"/>
            </a:xfrm>
            <a:prstGeom prst="line">
              <a:avLst/>
            </a:prstGeom>
            <a:ln>
              <a:solidFill>
                <a:srgbClr val="AC0D1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flipV="1">
              <a:off x="6876193" y="3402481"/>
              <a:ext cx="0" cy="411169"/>
            </a:xfrm>
            <a:prstGeom prst="line">
              <a:avLst/>
            </a:prstGeom>
            <a:ln>
              <a:solidFill>
                <a:srgbClr val="AC0D1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Oval 59"/>
            <p:cNvSpPr>
              <a:spLocks noChangeAspect="1"/>
            </p:cNvSpPr>
            <p:nvPr/>
          </p:nvSpPr>
          <p:spPr>
            <a:xfrm>
              <a:off x="6774595" y="3796717"/>
              <a:ext cx="182880" cy="182880"/>
            </a:xfrm>
            <a:prstGeom prst="ellipse">
              <a:avLst/>
            </a:prstGeom>
            <a:solidFill>
              <a:srgbClr val="0000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>
              <a:spLocks noChangeAspect="1"/>
            </p:cNvSpPr>
            <p:nvPr/>
          </p:nvSpPr>
          <p:spPr>
            <a:xfrm>
              <a:off x="6774595" y="4363983"/>
              <a:ext cx="182880" cy="182880"/>
            </a:xfrm>
            <a:prstGeom prst="ellipse">
              <a:avLst/>
            </a:prstGeom>
            <a:solidFill>
              <a:srgbClr val="0000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3" name="Straight Connector 62"/>
            <p:cNvCxnSpPr/>
            <p:nvPr/>
          </p:nvCxnSpPr>
          <p:spPr>
            <a:xfrm flipH="1" flipV="1">
              <a:off x="6916834" y="3894932"/>
              <a:ext cx="411480" cy="0"/>
            </a:xfrm>
            <a:prstGeom prst="line">
              <a:avLst/>
            </a:prstGeom>
            <a:ln>
              <a:solidFill>
                <a:srgbClr val="AC0D1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flipV="1">
              <a:off x="6859260" y="3966365"/>
              <a:ext cx="0" cy="411169"/>
            </a:xfrm>
            <a:prstGeom prst="line">
              <a:avLst/>
            </a:prstGeom>
            <a:ln>
              <a:solidFill>
                <a:srgbClr val="AC0D1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flipH="1" flipV="1">
              <a:off x="6940542" y="4465847"/>
              <a:ext cx="411480" cy="0"/>
            </a:xfrm>
            <a:prstGeom prst="line">
              <a:avLst/>
            </a:prstGeom>
            <a:ln>
              <a:solidFill>
                <a:srgbClr val="AC0D1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7311381" y="4465559"/>
            <a:ext cx="182880" cy="1317413"/>
            <a:chOff x="7294448" y="3259350"/>
            <a:chExt cx="182880" cy="1317413"/>
          </a:xfrm>
        </p:grpSpPr>
        <p:sp>
          <p:nvSpPr>
            <p:cNvPr id="66" name="Oval 65"/>
            <p:cNvSpPr>
              <a:spLocks noChangeAspect="1"/>
            </p:cNvSpPr>
            <p:nvPr/>
          </p:nvSpPr>
          <p:spPr>
            <a:xfrm>
              <a:off x="7294448" y="3259350"/>
              <a:ext cx="182880" cy="182880"/>
            </a:xfrm>
            <a:prstGeom prst="ellipse">
              <a:avLst/>
            </a:prstGeom>
            <a:solidFill>
              <a:srgbClr val="0000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7" name="Straight Connector 66"/>
            <p:cNvCxnSpPr/>
            <p:nvPr/>
          </p:nvCxnSpPr>
          <p:spPr>
            <a:xfrm flipV="1">
              <a:off x="7379113" y="3415448"/>
              <a:ext cx="0" cy="411169"/>
            </a:xfrm>
            <a:prstGeom prst="line">
              <a:avLst/>
            </a:prstGeom>
            <a:ln>
              <a:solidFill>
                <a:srgbClr val="AC0D1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Oval 67"/>
            <p:cNvSpPr>
              <a:spLocks noChangeAspect="1"/>
            </p:cNvSpPr>
            <p:nvPr/>
          </p:nvSpPr>
          <p:spPr>
            <a:xfrm>
              <a:off x="7294448" y="3826617"/>
              <a:ext cx="182880" cy="182880"/>
            </a:xfrm>
            <a:prstGeom prst="ellipse">
              <a:avLst/>
            </a:prstGeom>
            <a:solidFill>
              <a:srgbClr val="0000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>
              <a:spLocks noChangeAspect="1"/>
            </p:cNvSpPr>
            <p:nvPr/>
          </p:nvSpPr>
          <p:spPr>
            <a:xfrm>
              <a:off x="7294448" y="4393883"/>
              <a:ext cx="182880" cy="182880"/>
            </a:xfrm>
            <a:prstGeom prst="ellipse">
              <a:avLst/>
            </a:prstGeom>
            <a:solidFill>
              <a:srgbClr val="0000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0" name="Straight Connector 69"/>
            <p:cNvCxnSpPr/>
            <p:nvPr/>
          </p:nvCxnSpPr>
          <p:spPr>
            <a:xfrm flipV="1">
              <a:off x="7379113" y="3979332"/>
              <a:ext cx="0" cy="411169"/>
            </a:xfrm>
            <a:prstGeom prst="line">
              <a:avLst/>
            </a:prstGeom>
            <a:ln>
              <a:solidFill>
                <a:srgbClr val="AC0D1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5" name="Picture 14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0633" y="4838676"/>
            <a:ext cx="330200" cy="279400"/>
          </a:xfrm>
          <a:prstGeom prst="rect">
            <a:avLst/>
          </a:prstGeom>
        </p:spPr>
      </p:pic>
      <p:sp>
        <p:nvSpPr>
          <p:cNvPr id="30" name="Oval 29"/>
          <p:cNvSpPr/>
          <p:nvPr/>
        </p:nvSpPr>
        <p:spPr>
          <a:xfrm>
            <a:off x="169327" y="1456250"/>
            <a:ext cx="5520265" cy="462280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2" name="Picture 61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9780" y="3891414"/>
            <a:ext cx="266700" cy="266700"/>
          </a:xfrm>
          <a:prstGeom prst="rect">
            <a:avLst/>
          </a:prstGeom>
        </p:spPr>
      </p:pic>
      <p:sp>
        <p:nvSpPr>
          <p:cNvPr id="2" name="Oval 1"/>
          <p:cNvSpPr/>
          <p:nvPr/>
        </p:nvSpPr>
        <p:spPr>
          <a:xfrm>
            <a:off x="999062" y="1947318"/>
            <a:ext cx="914400" cy="9144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999062" y="3261766"/>
            <a:ext cx="914400" cy="9144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1032923" y="4525099"/>
            <a:ext cx="914400" cy="9144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/>
          <p:cNvGrpSpPr/>
          <p:nvPr/>
        </p:nvGrpSpPr>
        <p:grpSpPr>
          <a:xfrm>
            <a:off x="2387595" y="1947318"/>
            <a:ext cx="948261" cy="3492181"/>
            <a:chOff x="1828806" y="1293016"/>
            <a:chExt cx="948261" cy="3492181"/>
          </a:xfrm>
        </p:grpSpPr>
        <p:sp>
          <p:nvSpPr>
            <p:cNvPr id="74" name="Oval 73"/>
            <p:cNvSpPr/>
            <p:nvPr/>
          </p:nvSpPr>
          <p:spPr>
            <a:xfrm>
              <a:off x="1828806" y="1293016"/>
              <a:ext cx="914400" cy="914400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/>
            <p:cNvSpPr/>
            <p:nvPr/>
          </p:nvSpPr>
          <p:spPr>
            <a:xfrm>
              <a:off x="1828806" y="2607464"/>
              <a:ext cx="914400" cy="914400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>
            <a:xfrm>
              <a:off x="1862667" y="3870797"/>
              <a:ext cx="914400" cy="914400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776128" y="1947318"/>
            <a:ext cx="948261" cy="3492181"/>
            <a:chOff x="3217339" y="1383766"/>
            <a:chExt cx="948261" cy="3492181"/>
          </a:xfrm>
        </p:grpSpPr>
        <p:sp>
          <p:nvSpPr>
            <p:cNvPr id="77" name="Oval 76"/>
            <p:cNvSpPr/>
            <p:nvPr/>
          </p:nvSpPr>
          <p:spPr>
            <a:xfrm>
              <a:off x="3217339" y="1383766"/>
              <a:ext cx="914400" cy="914400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>
            <a:xfrm>
              <a:off x="3217339" y="2698214"/>
              <a:ext cx="914400" cy="914400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>
            <a:xfrm>
              <a:off x="3251200" y="3961547"/>
              <a:ext cx="914400" cy="914400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6" name="Freeform 55"/>
          <p:cNvSpPr/>
          <p:nvPr/>
        </p:nvSpPr>
        <p:spPr>
          <a:xfrm>
            <a:off x="1761056" y="1912997"/>
            <a:ext cx="846666" cy="465808"/>
          </a:xfrm>
          <a:custGeom>
            <a:avLst/>
            <a:gdLst>
              <a:gd name="connsiteX0" fmla="*/ 0 w 846666"/>
              <a:gd name="connsiteY0" fmla="*/ 389922 h 465808"/>
              <a:gd name="connsiteX1" fmla="*/ 254000 w 846666"/>
              <a:gd name="connsiteY1" fmla="*/ 455 h 465808"/>
              <a:gd name="connsiteX2" fmla="*/ 508000 w 846666"/>
              <a:gd name="connsiteY2" fmla="*/ 457655 h 465808"/>
              <a:gd name="connsiteX3" fmla="*/ 846666 w 846666"/>
              <a:gd name="connsiteY3" fmla="*/ 305255 h 465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46666" h="465808">
                <a:moveTo>
                  <a:pt x="0" y="389922"/>
                </a:moveTo>
                <a:cubicBezTo>
                  <a:pt x="84666" y="189544"/>
                  <a:pt x="169333" y="-10834"/>
                  <a:pt x="254000" y="455"/>
                </a:cubicBezTo>
                <a:cubicBezTo>
                  <a:pt x="338667" y="11744"/>
                  <a:pt x="409222" y="406855"/>
                  <a:pt x="508000" y="457655"/>
                </a:cubicBezTo>
                <a:cubicBezTo>
                  <a:pt x="606778" y="508455"/>
                  <a:pt x="846666" y="305255"/>
                  <a:pt x="846666" y="305255"/>
                </a:cubicBezTo>
              </a:path>
            </a:pathLst>
          </a:custGeom>
          <a:ln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5222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72349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Grid Minor Theorem </a:t>
            </a:r>
            <a:br>
              <a:rPr lang="en-US" dirty="0" smtClean="0"/>
            </a:br>
            <a:r>
              <a:rPr lang="en-US" sz="4000" dirty="0" smtClean="0">
                <a:solidFill>
                  <a:srgbClr val="612604"/>
                </a:solidFill>
              </a:rPr>
              <a:t>(Excluded Grid Theorem)</a:t>
            </a:r>
            <a:r>
              <a:rPr lang="en-US" dirty="0" smtClean="0">
                <a:solidFill>
                  <a:srgbClr val="612604"/>
                </a:solidFill>
              </a:rPr>
              <a:t/>
            </a:r>
            <a:br>
              <a:rPr lang="en-US" dirty="0" smtClean="0">
                <a:solidFill>
                  <a:srgbClr val="612604"/>
                </a:solidFill>
              </a:rPr>
            </a:br>
            <a:r>
              <a:rPr lang="en-US" dirty="0" smtClean="0"/>
              <a:t>[Robertson, Seymour ‘86]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0819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Graph Minor Theory </a:t>
            </a:r>
            <a:r>
              <a:rPr lang="en-US" dirty="0" smtClean="0">
                <a:solidFill>
                  <a:srgbClr val="008000"/>
                </a:solidFill>
              </a:rPr>
              <a:t>[Robertson – Seymour]</a:t>
            </a:r>
          </a:p>
          <a:p>
            <a:pPr marL="857250" lvl="1" indent="-457200"/>
            <a:r>
              <a:rPr lang="en-US" dirty="0" smtClean="0">
                <a:solidFill>
                  <a:srgbClr val="89101B"/>
                </a:solidFill>
              </a:rPr>
              <a:t>Wagner’s conjecture</a:t>
            </a:r>
            <a:r>
              <a:rPr lang="en-US" dirty="0" smtClean="0"/>
              <a:t>: any infinite sequence of finite graphs contains two graphs G,G’ where G is a minor of G’</a:t>
            </a:r>
          </a:p>
          <a:p>
            <a:pPr marL="857250" lvl="1" indent="-457200"/>
            <a:r>
              <a:rPr lang="en-US" dirty="0" smtClean="0">
                <a:solidFill>
                  <a:srgbClr val="89101B"/>
                </a:solidFill>
              </a:rPr>
              <a:t>Grid-Minor Theorem</a:t>
            </a:r>
            <a:r>
              <a:rPr lang="en-US" dirty="0" smtClean="0"/>
              <a:t>: if the </a:t>
            </a:r>
            <a:r>
              <a:rPr lang="en-US" dirty="0" err="1" smtClean="0"/>
              <a:t>treewidth</a:t>
            </a:r>
            <a:r>
              <a:rPr lang="en-US" dirty="0" smtClean="0"/>
              <a:t> of G is large, then G contains a large grid minor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3893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1"/>
          <p:cNvSpPr>
            <a:spLocks noGrp="1"/>
          </p:cNvSpPr>
          <p:nvPr>
            <p:ph type="title"/>
          </p:nvPr>
        </p:nvSpPr>
        <p:spPr>
          <a:xfrm>
            <a:off x="474134" y="71442"/>
            <a:ext cx="8229600" cy="876825"/>
          </a:xfrm>
        </p:spPr>
        <p:txBody>
          <a:bodyPr/>
          <a:lstStyle/>
          <a:p>
            <a:r>
              <a:rPr lang="en-US" dirty="0"/>
              <a:t>Minors by Embedding</a:t>
            </a:r>
          </a:p>
        </p:txBody>
      </p:sp>
      <p:sp>
        <p:nvSpPr>
          <p:cNvPr id="50" name="Oval 49"/>
          <p:cNvSpPr/>
          <p:nvPr/>
        </p:nvSpPr>
        <p:spPr>
          <a:xfrm>
            <a:off x="5601149" y="3826909"/>
            <a:ext cx="3132666" cy="22860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 flipH="1" flipV="1">
            <a:off x="6394658" y="4550224"/>
            <a:ext cx="411480" cy="0"/>
          </a:xfrm>
          <a:prstGeom prst="line">
            <a:avLst/>
          </a:prstGeom>
          <a:ln>
            <a:solidFill>
              <a:srgbClr val="AC0D1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 flipV="1">
            <a:off x="6394658" y="5114108"/>
            <a:ext cx="411480" cy="0"/>
          </a:xfrm>
          <a:prstGeom prst="line">
            <a:avLst/>
          </a:prstGeom>
          <a:ln>
            <a:solidFill>
              <a:srgbClr val="AC0D1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4" name="Group 13"/>
          <p:cNvGrpSpPr/>
          <p:nvPr/>
        </p:nvGrpSpPr>
        <p:grpSpPr>
          <a:xfrm>
            <a:off x="6252419" y="4465559"/>
            <a:ext cx="182880" cy="1317413"/>
            <a:chOff x="6235486" y="3229450"/>
            <a:chExt cx="182880" cy="1317413"/>
          </a:xfrm>
        </p:grpSpPr>
        <p:sp>
          <p:nvSpPr>
            <p:cNvPr id="57" name="Oval 56"/>
            <p:cNvSpPr>
              <a:spLocks noChangeAspect="1"/>
            </p:cNvSpPr>
            <p:nvPr/>
          </p:nvSpPr>
          <p:spPr>
            <a:xfrm>
              <a:off x="6235486" y="3229450"/>
              <a:ext cx="182880" cy="182880"/>
            </a:xfrm>
            <a:prstGeom prst="ellipse">
              <a:avLst/>
            </a:prstGeom>
            <a:solidFill>
              <a:srgbClr val="0000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" name="Straight Connector 37"/>
            <p:cNvCxnSpPr/>
            <p:nvPr/>
          </p:nvCxnSpPr>
          <p:spPr>
            <a:xfrm flipV="1">
              <a:off x="6320151" y="3385548"/>
              <a:ext cx="0" cy="411169"/>
            </a:xfrm>
            <a:prstGeom prst="line">
              <a:avLst/>
            </a:prstGeom>
            <a:ln>
              <a:solidFill>
                <a:srgbClr val="AC0D1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Oval 44"/>
            <p:cNvSpPr>
              <a:spLocks noChangeAspect="1"/>
            </p:cNvSpPr>
            <p:nvPr/>
          </p:nvSpPr>
          <p:spPr>
            <a:xfrm>
              <a:off x="6235486" y="3796717"/>
              <a:ext cx="182880" cy="182880"/>
            </a:xfrm>
            <a:prstGeom prst="ellipse">
              <a:avLst/>
            </a:prstGeom>
            <a:solidFill>
              <a:srgbClr val="0000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>
              <a:spLocks noChangeAspect="1"/>
            </p:cNvSpPr>
            <p:nvPr/>
          </p:nvSpPr>
          <p:spPr>
            <a:xfrm>
              <a:off x="6235486" y="4363983"/>
              <a:ext cx="182880" cy="182880"/>
            </a:xfrm>
            <a:prstGeom prst="ellipse">
              <a:avLst/>
            </a:prstGeom>
            <a:solidFill>
              <a:srgbClr val="0000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8" name="Straight Connector 47"/>
            <p:cNvCxnSpPr/>
            <p:nvPr/>
          </p:nvCxnSpPr>
          <p:spPr>
            <a:xfrm flipV="1">
              <a:off x="6320151" y="3949432"/>
              <a:ext cx="0" cy="411169"/>
            </a:xfrm>
            <a:prstGeom prst="line">
              <a:avLst/>
            </a:prstGeom>
            <a:ln>
              <a:solidFill>
                <a:srgbClr val="AC0D1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9" name="Straight Connector 48"/>
          <p:cNvCxnSpPr/>
          <p:nvPr/>
        </p:nvCxnSpPr>
        <p:spPr>
          <a:xfrm flipH="1" flipV="1">
            <a:off x="6418366" y="5685023"/>
            <a:ext cx="411480" cy="0"/>
          </a:xfrm>
          <a:prstGeom prst="line">
            <a:avLst/>
          </a:prstGeom>
          <a:ln>
            <a:solidFill>
              <a:srgbClr val="AC0D1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/>
        </p:nvGrpSpPr>
        <p:grpSpPr>
          <a:xfrm>
            <a:off x="6791528" y="4465559"/>
            <a:ext cx="577427" cy="1317413"/>
            <a:chOff x="6774595" y="3229450"/>
            <a:chExt cx="577427" cy="1317413"/>
          </a:xfrm>
        </p:grpSpPr>
        <p:sp>
          <p:nvSpPr>
            <p:cNvPr id="53" name="Oval 52"/>
            <p:cNvSpPr>
              <a:spLocks noChangeAspect="1"/>
            </p:cNvSpPr>
            <p:nvPr/>
          </p:nvSpPr>
          <p:spPr>
            <a:xfrm>
              <a:off x="6774595" y="3229450"/>
              <a:ext cx="182880" cy="182880"/>
            </a:xfrm>
            <a:prstGeom prst="ellipse">
              <a:avLst/>
            </a:prstGeom>
            <a:solidFill>
              <a:srgbClr val="0000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8" name="Straight Connector 57"/>
            <p:cNvCxnSpPr/>
            <p:nvPr/>
          </p:nvCxnSpPr>
          <p:spPr>
            <a:xfrm flipH="1" flipV="1">
              <a:off x="6916834" y="3331048"/>
              <a:ext cx="411480" cy="0"/>
            </a:xfrm>
            <a:prstGeom prst="line">
              <a:avLst/>
            </a:prstGeom>
            <a:ln>
              <a:solidFill>
                <a:srgbClr val="AC0D1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flipV="1">
              <a:off x="6876193" y="3402481"/>
              <a:ext cx="0" cy="411169"/>
            </a:xfrm>
            <a:prstGeom prst="line">
              <a:avLst/>
            </a:prstGeom>
            <a:ln>
              <a:solidFill>
                <a:srgbClr val="AC0D1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Oval 59"/>
            <p:cNvSpPr>
              <a:spLocks noChangeAspect="1"/>
            </p:cNvSpPr>
            <p:nvPr/>
          </p:nvSpPr>
          <p:spPr>
            <a:xfrm>
              <a:off x="6774595" y="3796717"/>
              <a:ext cx="182880" cy="182880"/>
            </a:xfrm>
            <a:prstGeom prst="ellipse">
              <a:avLst/>
            </a:prstGeom>
            <a:solidFill>
              <a:srgbClr val="0000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>
              <a:spLocks noChangeAspect="1"/>
            </p:cNvSpPr>
            <p:nvPr/>
          </p:nvSpPr>
          <p:spPr>
            <a:xfrm>
              <a:off x="6774595" y="4363983"/>
              <a:ext cx="182880" cy="182880"/>
            </a:xfrm>
            <a:prstGeom prst="ellipse">
              <a:avLst/>
            </a:prstGeom>
            <a:solidFill>
              <a:srgbClr val="0000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3" name="Straight Connector 62"/>
            <p:cNvCxnSpPr/>
            <p:nvPr/>
          </p:nvCxnSpPr>
          <p:spPr>
            <a:xfrm flipH="1" flipV="1">
              <a:off x="6916834" y="3894932"/>
              <a:ext cx="411480" cy="0"/>
            </a:xfrm>
            <a:prstGeom prst="line">
              <a:avLst/>
            </a:prstGeom>
            <a:ln>
              <a:solidFill>
                <a:srgbClr val="AC0D1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flipV="1">
              <a:off x="6859260" y="3966365"/>
              <a:ext cx="0" cy="411169"/>
            </a:xfrm>
            <a:prstGeom prst="line">
              <a:avLst/>
            </a:prstGeom>
            <a:ln>
              <a:solidFill>
                <a:srgbClr val="AC0D1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flipH="1" flipV="1">
              <a:off x="6940542" y="4465847"/>
              <a:ext cx="411480" cy="0"/>
            </a:xfrm>
            <a:prstGeom prst="line">
              <a:avLst/>
            </a:prstGeom>
            <a:ln>
              <a:solidFill>
                <a:srgbClr val="AC0D1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7311381" y="4465559"/>
            <a:ext cx="182880" cy="1317413"/>
            <a:chOff x="7294448" y="3259350"/>
            <a:chExt cx="182880" cy="1317413"/>
          </a:xfrm>
        </p:grpSpPr>
        <p:sp>
          <p:nvSpPr>
            <p:cNvPr id="66" name="Oval 65"/>
            <p:cNvSpPr>
              <a:spLocks noChangeAspect="1"/>
            </p:cNvSpPr>
            <p:nvPr/>
          </p:nvSpPr>
          <p:spPr>
            <a:xfrm>
              <a:off x="7294448" y="3259350"/>
              <a:ext cx="182880" cy="182880"/>
            </a:xfrm>
            <a:prstGeom prst="ellipse">
              <a:avLst/>
            </a:prstGeom>
            <a:solidFill>
              <a:srgbClr val="0000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7" name="Straight Connector 66"/>
            <p:cNvCxnSpPr/>
            <p:nvPr/>
          </p:nvCxnSpPr>
          <p:spPr>
            <a:xfrm flipV="1">
              <a:off x="7379113" y="3415448"/>
              <a:ext cx="0" cy="411169"/>
            </a:xfrm>
            <a:prstGeom prst="line">
              <a:avLst/>
            </a:prstGeom>
            <a:ln>
              <a:solidFill>
                <a:srgbClr val="AC0D1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Oval 67"/>
            <p:cNvSpPr>
              <a:spLocks noChangeAspect="1"/>
            </p:cNvSpPr>
            <p:nvPr/>
          </p:nvSpPr>
          <p:spPr>
            <a:xfrm>
              <a:off x="7294448" y="3826617"/>
              <a:ext cx="182880" cy="182880"/>
            </a:xfrm>
            <a:prstGeom prst="ellipse">
              <a:avLst/>
            </a:prstGeom>
            <a:solidFill>
              <a:srgbClr val="0000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>
              <a:spLocks noChangeAspect="1"/>
            </p:cNvSpPr>
            <p:nvPr/>
          </p:nvSpPr>
          <p:spPr>
            <a:xfrm>
              <a:off x="7294448" y="4393883"/>
              <a:ext cx="182880" cy="182880"/>
            </a:xfrm>
            <a:prstGeom prst="ellipse">
              <a:avLst/>
            </a:prstGeom>
            <a:solidFill>
              <a:srgbClr val="0000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0" name="Straight Connector 69"/>
            <p:cNvCxnSpPr/>
            <p:nvPr/>
          </p:nvCxnSpPr>
          <p:spPr>
            <a:xfrm flipV="1">
              <a:off x="7379113" y="3979332"/>
              <a:ext cx="0" cy="411169"/>
            </a:xfrm>
            <a:prstGeom prst="line">
              <a:avLst/>
            </a:prstGeom>
            <a:ln>
              <a:solidFill>
                <a:srgbClr val="AC0D1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5" name="Picture 14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0633" y="4838676"/>
            <a:ext cx="330200" cy="279400"/>
          </a:xfrm>
          <a:prstGeom prst="rect">
            <a:avLst/>
          </a:prstGeom>
        </p:spPr>
      </p:pic>
      <p:sp>
        <p:nvSpPr>
          <p:cNvPr id="30" name="Oval 29"/>
          <p:cNvSpPr/>
          <p:nvPr/>
        </p:nvSpPr>
        <p:spPr>
          <a:xfrm>
            <a:off x="169327" y="1456250"/>
            <a:ext cx="5520265" cy="462280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2" name="Picture 61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9780" y="3891414"/>
            <a:ext cx="266700" cy="266700"/>
          </a:xfrm>
          <a:prstGeom prst="rect">
            <a:avLst/>
          </a:prstGeom>
        </p:spPr>
      </p:pic>
      <p:grpSp>
        <p:nvGrpSpPr>
          <p:cNvPr id="29" name="Group 28"/>
          <p:cNvGrpSpPr/>
          <p:nvPr/>
        </p:nvGrpSpPr>
        <p:grpSpPr>
          <a:xfrm>
            <a:off x="999062" y="1947318"/>
            <a:ext cx="948261" cy="3492181"/>
            <a:chOff x="440273" y="1202266"/>
            <a:chExt cx="948261" cy="3492181"/>
          </a:xfrm>
        </p:grpSpPr>
        <p:sp>
          <p:nvSpPr>
            <p:cNvPr id="2" name="Oval 1"/>
            <p:cNvSpPr/>
            <p:nvPr/>
          </p:nvSpPr>
          <p:spPr>
            <a:xfrm>
              <a:off x="440273" y="1202266"/>
              <a:ext cx="914400" cy="914400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/>
            <p:cNvSpPr/>
            <p:nvPr/>
          </p:nvSpPr>
          <p:spPr>
            <a:xfrm>
              <a:off x="440273" y="2516714"/>
              <a:ext cx="914400" cy="914400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/>
            <p:nvPr/>
          </p:nvSpPr>
          <p:spPr>
            <a:xfrm>
              <a:off x="474134" y="3780047"/>
              <a:ext cx="914400" cy="914400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2387595" y="1947318"/>
            <a:ext cx="948261" cy="3492181"/>
            <a:chOff x="1828806" y="1293016"/>
            <a:chExt cx="948261" cy="3492181"/>
          </a:xfrm>
        </p:grpSpPr>
        <p:sp>
          <p:nvSpPr>
            <p:cNvPr id="74" name="Oval 73"/>
            <p:cNvSpPr/>
            <p:nvPr/>
          </p:nvSpPr>
          <p:spPr>
            <a:xfrm>
              <a:off x="1828806" y="1293016"/>
              <a:ext cx="914400" cy="914400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/>
            <p:cNvSpPr/>
            <p:nvPr/>
          </p:nvSpPr>
          <p:spPr>
            <a:xfrm>
              <a:off x="1828806" y="2607464"/>
              <a:ext cx="914400" cy="914400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>
            <a:xfrm>
              <a:off x="1862667" y="3870797"/>
              <a:ext cx="914400" cy="914400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776128" y="1947318"/>
            <a:ext cx="948261" cy="3492181"/>
            <a:chOff x="3217339" y="1383766"/>
            <a:chExt cx="948261" cy="3492181"/>
          </a:xfrm>
        </p:grpSpPr>
        <p:sp>
          <p:nvSpPr>
            <p:cNvPr id="77" name="Oval 76"/>
            <p:cNvSpPr/>
            <p:nvPr/>
          </p:nvSpPr>
          <p:spPr>
            <a:xfrm>
              <a:off x="3217339" y="1383766"/>
              <a:ext cx="914400" cy="914400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>
            <a:xfrm>
              <a:off x="3217339" y="2698214"/>
              <a:ext cx="914400" cy="914400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>
            <a:xfrm>
              <a:off x="3251200" y="3961547"/>
              <a:ext cx="914400" cy="914400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" name="Freeform 33"/>
          <p:cNvSpPr/>
          <p:nvPr/>
        </p:nvSpPr>
        <p:spPr>
          <a:xfrm>
            <a:off x="1761056" y="1912997"/>
            <a:ext cx="846666" cy="465808"/>
          </a:xfrm>
          <a:custGeom>
            <a:avLst/>
            <a:gdLst>
              <a:gd name="connsiteX0" fmla="*/ 0 w 846666"/>
              <a:gd name="connsiteY0" fmla="*/ 389922 h 465808"/>
              <a:gd name="connsiteX1" fmla="*/ 254000 w 846666"/>
              <a:gd name="connsiteY1" fmla="*/ 455 h 465808"/>
              <a:gd name="connsiteX2" fmla="*/ 508000 w 846666"/>
              <a:gd name="connsiteY2" fmla="*/ 457655 h 465808"/>
              <a:gd name="connsiteX3" fmla="*/ 846666 w 846666"/>
              <a:gd name="connsiteY3" fmla="*/ 305255 h 465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46666" h="465808">
                <a:moveTo>
                  <a:pt x="0" y="389922"/>
                </a:moveTo>
                <a:cubicBezTo>
                  <a:pt x="84666" y="189544"/>
                  <a:pt x="169333" y="-10834"/>
                  <a:pt x="254000" y="455"/>
                </a:cubicBezTo>
                <a:cubicBezTo>
                  <a:pt x="338667" y="11744"/>
                  <a:pt x="409222" y="406855"/>
                  <a:pt x="508000" y="457655"/>
                </a:cubicBezTo>
                <a:cubicBezTo>
                  <a:pt x="606778" y="508455"/>
                  <a:pt x="846666" y="305255"/>
                  <a:pt x="846666" y="305255"/>
                </a:cubicBezTo>
              </a:path>
            </a:pathLst>
          </a:custGeom>
          <a:ln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34"/>
          <p:cNvSpPr/>
          <p:nvPr/>
        </p:nvSpPr>
        <p:spPr>
          <a:xfrm>
            <a:off x="3014122" y="2692385"/>
            <a:ext cx="948266" cy="309572"/>
          </a:xfrm>
          <a:custGeom>
            <a:avLst/>
            <a:gdLst>
              <a:gd name="connsiteX0" fmla="*/ 0 w 948266"/>
              <a:gd name="connsiteY0" fmla="*/ 0 h 309572"/>
              <a:gd name="connsiteX1" fmla="*/ 355600 w 948266"/>
              <a:gd name="connsiteY1" fmla="*/ 304800 h 309572"/>
              <a:gd name="connsiteX2" fmla="*/ 626534 w 948266"/>
              <a:gd name="connsiteY2" fmla="*/ 186267 h 309572"/>
              <a:gd name="connsiteX3" fmla="*/ 914400 w 948266"/>
              <a:gd name="connsiteY3" fmla="*/ 186267 h 309572"/>
              <a:gd name="connsiteX4" fmla="*/ 931334 w 948266"/>
              <a:gd name="connsiteY4" fmla="*/ 0 h 309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48266" h="309572">
                <a:moveTo>
                  <a:pt x="0" y="0"/>
                </a:moveTo>
                <a:cubicBezTo>
                  <a:pt x="125589" y="136878"/>
                  <a:pt x="251178" y="273756"/>
                  <a:pt x="355600" y="304800"/>
                </a:cubicBezTo>
                <a:cubicBezTo>
                  <a:pt x="460022" y="335844"/>
                  <a:pt x="533401" y="206023"/>
                  <a:pt x="626534" y="186267"/>
                </a:cubicBezTo>
                <a:cubicBezTo>
                  <a:pt x="719667" y="166512"/>
                  <a:pt x="863600" y="217311"/>
                  <a:pt x="914400" y="186267"/>
                </a:cubicBezTo>
                <a:cubicBezTo>
                  <a:pt x="965200" y="155223"/>
                  <a:pt x="948267" y="77611"/>
                  <a:pt x="931334" y="0"/>
                </a:cubicBezTo>
              </a:path>
            </a:pathLst>
          </a:custGeom>
          <a:ln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Freeform 80"/>
          <p:cNvSpPr/>
          <p:nvPr/>
        </p:nvSpPr>
        <p:spPr>
          <a:xfrm>
            <a:off x="1811856" y="3759185"/>
            <a:ext cx="728133" cy="321754"/>
          </a:xfrm>
          <a:custGeom>
            <a:avLst/>
            <a:gdLst>
              <a:gd name="connsiteX0" fmla="*/ 0 w 728133"/>
              <a:gd name="connsiteY0" fmla="*/ 0 h 321754"/>
              <a:gd name="connsiteX1" fmla="*/ 220133 w 728133"/>
              <a:gd name="connsiteY1" fmla="*/ 321734 h 321754"/>
              <a:gd name="connsiteX2" fmla="*/ 406400 w 728133"/>
              <a:gd name="connsiteY2" fmla="*/ 16934 h 321754"/>
              <a:gd name="connsiteX3" fmla="*/ 728133 w 728133"/>
              <a:gd name="connsiteY3" fmla="*/ 220134 h 321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8133" h="321754">
                <a:moveTo>
                  <a:pt x="0" y="0"/>
                </a:moveTo>
                <a:cubicBezTo>
                  <a:pt x="76200" y="159456"/>
                  <a:pt x="152400" y="318912"/>
                  <a:pt x="220133" y="321734"/>
                </a:cubicBezTo>
                <a:cubicBezTo>
                  <a:pt x="287866" y="324556"/>
                  <a:pt x="321733" y="33867"/>
                  <a:pt x="406400" y="16934"/>
                </a:cubicBezTo>
                <a:cubicBezTo>
                  <a:pt x="491067" y="1"/>
                  <a:pt x="609600" y="110067"/>
                  <a:pt x="728133" y="220134"/>
                </a:cubicBezTo>
              </a:path>
            </a:pathLst>
          </a:custGeom>
          <a:ln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Freeform 81"/>
          <p:cNvSpPr/>
          <p:nvPr/>
        </p:nvSpPr>
        <p:spPr>
          <a:xfrm>
            <a:off x="3234255" y="4848926"/>
            <a:ext cx="728133" cy="321754"/>
          </a:xfrm>
          <a:custGeom>
            <a:avLst/>
            <a:gdLst>
              <a:gd name="connsiteX0" fmla="*/ 0 w 728133"/>
              <a:gd name="connsiteY0" fmla="*/ 0 h 321754"/>
              <a:gd name="connsiteX1" fmla="*/ 220133 w 728133"/>
              <a:gd name="connsiteY1" fmla="*/ 321734 h 321754"/>
              <a:gd name="connsiteX2" fmla="*/ 406400 w 728133"/>
              <a:gd name="connsiteY2" fmla="*/ 16934 h 321754"/>
              <a:gd name="connsiteX3" fmla="*/ 728133 w 728133"/>
              <a:gd name="connsiteY3" fmla="*/ 220134 h 321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8133" h="321754">
                <a:moveTo>
                  <a:pt x="0" y="0"/>
                </a:moveTo>
                <a:cubicBezTo>
                  <a:pt x="76200" y="159456"/>
                  <a:pt x="152400" y="318912"/>
                  <a:pt x="220133" y="321734"/>
                </a:cubicBezTo>
                <a:cubicBezTo>
                  <a:pt x="287866" y="324556"/>
                  <a:pt x="321733" y="33867"/>
                  <a:pt x="406400" y="16934"/>
                </a:cubicBezTo>
                <a:cubicBezTo>
                  <a:pt x="491067" y="1"/>
                  <a:pt x="609600" y="110067"/>
                  <a:pt x="728133" y="220134"/>
                </a:cubicBezTo>
              </a:path>
            </a:pathLst>
          </a:custGeom>
          <a:ln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Freeform 82"/>
          <p:cNvSpPr/>
          <p:nvPr/>
        </p:nvSpPr>
        <p:spPr>
          <a:xfrm>
            <a:off x="3166522" y="3471097"/>
            <a:ext cx="829734" cy="237284"/>
          </a:xfrm>
          <a:custGeom>
            <a:avLst/>
            <a:gdLst>
              <a:gd name="connsiteX0" fmla="*/ 0 w 829734"/>
              <a:gd name="connsiteY0" fmla="*/ 237284 h 237284"/>
              <a:gd name="connsiteX1" fmla="*/ 304800 w 829734"/>
              <a:gd name="connsiteY1" fmla="*/ 218 h 237284"/>
              <a:gd name="connsiteX2" fmla="*/ 829734 w 829734"/>
              <a:gd name="connsiteY2" fmla="*/ 203418 h 237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9734" h="237284">
                <a:moveTo>
                  <a:pt x="0" y="237284"/>
                </a:moveTo>
                <a:cubicBezTo>
                  <a:pt x="83255" y="121573"/>
                  <a:pt x="166511" y="5862"/>
                  <a:pt x="304800" y="218"/>
                </a:cubicBezTo>
                <a:cubicBezTo>
                  <a:pt x="443089" y="-5426"/>
                  <a:pt x="636411" y="98996"/>
                  <a:pt x="829734" y="203418"/>
                </a:cubicBezTo>
              </a:path>
            </a:pathLst>
          </a:custGeom>
          <a:ln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Freeform 83"/>
          <p:cNvSpPr/>
          <p:nvPr/>
        </p:nvSpPr>
        <p:spPr>
          <a:xfrm>
            <a:off x="1642522" y="5113839"/>
            <a:ext cx="914400" cy="474387"/>
          </a:xfrm>
          <a:custGeom>
            <a:avLst/>
            <a:gdLst>
              <a:gd name="connsiteX0" fmla="*/ 0 w 914400"/>
              <a:gd name="connsiteY0" fmla="*/ 186280 h 474387"/>
              <a:gd name="connsiteX1" fmla="*/ 270934 w 914400"/>
              <a:gd name="connsiteY1" fmla="*/ 457213 h 474387"/>
              <a:gd name="connsiteX2" fmla="*/ 474134 w 914400"/>
              <a:gd name="connsiteY2" fmla="*/ 13 h 474387"/>
              <a:gd name="connsiteX3" fmla="*/ 643467 w 914400"/>
              <a:gd name="connsiteY3" fmla="*/ 474146 h 474387"/>
              <a:gd name="connsiteX4" fmla="*/ 914400 w 914400"/>
              <a:gd name="connsiteY4" fmla="*/ 50813 h 474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" h="474387">
                <a:moveTo>
                  <a:pt x="0" y="186280"/>
                </a:moveTo>
                <a:cubicBezTo>
                  <a:pt x="95956" y="337268"/>
                  <a:pt x="191912" y="488257"/>
                  <a:pt x="270934" y="457213"/>
                </a:cubicBezTo>
                <a:cubicBezTo>
                  <a:pt x="349956" y="426169"/>
                  <a:pt x="412045" y="-2809"/>
                  <a:pt x="474134" y="13"/>
                </a:cubicBezTo>
                <a:cubicBezTo>
                  <a:pt x="536223" y="2835"/>
                  <a:pt x="570089" y="465679"/>
                  <a:pt x="643467" y="474146"/>
                </a:cubicBezTo>
                <a:cubicBezTo>
                  <a:pt x="716845" y="482613"/>
                  <a:pt x="815622" y="266713"/>
                  <a:pt x="914400" y="50813"/>
                </a:cubicBezTo>
              </a:path>
            </a:pathLst>
          </a:custGeom>
          <a:ln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Freeform 84"/>
          <p:cNvSpPr/>
          <p:nvPr/>
        </p:nvSpPr>
        <p:spPr>
          <a:xfrm>
            <a:off x="1082698" y="2760119"/>
            <a:ext cx="339691" cy="626533"/>
          </a:xfrm>
          <a:custGeom>
            <a:avLst/>
            <a:gdLst>
              <a:gd name="connsiteX0" fmla="*/ 255024 w 339691"/>
              <a:gd name="connsiteY0" fmla="*/ 0 h 626533"/>
              <a:gd name="connsiteX1" fmla="*/ 1024 w 339691"/>
              <a:gd name="connsiteY1" fmla="*/ 220133 h 626533"/>
              <a:gd name="connsiteX2" fmla="*/ 339691 w 339691"/>
              <a:gd name="connsiteY2" fmla="*/ 626533 h 626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9691" h="626533">
                <a:moveTo>
                  <a:pt x="255024" y="0"/>
                </a:moveTo>
                <a:cubicBezTo>
                  <a:pt x="120968" y="57855"/>
                  <a:pt x="-13087" y="115711"/>
                  <a:pt x="1024" y="220133"/>
                </a:cubicBezTo>
                <a:cubicBezTo>
                  <a:pt x="15135" y="324555"/>
                  <a:pt x="177413" y="475544"/>
                  <a:pt x="339691" y="626533"/>
                </a:cubicBezTo>
              </a:path>
            </a:pathLst>
          </a:custGeom>
          <a:ln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Freeform 85"/>
          <p:cNvSpPr/>
          <p:nvPr/>
        </p:nvSpPr>
        <p:spPr>
          <a:xfrm>
            <a:off x="1179574" y="4063985"/>
            <a:ext cx="483786" cy="558800"/>
          </a:xfrm>
          <a:custGeom>
            <a:avLst/>
            <a:gdLst>
              <a:gd name="connsiteX0" fmla="*/ 259748 w 483786"/>
              <a:gd name="connsiteY0" fmla="*/ 0 h 558800"/>
              <a:gd name="connsiteX1" fmla="*/ 5748 w 483786"/>
              <a:gd name="connsiteY1" fmla="*/ 203200 h 558800"/>
              <a:gd name="connsiteX2" fmla="*/ 479882 w 483786"/>
              <a:gd name="connsiteY2" fmla="*/ 355600 h 558800"/>
              <a:gd name="connsiteX3" fmla="*/ 192015 w 483786"/>
              <a:gd name="connsiteY3" fmla="*/ 558800 h 55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3786" h="558800">
                <a:moveTo>
                  <a:pt x="259748" y="0"/>
                </a:moveTo>
                <a:cubicBezTo>
                  <a:pt x="114403" y="71967"/>
                  <a:pt x="-30941" y="143934"/>
                  <a:pt x="5748" y="203200"/>
                </a:cubicBezTo>
                <a:cubicBezTo>
                  <a:pt x="42437" y="262466"/>
                  <a:pt x="448838" y="296333"/>
                  <a:pt x="479882" y="355600"/>
                </a:cubicBezTo>
                <a:cubicBezTo>
                  <a:pt x="510926" y="414867"/>
                  <a:pt x="351470" y="486833"/>
                  <a:pt x="192015" y="558800"/>
                </a:cubicBezTo>
              </a:path>
            </a:pathLst>
          </a:custGeom>
          <a:ln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Freeform 86"/>
          <p:cNvSpPr/>
          <p:nvPr/>
        </p:nvSpPr>
        <p:spPr>
          <a:xfrm>
            <a:off x="2816249" y="4063985"/>
            <a:ext cx="184762" cy="558800"/>
          </a:xfrm>
          <a:custGeom>
            <a:avLst/>
            <a:gdLst>
              <a:gd name="connsiteX0" fmla="*/ 113207 w 184762"/>
              <a:gd name="connsiteY0" fmla="*/ 0 h 558800"/>
              <a:gd name="connsiteX1" fmla="*/ 180940 w 184762"/>
              <a:gd name="connsiteY1" fmla="*/ 321734 h 558800"/>
              <a:gd name="connsiteX2" fmla="*/ 11607 w 184762"/>
              <a:gd name="connsiteY2" fmla="*/ 389467 h 558800"/>
              <a:gd name="connsiteX3" fmla="*/ 28540 w 184762"/>
              <a:gd name="connsiteY3" fmla="*/ 558800 h 55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762" h="558800">
                <a:moveTo>
                  <a:pt x="113207" y="0"/>
                </a:moveTo>
                <a:cubicBezTo>
                  <a:pt x="155540" y="128411"/>
                  <a:pt x="197873" y="256823"/>
                  <a:pt x="180940" y="321734"/>
                </a:cubicBezTo>
                <a:cubicBezTo>
                  <a:pt x="164007" y="386645"/>
                  <a:pt x="37007" y="349956"/>
                  <a:pt x="11607" y="389467"/>
                </a:cubicBezTo>
                <a:cubicBezTo>
                  <a:pt x="-13793" y="428978"/>
                  <a:pt x="7373" y="493889"/>
                  <a:pt x="28540" y="558800"/>
                </a:cubicBezTo>
              </a:path>
            </a:pathLst>
          </a:custGeom>
          <a:ln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Freeform 87"/>
          <p:cNvSpPr/>
          <p:nvPr/>
        </p:nvSpPr>
        <p:spPr>
          <a:xfrm>
            <a:off x="2451890" y="2777052"/>
            <a:ext cx="540870" cy="575733"/>
          </a:xfrm>
          <a:custGeom>
            <a:avLst/>
            <a:gdLst>
              <a:gd name="connsiteX0" fmla="*/ 342099 w 540870"/>
              <a:gd name="connsiteY0" fmla="*/ 0 h 575733"/>
              <a:gd name="connsiteX1" fmla="*/ 3432 w 540870"/>
              <a:gd name="connsiteY1" fmla="*/ 237067 h 575733"/>
              <a:gd name="connsiteX2" fmla="*/ 528366 w 540870"/>
              <a:gd name="connsiteY2" fmla="*/ 406400 h 575733"/>
              <a:gd name="connsiteX3" fmla="*/ 325166 w 540870"/>
              <a:gd name="connsiteY3" fmla="*/ 575733 h 575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0870" h="575733">
                <a:moveTo>
                  <a:pt x="342099" y="0"/>
                </a:moveTo>
                <a:cubicBezTo>
                  <a:pt x="157243" y="84667"/>
                  <a:pt x="-27612" y="169334"/>
                  <a:pt x="3432" y="237067"/>
                </a:cubicBezTo>
                <a:cubicBezTo>
                  <a:pt x="34476" y="304800"/>
                  <a:pt x="474744" y="349956"/>
                  <a:pt x="528366" y="406400"/>
                </a:cubicBezTo>
                <a:cubicBezTo>
                  <a:pt x="581988" y="462844"/>
                  <a:pt x="453577" y="519288"/>
                  <a:pt x="325166" y="575733"/>
                </a:cubicBezTo>
              </a:path>
            </a:pathLst>
          </a:custGeom>
          <a:ln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Freeform 88"/>
          <p:cNvSpPr/>
          <p:nvPr/>
        </p:nvSpPr>
        <p:spPr>
          <a:xfrm>
            <a:off x="4149697" y="2743185"/>
            <a:ext cx="690571" cy="982134"/>
          </a:xfrm>
          <a:custGeom>
            <a:avLst/>
            <a:gdLst>
              <a:gd name="connsiteX0" fmla="*/ 269892 w 690571"/>
              <a:gd name="connsiteY0" fmla="*/ 0 h 982134"/>
              <a:gd name="connsiteX1" fmla="*/ 15892 w 690571"/>
              <a:gd name="connsiteY1" fmla="*/ 304800 h 982134"/>
              <a:gd name="connsiteX2" fmla="*/ 676292 w 690571"/>
              <a:gd name="connsiteY2" fmla="*/ 694267 h 982134"/>
              <a:gd name="connsiteX3" fmla="*/ 405359 w 690571"/>
              <a:gd name="connsiteY3" fmla="*/ 982134 h 982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0571" h="982134">
                <a:moveTo>
                  <a:pt x="269892" y="0"/>
                </a:moveTo>
                <a:cubicBezTo>
                  <a:pt x="109025" y="94544"/>
                  <a:pt x="-51841" y="189089"/>
                  <a:pt x="15892" y="304800"/>
                </a:cubicBezTo>
                <a:cubicBezTo>
                  <a:pt x="83625" y="420511"/>
                  <a:pt x="611381" y="581378"/>
                  <a:pt x="676292" y="694267"/>
                </a:cubicBezTo>
                <a:cubicBezTo>
                  <a:pt x="741203" y="807156"/>
                  <a:pt x="573281" y="894645"/>
                  <a:pt x="405359" y="982134"/>
                </a:cubicBezTo>
              </a:path>
            </a:pathLst>
          </a:custGeom>
          <a:ln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Freeform 89"/>
          <p:cNvSpPr/>
          <p:nvPr/>
        </p:nvSpPr>
        <p:spPr>
          <a:xfrm>
            <a:off x="3857683" y="4080919"/>
            <a:ext cx="324839" cy="694266"/>
          </a:xfrm>
          <a:custGeom>
            <a:avLst/>
            <a:gdLst>
              <a:gd name="connsiteX0" fmla="*/ 324839 w 324839"/>
              <a:gd name="connsiteY0" fmla="*/ 0 h 694266"/>
              <a:gd name="connsiteX1" fmla="*/ 3106 w 324839"/>
              <a:gd name="connsiteY1" fmla="*/ 372533 h 694266"/>
              <a:gd name="connsiteX2" fmla="*/ 189373 w 324839"/>
              <a:gd name="connsiteY2" fmla="*/ 694266 h 694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4839" h="694266">
                <a:moveTo>
                  <a:pt x="324839" y="0"/>
                </a:moveTo>
                <a:cubicBezTo>
                  <a:pt x="175261" y="128411"/>
                  <a:pt x="25684" y="256822"/>
                  <a:pt x="3106" y="372533"/>
                </a:cubicBezTo>
                <a:cubicBezTo>
                  <a:pt x="-19472" y="488244"/>
                  <a:pt x="84950" y="591255"/>
                  <a:pt x="189373" y="694266"/>
                </a:cubicBezTo>
              </a:path>
            </a:pathLst>
          </a:custGeom>
          <a:ln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2358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Grid-Minor Theorem</a:t>
            </a:r>
            <a:br>
              <a:rPr lang="en-US" dirty="0" smtClean="0"/>
            </a:br>
            <a:r>
              <a:rPr lang="en-US" dirty="0" smtClean="0"/>
              <a:t>[Robertson, Seymour]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If the </a:t>
            </a:r>
            <a:r>
              <a:rPr lang="en-US" dirty="0" err="1"/>
              <a:t>treewidth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dirty="0" smtClean="0"/>
              <a:t>of G is large, then it contains a large grid minor, so:</a:t>
            </a:r>
          </a:p>
          <a:p>
            <a:r>
              <a:rPr lang="en-US" dirty="0" smtClean="0"/>
              <a:t>G contains many disjoint cycles</a:t>
            </a:r>
          </a:p>
          <a:p>
            <a:r>
              <a:rPr lang="en-US" dirty="0" smtClean="0"/>
              <a:t>G contains many disjoint cycles of length 0 mod m</a:t>
            </a:r>
          </a:p>
          <a:p>
            <a:r>
              <a:rPr lang="en-US" dirty="0" smtClean="0"/>
              <a:t>G contains a convenient routing structure</a:t>
            </a:r>
          </a:p>
          <a:p>
            <a:r>
              <a:rPr lang="en-US" dirty="0" smtClean="0"/>
              <a:t>The size of the vertex cover in G is large</a:t>
            </a:r>
          </a:p>
          <a:p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6108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Fixed parameter tractability</a:t>
            </a:r>
          </a:p>
          <a:p>
            <a:r>
              <a:rPr lang="en-US" dirty="0" err="1" smtClean="0"/>
              <a:t>Erdos-Posa</a:t>
            </a:r>
            <a:r>
              <a:rPr lang="en-US" dirty="0" smtClean="0"/>
              <a:t> type results</a:t>
            </a:r>
          </a:p>
          <a:p>
            <a:r>
              <a:rPr lang="en-US" dirty="0" smtClean="0"/>
              <a:t>Graph minor theory</a:t>
            </a:r>
          </a:p>
          <a:p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9660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If the </a:t>
            </a:r>
            <a:r>
              <a:rPr lang="en-US" dirty="0" err="1"/>
              <a:t>treewidth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dirty="0" smtClean="0"/>
              <a:t>of G is </a:t>
            </a:r>
            <a:r>
              <a:rPr lang="en-US" dirty="0" smtClean="0">
                <a:solidFill>
                  <a:srgbClr val="800000"/>
                </a:solidFill>
              </a:rPr>
              <a:t>large</a:t>
            </a:r>
            <a:r>
              <a:rPr lang="en-US" dirty="0" smtClean="0"/>
              <a:t>, then it contains a </a:t>
            </a:r>
            <a:r>
              <a:rPr lang="en-US" dirty="0" smtClean="0">
                <a:solidFill>
                  <a:srgbClr val="800000"/>
                </a:solidFill>
              </a:rPr>
              <a:t>large</a:t>
            </a:r>
            <a:r>
              <a:rPr lang="en-US" dirty="0" smtClean="0"/>
              <a:t> grid minor.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71438"/>
            <a:ext cx="8229600" cy="927629"/>
          </a:xfrm>
        </p:spPr>
        <p:txBody>
          <a:bodyPr>
            <a:normAutofit/>
          </a:bodyPr>
          <a:lstStyle/>
          <a:p>
            <a:r>
              <a:rPr lang="en-US" dirty="0" smtClean="0"/>
              <a:t>Grid-Minor Theorem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8537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38"/>
            <a:ext cx="8229600" cy="927629"/>
          </a:xfrm>
        </p:spPr>
        <p:txBody>
          <a:bodyPr>
            <a:normAutofit/>
          </a:bodyPr>
          <a:lstStyle/>
          <a:p>
            <a:r>
              <a:rPr lang="en-US" dirty="0" smtClean="0"/>
              <a:t>Grid-Minor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33" y="1100400"/>
            <a:ext cx="8229600" cy="53639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If the </a:t>
            </a:r>
            <a:r>
              <a:rPr lang="en-US" dirty="0" err="1" smtClean="0"/>
              <a:t>treewidth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dirty="0" smtClean="0"/>
              <a:t>of G is </a:t>
            </a:r>
            <a:r>
              <a:rPr lang="en-US" dirty="0" smtClean="0">
                <a:solidFill>
                  <a:srgbClr val="800000"/>
                </a:solidFill>
              </a:rPr>
              <a:t>k</a:t>
            </a:r>
            <a:r>
              <a:rPr lang="en-US" dirty="0" smtClean="0"/>
              <a:t>, then it contains a grid minor of size </a:t>
            </a:r>
            <a:r>
              <a:rPr lang="en-US" dirty="0" smtClean="0">
                <a:solidFill>
                  <a:srgbClr val="800000"/>
                </a:solidFill>
              </a:rPr>
              <a:t>f(k)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sz="2400" dirty="0">
              <a:solidFill>
                <a:srgbClr val="008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008000"/>
              </a:solidFill>
            </a:endParaRPr>
          </a:p>
          <a:p>
            <a:r>
              <a:rPr lang="en-US" sz="2800" dirty="0" smtClean="0">
                <a:solidFill>
                  <a:srgbClr val="000000"/>
                </a:solidFill>
              </a:rPr>
              <a:t>Easy to see that</a:t>
            </a:r>
            <a:r>
              <a:rPr lang="en-US" sz="2400" dirty="0" smtClean="0">
                <a:solidFill>
                  <a:srgbClr val="008000"/>
                </a:solidFill>
              </a:rPr>
              <a:t> </a:t>
            </a:r>
          </a:p>
          <a:p>
            <a:r>
              <a:rPr lang="en-US" sz="2800" dirty="0" smtClean="0">
                <a:solidFill>
                  <a:srgbClr val="008000"/>
                </a:solidFill>
              </a:rPr>
              <a:t>[Robertson, Seymour ‘94]: </a:t>
            </a:r>
          </a:p>
          <a:p>
            <a:r>
              <a:rPr lang="en-US" sz="2800" dirty="0" smtClean="0">
                <a:solidFill>
                  <a:srgbClr val="800000"/>
                </a:solidFill>
              </a:rPr>
              <a:t>Conjecture </a:t>
            </a:r>
            <a:r>
              <a:rPr lang="en-US" sz="2800" dirty="0" smtClean="0">
                <a:solidFill>
                  <a:srgbClr val="008000"/>
                </a:solidFill>
              </a:rPr>
              <a:t>[Robertson, Seymour ‘94]: </a:t>
            </a:r>
          </a:p>
          <a:p>
            <a:endParaRPr lang="en-US" sz="2800" dirty="0">
              <a:solidFill>
                <a:srgbClr val="008000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048934" y="2302934"/>
            <a:ext cx="4588933" cy="62653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How large is f(k)?</a:t>
            </a:r>
            <a:endParaRPr lang="en-US" sz="3200" dirty="0"/>
          </a:p>
        </p:txBody>
      </p:sp>
      <p:pic>
        <p:nvPicPr>
          <p:cNvPr id="10" name="Picture 9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1566" y="3096684"/>
            <a:ext cx="2159000" cy="444500"/>
          </a:xfrm>
          <a:prstGeom prst="rect">
            <a:avLst/>
          </a:prstGeom>
        </p:spPr>
      </p:pic>
      <p:pic>
        <p:nvPicPr>
          <p:cNvPr id="13" name="Picture 12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1327" y="3551771"/>
            <a:ext cx="3340100" cy="647700"/>
          </a:xfrm>
          <a:prstGeom prst="rect">
            <a:avLst/>
          </a:prstGeom>
        </p:spPr>
      </p:pic>
      <p:pic>
        <p:nvPicPr>
          <p:cNvPr id="14" name="Picture 13" descr="latex-image-1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4552950"/>
            <a:ext cx="3149600" cy="44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18537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38"/>
            <a:ext cx="8229600" cy="927629"/>
          </a:xfrm>
        </p:spPr>
        <p:txBody>
          <a:bodyPr>
            <a:normAutofit/>
          </a:bodyPr>
          <a:lstStyle/>
          <a:p>
            <a:r>
              <a:rPr lang="en-US" dirty="0" smtClean="0"/>
              <a:t>Grid-Minor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33" y="1100400"/>
            <a:ext cx="8229600" cy="53639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If the </a:t>
            </a:r>
            <a:r>
              <a:rPr lang="en-US" dirty="0" err="1" smtClean="0"/>
              <a:t>treewidth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dirty="0" smtClean="0"/>
              <a:t>of G is </a:t>
            </a:r>
            <a:r>
              <a:rPr lang="en-US" dirty="0" smtClean="0">
                <a:solidFill>
                  <a:srgbClr val="800000"/>
                </a:solidFill>
              </a:rPr>
              <a:t>k</a:t>
            </a:r>
            <a:r>
              <a:rPr lang="en-US" dirty="0" smtClean="0"/>
              <a:t>, then it contains a grid minor of size </a:t>
            </a:r>
            <a:r>
              <a:rPr lang="en-US" dirty="0" smtClean="0">
                <a:solidFill>
                  <a:srgbClr val="800000"/>
                </a:solidFill>
              </a:rPr>
              <a:t>f(k)</a:t>
            </a:r>
            <a:r>
              <a:rPr lang="en-US" dirty="0" smtClean="0"/>
              <a:t>.</a:t>
            </a:r>
          </a:p>
          <a:p>
            <a:r>
              <a:rPr lang="en-US" sz="2800" dirty="0" smtClean="0">
                <a:solidFill>
                  <a:srgbClr val="008000"/>
                </a:solidFill>
              </a:rPr>
              <a:t>[Robertson, Seymour, Thomas ‘89]</a:t>
            </a:r>
            <a:r>
              <a:rPr lang="en-US" dirty="0" smtClean="0"/>
              <a:t>:</a:t>
            </a:r>
          </a:p>
          <a:p>
            <a:r>
              <a:rPr lang="en-US" sz="2400" dirty="0" smtClean="0">
                <a:solidFill>
                  <a:srgbClr val="008000"/>
                </a:solidFill>
              </a:rPr>
              <a:t>[</a:t>
            </a:r>
            <a:r>
              <a:rPr lang="en-US" sz="2400" dirty="0" err="1" smtClean="0">
                <a:solidFill>
                  <a:srgbClr val="008000"/>
                </a:solidFill>
              </a:rPr>
              <a:t>Diestel</a:t>
            </a:r>
            <a:r>
              <a:rPr lang="en-US" sz="2400" dirty="0" smtClean="0">
                <a:solidFill>
                  <a:srgbClr val="008000"/>
                </a:solidFill>
              </a:rPr>
              <a:t>, </a:t>
            </a:r>
            <a:r>
              <a:rPr lang="en-US" sz="2400" dirty="0" err="1" smtClean="0">
                <a:solidFill>
                  <a:srgbClr val="008000"/>
                </a:solidFill>
              </a:rPr>
              <a:t>Gorbunov</a:t>
            </a:r>
            <a:r>
              <a:rPr lang="en-US" sz="2400" dirty="0" smtClean="0">
                <a:solidFill>
                  <a:srgbClr val="008000"/>
                </a:solidFill>
              </a:rPr>
              <a:t>, Jensen, </a:t>
            </a:r>
            <a:r>
              <a:rPr lang="en-US" sz="2400" dirty="0" err="1" smtClean="0">
                <a:solidFill>
                  <a:srgbClr val="008000"/>
                </a:solidFill>
              </a:rPr>
              <a:t>Thomassen</a:t>
            </a:r>
            <a:r>
              <a:rPr lang="en-US" sz="2400" dirty="0" smtClean="0">
                <a:solidFill>
                  <a:srgbClr val="008000"/>
                </a:solidFill>
              </a:rPr>
              <a:t> ‘99]</a:t>
            </a:r>
            <a:r>
              <a:rPr lang="en-US" sz="2800" dirty="0" smtClean="0">
                <a:solidFill>
                  <a:srgbClr val="008000"/>
                </a:solidFill>
              </a:rPr>
              <a:t> </a:t>
            </a:r>
            <a:r>
              <a:rPr lang="en-US" sz="2800" dirty="0" smtClean="0"/>
              <a:t>– simpler proof</a:t>
            </a:r>
          </a:p>
          <a:p>
            <a:r>
              <a:rPr lang="en-US" sz="2800" dirty="0" smtClean="0">
                <a:solidFill>
                  <a:srgbClr val="008000"/>
                </a:solidFill>
              </a:rPr>
              <a:t>[</a:t>
            </a:r>
            <a:r>
              <a:rPr lang="en-US" sz="2800" dirty="0" err="1" smtClean="0">
                <a:solidFill>
                  <a:srgbClr val="008000"/>
                </a:solidFill>
              </a:rPr>
              <a:t>Kawarabayashi</a:t>
            </a:r>
            <a:r>
              <a:rPr lang="en-US" sz="2800" dirty="0" smtClean="0">
                <a:solidFill>
                  <a:srgbClr val="008000"/>
                </a:solidFill>
              </a:rPr>
              <a:t>, Kobayashi ‘</a:t>
            </a:r>
            <a:r>
              <a:rPr lang="en-US" sz="2800" dirty="0">
                <a:solidFill>
                  <a:srgbClr val="008000"/>
                </a:solidFill>
              </a:rPr>
              <a:t>12], [Leaf, Seymour ‘12]</a:t>
            </a:r>
            <a:r>
              <a:rPr lang="en-US" sz="2800" dirty="0"/>
              <a:t>:</a:t>
            </a:r>
          </a:p>
          <a:p>
            <a:pPr marL="0" indent="0">
              <a:buNone/>
            </a:pPr>
            <a:endParaRPr lang="en-US" sz="2800" dirty="0" smtClean="0">
              <a:solidFill>
                <a:srgbClr val="008000"/>
              </a:solidFill>
            </a:endParaRPr>
          </a:p>
          <a:p>
            <a:endParaRPr lang="en-US" sz="2400" dirty="0">
              <a:solidFill>
                <a:srgbClr val="008000"/>
              </a:solidFill>
            </a:endParaRPr>
          </a:p>
          <a:p>
            <a:endParaRPr lang="en-US" dirty="0" smtClean="0">
              <a:solidFill>
                <a:srgbClr val="89101B"/>
              </a:solidFill>
            </a:endParaRPr>
          </a:p>
          <a:p>
            <a:r>
              <a:rPr lang="en-US" dirty="0" smtClean="0">
                <a:solidFill>
                  <a:srgbClr val="89101B"/>
                </a:solidFill>
              </a:rPr>
              <a:t>This talk:</a:t>
            </a:r>
          </a:p>
        </p:txBody>
      </p:sp>
      <p:pic>
        <p:nvPicPr>
          <p:cNvPr id="7" name="Picture 6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6067" y="5441949"/>
            <a:ext cx="2184400" cy="393700"/>
          </a:xfrm>
          <a:prstGeom prst="rect">
            <a:avLst/>
          </a:prstGeom>
        </p:spPr>
      </p:pic>
      <p:pic>
        <p:nvPicPr>
          <p:cNvPr id="9" name="Picture 8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5335" y="2182284"/>
            <a:ext cx="2984500" cy="647700"/>
          </a:xfrm>
          <a:prstGeom prst="rect">
            <a:avLst/>
          </a:prstGeom>
        </p:spPr>
      </p:pic>
      <p:pic>
        <p:nvPicPr>
          <p:cNvPr id="4" name="Picture 3" descr="latex-image-1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1667" y="3951817"/>
            <a:ext cx="3606800" cy="1104900"/>
          </a:xfrm>
          <a:prstGeom prst="rect">
            <a:avLst/>
          </a:prstGeom>
        </p:spPr>
      </p:pic>
      <p:pic>
        <p:nvPicPr>
          <p:cNvPr id="5" name="Picture 4" descr="latex-image-1.pd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3100" y="6017683"/>
            <a:ext cx="1397000" cy="39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4279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38"/>
            <a:ext cx="8229600" cy="927629"/>
          </a:xfrm>
        </p:spPr>
        <p:txBody>
          <a:bodyPr>
            <a:normAutofit/>
          </a:bodyPr>
          <a:lstStyle/>
          <a:p>
            <a:r>
              <a:rPr lang="en-US" dirty="0" smtClean="0"/>
              <a:t>Grid-Minor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33" y="1100400"/>
            <a:ext cx="8229600" cy="53639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If the </a:t>
            </a:r>
            <a:r>
              <a:rPr lang="en-US" dirty="0" err="1" smtClean="0"/>
              <a:t>treewidth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dirty="0" smtClean="0"/>
              <a:t>of G is </a:t>
            </a:r>
            <a:r>
              <a:rPr lang="en-US" dirty="0" smtClean="0">
                <a:solidFill>
                  <a:srgbClr val="800000"/>
                </a:solidFill>
              </a:rPr>
              <a:t>k</a:t>
            </a:r>
            <a:r>
              <a:rPr lang="en-US" dirty="0" smtClean="0"/>
              <a:t>, then it contains a grid minor of size </a:t>
            </a:r>
            <a:r>
              <a:rPr lang="en-US" dirty="0" smtClean="0">
                <a:solidFill>
                  <a:srgbClr val="800000"/>
                </a:solidFill>
              </a:rPr>
              <a:t>f(k)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 some families of graphs f(k)=</a:t>
            </a:r>
            <a:r>
              <a:rPr lang="en-US" dirty="0" err="1" smtClean="0"/>
              <a:t>Ω</a:t>
            </a:r>
            <a:r>
              <a:rPr lang="en-US" dirty="0" smtClean="0"/>
              <a:t>(k)</a:t>
            </a:r>
          </a:p>
          <a:p>
            <a:pPr lvl="1"/>
            <a:r>
              <a:rPr lang="en-US" dirty="0" smtClean="0"/>
              <a:t>Planar graphs </a:t>
            </a:r>
            <a:r>
              <a:rPr lang="en-US" dirty="0" smtClean="0">
                <a:solidFill>
                  <a:srgbClr val="005800"/>
                </a:solidFill>
              </a:rPr>
              <a:t>[Robertson, Seymour, Thomas ‘94]</a:t>
            </a:r>
          </a:p>
          <a:p>
            <a:pPr lvl="1"/>
            <a:r>
              <a:rPr lang="en-US" dirty="0" smtClean="0"/>
              <a:t>Bounded genus graphs </a:t>
            </a:r>
            <a:r>
              <a:rPr lang="en-US" dirty="0" smtClean="0">
                <a:solidFill>
                  <a:srgbClr val="005800"/>
                </a:solidFill>
              </a:rPr>
              <a:t>[</a:t>
            </a:r>
            <a:r>
              <a:rPr lang="en-US" dirty="0" err="1" smtClean="0">
                <a:solidFill>
                  <a:srgbClr val="005800"/>
                </a:solidFill>
              </a:rPr>
              <a:t>Demaine</a:t>
            </a:r>
            <a:r>
              <a:rPr lang="en-US" dirty="0" smtClean="0">
                <a:solidFill>
                  <a:srgbClr val="005800"/>
                </a:solidFill>
              </a:rPr>
              <a:t>, </a:t>
            </a:r>
            <a:r>
              <a:rPr lang="en-US" dirty="0" err="1" smtClean="0">
                <a:solidFill>
                  <a:srgbClr val="005800"/>
                </a:solidFill>
              </a:rPr>
              <a:t>Fomin</a:t>
            </a:r>
            <a:r>
              <a:rPr lang="en-US" dirty="0" smtClean="0">
                <a:solidFill>
                  <a:srgbClr val="005800"/>
                </a:solidFill>
              </a:rPr>
              <a:t>, </a:t>
            </a:r>
            <a:r>
              <a:rPr lang="en-US" dirty="0" err="1" smtClean="0">
                <a:solidFill>
                  <a:srgbClr val="005800"/>
                </a:solidFill>
              </a:rPr>
              <a:t>Hajiaghayi</a:t>
            </a:r>
            <a:r>
              <a:rPr lang="en-US" dirty="0" smtClean="0">
                <a:solidFill>
                  <a:srgbClr val="005800"/>
                </a:solidFill>
              </a:rPr>
              <a:t>,</a:t>
            </a:r>
            <a:r>
              <a:rPr lang="en-US" dirty="0">
                <a:solidFill>
                  <a:srgbClr val="005800"/>
                </a:solidFill>
              </a:rPr>
              <a:t> </a:t>
            </a:r>
            <a:r>
              <a:rPr lang="en-US" dirty="0" err="1" smtClean="0">
                <a:solidFill>
                  <a:srgbClr val="005800"/>
                </a:solidFill>
              </a:rPr>
              <a:t>Thilikos</a:t>
            </a:r>
            <a:r>
              <a:rPr lang="en-US" dirty="0" smtClean="0">
                <a:solidFill>
                  <a:srgbClr val="005800"/>
                </a:solidFill>
              </a:rPr>
              <a:t> ‘05]</a:t>
            </a:r>
          </a:p>
          <a:p>
            <a:pPr lvl="1"/>
            <a:r>
              <a:rPr lang="en-US" dirty="0" smtClean="0"/>
              <a:t>Graphs excluding a fixed minor </a:t>
            </a:r>
            <a:r>
              <a:rPr lang="en-US" dirty="0" smtClean="0">
                <a:solidFill>
                  <a:srgbClr val="005800"/>
                </a:solidFill>
              </a:rPr>
              <a:t>[</a:t>
            </a:r>
            <a:r>
              <a:rPr lang="en-US" dirty="0" err="1" smtClean="0">
                <a:solidFill>
                  <a:srgbClr val="005800"/>
                </a:solidFill>
              </a:rPr>
              <a:t>Demaine</a:t>
            </a:r>
            <a:r>
              <a:rPr lang="en-US" dirty="0" smtClean="0">
                <a:solidFill>
                  <a:srgbClr val="005800"/>
                </a:solidFill>
              </a:rPr>
              <a:t>, </a:t>
            </a:r>
            <a:r>
              <a:rPr lang="en-US" dirty="0" err="1" smtClean="0">
                <a:solidFill>
                  <a:srgbClr val="005800"/>
                </a:solidFill>
              </a:rPr>
              <a:t>Hajiaghayi</a:t>
            </a:r>
            <a:r>
              <a:rPr lang="en-US" dirty="0" smtClean="0">
                <a:solidFill>
                  <a:srgbClr val="005800"/>
                </a:solidFill>
              </a:rPr>
              <a:t> ‘08]</a:t>
            </a:r>
          </a:p>
        </p:txBody>
      </p:sp>
    </p:spTree>
    <p:extLst>
      <p:ext uri="{BB962C8B-B14F-4D97-AF65-F5344CB8AC3E}">
        <p14:creationId xmlns:p14="http://schemas.microsoft.com/office/powerpoint/2010/main" val="16581471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798" y="1568184"/>
            <a:ext cx="8466667" cy="2587095"/>
          </a:xfrm>
        </p:spPr>
        <p:txBody>
          <a:bodyPr>
            <a:normAutofit/>
          </a:bodyPr>
          <a:lstStyle/>
          <a:p>
            <a:r>
              <a:rPr lang="en-US" dirty="0" smtClean="0"/>
              <a:t>Path-of-Sets System</a:t>
            </a:r>
            <a:r>
              <a:rPr lang="en-US" sz="3600" dirty="0" smtClean="0">
                <a:solidFill>
                  <a:srgbClr val="008000"/>
                </a:solidFill>
              </a:rPr>
              <a:t>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6825819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Path-of-Sets System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897467" y="1244034"/>
            <a:ext cx="64346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</a:t>
            </a:r>
            <a:r>
              <a:rPr lang="en-US" sz="3200" baseline="-25000" dirty="0" smtClean="0"/>
              <a:t>1</a:t>
            </a:r>
            <a:endParaRPr lang="en-US" sz="3200" baseline="-25000" dirty="0"/>
          </a:p>
        </p:txBody>
      </p:sp>
      <p:sp>
        <p:nvSpPr>
          <p:cNvPr id="19" name="TextBox 18"/>
          <p:cNvSpPr txBox="1"/>
          <p:nvPr/>
        </p:nvSpPr>
        <p:spPr>
          <a:xfrm>
            <a:off x="2387599" y="1244034"/>
            <a:ext cx="64346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</a:t>
            </a:r>
            <a:r>
              <a:rPr lang="en-US" sz="3200" baseline="-25000" dirty="0"/>
              <a:t>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776133" y="1244034"/>
            <a:ext cx="64346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</a:t>
            </a:r>
            <a:r>
              <a:rPr lang="en-US" sz="3200" baseline="-25000" dirty="0"/>
              <a:t>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198533" y="1244034"/>
            <a:ext cx="64346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…</a:t>
            </a:r>
            <a:endParaRPr lang="en-US" sz="3200" baseline="-25000" dirty="0"/>
          </a:p>
        </p:txBody>
      </p:sp>
      <p:sp>
        <p:nvSpPr>
          <p:cNvPr id="22" name="TextBox 21"/>
          <p:cNvSpPr txBox="1"/>
          <p:nvPr/>
        </p:nvSpPr>
        <p:spPr>
          <a:xfrm>
            <a:off x="6620933" y="1244034"/>
            <a:ext cx="64346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C</a:t>
            </a:r>
            <a:r>
              <a:rPr lang="en-US" sz="3200" baseline="-25000" dirty="0" err="1" smtClean="0"/>
              <a:t>h</a:t>
            </a:r>
            <a:endParaRPr lang="en-US" sz="3200" baseline="-25000" dirty="0"/>
          </a:p>
        </p:txBody>
      </p:sp>
      <p:sp>
        <p:nvSpPr>
          <p:cNvPr id="24" name="TextBox 23"/>
          <p:cNvSpPr txBox="1"/>
          <p:nvPr/>
        </p:nvSpPr>
        <p:spPr>
          <a:xfrm>
            <a:off x="321733" y="4148666"/>
            <a:ext cx="86360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800" dirty="0" smtClean="0"/>
              <a:t>Each </a:t>
            </a:r>
            <a:r>
              <a:rPr lang="en-US" sz="2800" dirty="0" err="1" smtClean="0"/>
              <a:t>C</a:t>
            </a:r>
            <a:r>
              <a:rPr lang="en-US" sz="2800" baseline="-25000" dirty="0" err="1" smtClean="0"/>
              <a:t>i</a:t>
            </a:r>
            <a:r>
              <a:rPr lang="en-US" sz="2800" dirty="0" smtClean="0"/>
              <a:t> is a connected cluster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 smtClean="0"/>
              <a:t>The clusters are disjoint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/>
              <a:t>E</a:t>
            </a:r>
            <a:r>
              <a:rPr lang="en-US" sz="2800" dirty="0" smtClean="0"/>
              <a:t>very consecutive pair of clusters connected by h paths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 smtClean="0"/>
              <a:t>All blue paths are disjoint from each other and internally disjoint from the clusters</a:t>
            </a:r>
          </a:p>
          <a:p>
            <a:pPr marL="285750" indent="-285750">
              <a:buFont typeface="Arial"/>
              <a:buChar char="•"/>
            </a:pPr>
            <a:endParaRPr lang="en-US" sz="2800" dirty="0" smtClean="0"/>
          </a:p>
          <a:p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6390567" y="1920336"/>
            <a:ext cx="752274" cy="195668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3635506" y="1920336"/>
            <a:ext cx="752274" cy="195668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2144657" y="1920336"/>
            <a:ext cx="752274" cy="195668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673341" y="1920336"/>
            <a:ext cx="752274" cy="195668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5183036" y="2688702"/>
            <a:ext cx="519754" cy="4660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…</a:t>
            </a:r>
            <a:endParaRPr lang="en-US" sz="3200" baseline="-25000" dirty="0"/>
          </a:p>
        </p:txBody>
      </p:sp>
      <p:grpSp>
        <p:nvGrpSpPr>
          <p:cNvPr id="34" name="Group 33"/>
          <p:cNvGrpSpPr/>
          <p:nvPr/>
        </p:nvGrpSpPr>
        <p:grpSpPr>
          <a:xfrm>
            <a:off x="1357883" y="2530061"/>
            <a:ext cx="911183" cy="987786"/>
            <a:chOff x="2149895" y="4860731"/>
            <a:chExt cx="593005" cy="987786"/>
          </a:xfrm>
        </p:grpSpPr>
        <p:cxnSp>
          <p:nvCxnSpPr>
            <p:cNvPr id="35" name="Straight Connector 34"/>
            <p:cNvCxnSpPr/>
            <p:nvPr/>
          </p:nvCxnSpPr>
          <p:spPr>
            <a:xfrm>
              <a:off x="2166828" y="4860731"/>
              <a:ext cx="576072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2217628" y="5189993"/>
              <a:ext cx="465041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2217628" y="5519255"/>
              <a:ext cx="465041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2149895" y="5848517"/>
              <a:ext cx="576072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/>
          <p:cNvGrpSpPr/>
          <p:nvPr/>
        </p:nvGrpSpPr>
        <p:grpSpPr>
          <a:xfrm>
            <a:off x="2838643" y="2517830"/>
            <a:ext cx="852823" cy="987786"/>
            <a:chOff x="2149895" y="4860731"/>
            <a:chExt cx="593005" cy="987786"/>
          </a:xfrm>
        </p:grpSpPr>
        <p:cxnSp>
          <p:nvCxnSpPr>
            <p:cNvPr id="40" name="Straight Connector 39"/>
            <p:cNvCxnSpPr/>
            <p:nvPr/>
          </p:nvCxnSpPr>
          <p:spPr>
            <a:xfrm>
              <a:off x="2166828" y="4860731"/>
              <a:ext cx="576072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2217628" y="5189993"/>
              <a:ext cx="465041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2217628" y="5519255"/>
              <a:ext cx="465041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2149895" y="5848517"/>
              <a:ext cx="576072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/>
          <p:cNvGrpSpPr/>
          <p:nvPr/>
        </p:nvGrpSpPr>
        <p:grpSpPr>
          <a:xfrm>
            <a:off x="4336337" y="2454798"/>
            <a:ext cx="828329" cy="987786"/>
            <a:chOff x="2149895" y="4860731"/>
            <a:chExt cx="593005" cy="987786"/>
          </a:xfrm>
        </p:grpSpPr>
        <p:cxnSp>
          <p:nvCxnSpPr>
            <p:cNvPr id="45" name="Straight Connector 44"/>
            <p:cNvCxnSpPr/>
            <p:nvPr/>
          </p:nvCxnSpPr>
          <p:spPr>
            <a:xfrm>
              <a:off x="2166828" y="4860731"/>
              <a:ext cx="576072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2217628" y="5189993"/>
              <a:ext cx="465041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2217628" y="5519255"/>
              <a:ext cx="465041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2149895" y="5848517"/>
              <a:ext cx="576072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 48"/>
          <p:cNvGrpSpPr/>
          <p:nvPr/>
        </p:nvGrpSpPr>
        <p:grpSpPr>
          <a:xfrm>
            <a:off x="5850964" y="2408697"/>
            <a:ext cx="593005" cy="987786"/>
            <a:chOff x="2149895" y="4860731"/>
            <a:chExt cx="593005" cy="987786"/>
          </a:xfrm>
        </p:grpSpPr>
        <p:cxnSp>
          <p:nvCxnSpPr>
            <p:cNvPr id="50" name="Straight Connector 49"/>
            <p:cNvCxnSpPr/>
            <p:nvPr/>
          </p:nvCxnSpPr>
          <p:spPr>
            <a:xfrm>
              <a:off x="2166828" y="4860731"/>
              <a:ext cx="576072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2217628" y="5189993"/>
              <a:ext cx="465041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2217628" y="5519255"/>
              <a:ext cx="465041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2149895" y="5848517"/>
              <a:ext cx="576072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323581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Path-of-Sets System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897467" y="1244034"/>
            <a:ext cx="64346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</a:t>
            </a:r>
            <a:r>
              <a:rPr lang="en-US" sz="3200" baseline="-25000" dirty="0" smtClean="0"/>
              <a:t>1</a:t>
            </a:r>
            <a:endParaRPr lang="en-US" sz="3200" baseline="-25000" dirty="0"/>
          </a:p>
        </p:txBody>
      </p:sp>
      <p:sp>
        <p:nvSpPr>
          <p:cNvPr id="19" name="TextBox 18"/>
          <p:cNvSpPr txBox="1"/>
          <p:nvPr/>
        </p:nvSpPr>
        <p:spPr>
          <a:xfrm>
            <a:off x="2387599" y="1244034"/>
            <a:ext cx="64346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</a:t>
            </a:r>
            <a:r>
              <a:rPr lang="en-US" sz="3200" baseline="-25000" dirty="0"/>
              <a:t>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776133" y="1244034"/>
            <a:ext cx="64346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</a:t>
            </a:r>
            <a:r>
              <a:rPr lang="en-US" sz="3200" baseline="-25000" dirty="0"/>
              <a:t>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198533" y="1244034"/>
            <a:ext cx="64346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…</a:t>
            </a:r>
            <a:endParaRPr lang="en-US" sz="3200" baseline="-25000" dirty="0"/>
          </a:p>
        </p:txBody>
      </p:sp>
      <p:sp>
        <p:nvSpPr>
          <p:cNvPr id="22" name="TextBox 21"/>
          <p:cNvSpPr txBox="1"/>
          <p:nvPr/>
        </p:nvSpPr>
        <p:spPr>
          <a:xfrm>
            <a:off x="6620933" y="1244034"/>
            <a:ext cx="64346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C</a:t>
            </a:r>
            <a:r>
              <a:rPr lang="en-US" sz="3200" baseline="-25000" dirty="0" err="1"/>
              <a:t>h</a:t>
            </a:r>
            <a:endParaRPr lang="en-US" sz="3200" baseline="-25000" dirty="0"/>
          </a:p>
        </p:txBody>
      </p:sp>
      <p:sp>
        <p:nvSpPr>
          <p:cNvPr id="24" name="TextBox 23"/>
          <p:cNvSpPr txBox="1"/>
          <p:nvPr/>
        </p:nvSpPr>
        <p:spPr>
          <a:xfrm>
            <a:off x="321733" y="4148666"/>
            <a:ext cx="86360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800" dirty="0" smtClean="0"/>
              <a:t>Each </a:t>
            </a:r>
            <a:r>
              <a:rPr lang="en-US" sz="2800" dirty="0" err="1" smtClean="0"/>
              <a:t>C</a:t>
            </a:r>
            <a:r>
              <a:rPr lang="en-US" sz="2800" baseline="-25000" dirty="0" err="1" smtClean="0"/>
              <a:t>i</a:t>
            </a:r>
            <a:r>
              <a:rPr lang="en-US" sz="2800" dirty="0" smtClean="0"/>
              <a:t> is a connected cluster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 smtClean="0"/>
              <a:t>The clusters are disjoint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/>
              <a:t>E</a:t>
            </a:r>
            <a:r>
              <a:rPr lang="en-US" sz="2800" dirty="0" smtClean="0"/>
              <a:t>very consecutive pair of clusters connected by h paths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 smtClean="0"/>
              <a:t>All blue paths are disjoint from each other and internally disjoint from the clusters</a:t>
            </a:r>
          </a:p>
          <a:p>
            <a:pPr marL="285750" indent="-285750">
              <a:buFont typeface="Arial"/>
              <a:buChar char="•"/>
            </a:pPr>
            <a:endParaRPr lang="en-US" sz="2800" dirty="0" smtClean="0"/>
          </a:p>
          <a:p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6390567" y="1920336"/>
            <a:ext cx="752274" cy="195668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3635506" y="1920336"/>
            <a:ext cx="752274" cy="195668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2144657" y="1920336"/>
            <a:ext cx="752274" cy="195668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673341" y="1920336"/>
            <a:ext cx="752274" cy="195668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" name="Group 33"/>
          <p:cNvGrpSpPr/>
          <p:nvPr/>
        </p:nvGrpSpPr>
        <p:grpSpPr>
          <a:xfrm>
            <a:off x="1357883" y="2530061"/>
            <a:ext cx="911183" cy="987786"/>
            <a:chOff x="2149895" y="4860731"/>
            <a:chExt cx="593005" cy="987786"/>
          </a:xfrm>
        </p:grpSpPr>
        <p:cxnSp>
          <p:nvCxnSpPr>
            <p:cNvPr id="35" name="Straight Connector 34"/>
            <p:cNvCxnSpPr/>
            <p:nvPr/>
          </p:nvCxnSpPr>
          <p:spPr>
            <a:xfrm>
              <a:off x="2166828" y="4860731"/>
              <a:ext cx="576072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2217628" y="5189993"/>
              <a:ext cx="465041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2217628" y="5519255"/>
              <a:ext cx="465041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2149895" y="5848517"/>
              <a:ext cx="576072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/>
          <p:cNvGrpSpPr/>
          <p:nvPr/>
        </p:nvGrpSpPr>
        <p:grpSpPr>
          <a:xfrm>
            <a:off x="2838643" y="2517830"/>
            <a:ext cx="852823" cy="987786"/>
            <a:chOff x="2149895" y="4860731"/>
            <a:chExt cx="593005" cy="987786"/>
          </a:xfrm>
        </p:grpSpPr>
        <p:cxnSp>
          <p:nvCxnSpPr>
            <p:cNvPr id="40" name="Straight Connector 39"/>
            <p:cNvCxnSpPr/>
            <p:nvPr/>
          </p:nvCxnSpPr>
          <p:spPr>
            <a:xfrm>
              <a:off x="2166828" y="4860731"/>
              <a:ext cx="576072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2217628" y="5189993"/>
              <a:ext cx="465041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2217628" y="5519255"/>
              <a:ext cx="465041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2149895" y="5848517"/>
              <a:ext cx="576072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/>
          <p:cNvGrpSpPr/>
          <p:nvPr/>
        </p:nvGrpSpPr>
        <p:grpSpPr>
          <a:xfrm>
            <a:off x="4336337" y="2454798"/>
            <a:ext cx="828329" cy="987786"/>
            <a:chOff x="2149895" y="4860731"/>
            <a:chExt cx="593005" cy="987786"/>
          </a:xfrm>
        </p:grpSpPr>
        <p:cxnSp>
          <p:nvCxnSpPr>
            <p:cNvPr id="45" name="Straight Connector 44"/>
            <p:cNvCxnSpPr/>
            <p:nvPr/>
          </p:nvCxnSpPr>
          <p:spPr>
            <a:xfrm>
              <a:off x="2166828" y="4860731"/>
              <a:ext cx="576072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2217628" y="5189993"/>
              <a:ext cx="465041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2217628" y="5519255"/>
              <a:ext cx="465041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2149895" y="5848517"/>
              <a:ext cx="576072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 48"/>
          <p:cNvGrpSpPr/>
          <p:nvPr/>
        </p:nvGrpSpPr>
        <p:grpSpPr>
          <a:xfrm>
            <a:off x="5850964" y="2408697"/>
            <a:ext cx="593005" cy="987786"/>
            <a:chOff x="2149895" y="4860731"/>
            <a:chExt cx="593005" cy="987786"/>
          </a:xfrm>
        </p:grpSpPr>
        <p:cxnSp>
          <p:nvCxnSpPr>
            <p:cNvPr id="50" name="Straight Connector 49"/>
            <p:cNvCxnSpPr/>
            <p:nvPr/>
          </p:nvCxnSpPr>
          <p:spPr>
            <a:xfrm>
              <a:off x="2166828" y="4860731"/>
              <a:ext cx="576072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2217628" y="5189993"/>
              <a:ext cx="465041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2217628" y="5519255"/>
              <a:ext cx="465041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2149895" y="5848517"/>
              <a:ext cx="576072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" name="Straight Arrow Connector 3"/>
          <p:cNvCxnSpPr/>
          <p:nvPr/>
        </p:nvCxnSpPr>
        <p:spPr>
          <a:xfrm>
            <a:off x="5232400" y="2489200"/>
            <a:ext cx="16933" cy="931333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249335" y="2743200"/>
            <a:ext cx="4233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h</a:t>
            </a:r>
            <a:endParaRPr lang="en-US" sz="2800" dirty="0"/>
          </a:p>
        </p:txBody>
      </p:sp>
      <p:sp>
        <p:nvSpPr>
          <p:cNvPr id="54" name="TextBox 53"/>
          <p:cNvSpPr txBox="1"/>
          <p:nvPr/>
        </p:nvSpPr>
        <p:spPr>
          <a:xfrm>
            <a:off x="5418663" y="2276969"/>
            <a:ext cx="64346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…</a:t>
            </a:r>
            <a:endParaRPr lang="en-US" sz="3200" baseline="-25000" dirty="0"/>
          </a:p>
        </p:txBody>
      </p:sp>
    </p:spTree>
    <p:extLst>
      <p:ext uri="{BB962C8B-B14F-4D97-AF65-F5344CB8AC3E}">
        <p14:creationId xmlns:p14="http://schemas.microsoft.com/office/powerpoint/2010/main" val="10854876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72349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Grid Minor Theorem </a:t>
            </a:r>
            <a:br>
              <a:rPr lang="en-US" dirty="0" smtClean="0"/>
            </a:br>
            <a:r>
              <a:rPr lang="en-US" sz="4000" dirty="0" smtClean="0">
                <a:solidFill>
                  <a:srgbClr val="612604"/>
                </a:solidFill>
              </a:rPr>
              <a:t>(Excluded Grid Theorem)</a:t>
            </a:r>
            <a:r>
              <a:rPr lang="en-US" dirty="0" smtClean="0">
                <a:solidFill>
                  <a:srgbClr val="612604"/>
                </a:solidFill>
              </a:rPr>
              <a:t/>
            </a:r>
            <a:br>
              <a:rPr lang="en-US" dirty="0" smtClean="0">
                <a:solidFill>
                  <a:srgbClr val="612604"/>
                </a:solidFill>
              </a:rPr>
            </a:br>
            <a:r>
              <a:rPr lang="en-US" dirty="0" smtClean="0"/>
              <a:t>[Robertson, Seymour ‘86]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0819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Graph Minor Theory </a:t>
            </a:r>
            <a:r>
              <a:rPr lang="en-US" dirty="0" smtClean="0">
                <a:solidFill>
                  <a:srgbClr val="008000"/>
                </a:solidFill>
              </a:rPr>
              <a:t>[Robertson – Seymour]</a:t>
            </a:r>
          </a:p>
          <a:p>
            <a:pPr marL="857250" lvl="1" indent="-457200"/>
            <a:r>
              <a:rPr lang="en-US" dirty="0" smtClean="0">
                <a:solidFill>
                  <a:srgbClr val="89101B"/>
                </a:solidFill>
              </a:rPr>
              <a:t>Wagner’s conjecture</a:t>
            </a:r>
            <a:r>
              <a:rPr lang="en-US" dirty="0" smtClean="0"/>
              <a:t>: any infinite sequence of finite graphs contains two graphs G,G’ where G is a minor of G’</a:t>
            </a:r>
          </a:p>
          <a:p>
            <a:pPr marL="857250" lvl="1" indent="-457200"/>
            <a:r>
              <a:rPr lang="en-US" dirty="0" smtClean="0">
                <a:solidFill>
                  <a:srgbClr val="89101B"/>
                </a:solidFill>
              </a:rPr>
              <a:t>Grid-Minor Theorem</a:t>
            </a:r>
            <a:r>
              <a:rPr lang="en-US" dirty="0" smtClean="0"/>
              <a:t>: if the </a:t>
            </a:r>
            <a:r>
              <a:rPr lang="en-US" dirty="0" err="1" smtClean="0">
                <a:solidFill>
                  <a:srgbClr val="FF0000"/>
                </a:solidFill>
              </a:rPr>
              <a:t>treewidth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of G is large, then G contains a large grid minor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015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643"/>
            <a:ext cx="8229600" cy="1143000"/>
          </a:xfrm>
        </p:spPr>
        <p:txBody>
          <a:bodyPr/>
          <a:lstStyle/>
          <a:p>
            <a:r>
              <a:rPr lang="en-US" dirty="0" smtClean="0"/>
              <a:t>A Path-of-Sets System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897467" y="905374"/>
            <a:ext cx="64346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</a:t>
            </a:r>
            <a:r>
              <a:rPr lang="en-US" sz="3200" baseline="-25000" dirty="0" smtClean="0"/>
              <a:t>1</a:t>
            </a:r>
            <a:endParaRPr lang="en-US" sz="3200" baseline="-25000" dirty="0"/>
          </a:p>
        </p:txBody>
      </p:sp>
      <p:sp>
        <p:nvSpPr>
          <p:cNvPr id="19" name="TextBox 18"/>
          <p:cNvSpPr txBox="1"/>
          <p:nvPr/>
        </p:nvSpPr>
        <p:spPr>
          <a:xfrm>
            <a:off x="2387599" y="905374"/>
            <a:ext cx="64346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</a:t>
            </a:r>
            <a:r>
              <a:rPr lang="en-US" sz="3200" baseline="-25000" dirty="0"/>
              <a:t>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776133" y="905374"/>
            <a:ext cx="64346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</a:t>
            </a:r>
            <a:r>
              <a:rPr lang="en-US" sz="3200" baseline="-25000" dirty="0"/>
              <a:t>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198533" y="905374"/>
            <a:ext cx="64346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…</a:t>
            </a:r>
            <a:endParaRPr lang="en-US" sz="3200" baseline="-25000" dirty="0"/>
          </a:p>
        </p:txBody>
      </p:sp>
      <p:sp>
        <p:nvSpPr>
          <p:cNvPr id="22" name="TextBox 21"/>
          <p:cNvSpPr txBox="1"/>
          <p:nvPr/>
        </p:nvSpPr>
        <p:spPr>
          <a:xfrm>
            <a:off x="6620933" y="905374"/>
            <a:ext cx="64346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C</a:t>
            </a:r>
            <a:r>
              <a:rPr lang="en-US" sz="3200" baseline="-25000" dirty="0" err="1"/>
              <a:t>h</a:t>
            </a:r>
            <a:endParaRPr lang="en-US" sz="3200" baseline="-25000" dirty="0"/>
          </a:p>
        </p:txBody>
      </p:sp>
      <p:sp>
        <p:nvSpPr>
          <p:cNvPr id="25" name="Oval 24"/>
          <p:cNvSpPr/>
          <p:nvPr/>
        </p:nvSpPr>
        <p:spPr>
          <a:xfrm>
            <a:off x="6390567" y="1581676"/>
            <a:ext cx="752274" cy="195668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3635506" y="1581676"/>
            <a:ext cx="752274" cy="195668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2144657" y="1581676"/>
            <a:ext cx="752274" cy="195668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673341" y="1581676"/>
            <a:ext cx="752274" cy="195668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5183036" y="2350042"/>
            <a:ext cx="519754" cy="4660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…</a:t>
            </a:r>
            <a:endParaRPr lang="en-US" sz="3200" baseline="-25000" dirty="0"/>
          </a:p>
        </p:txBody>
      </p:sp>
      <p:grpSp>
        <p:nvGrpSpPr>
          <p:cNvPr id="34" name="Group 33"/>
          <p:cNvGrpSpPr/>
          <p:nvPr/>
        </p:nvGrpSpPr>
        <p:grpSpPr>
          <a:xfrm>
            <a:off x="1357883" y="2191401"/>
            <a:ext cx="911183" cy="987786"/>
            <a:chOff x="2149895" y="4860731"/>
            <a:chExt cx="593005" cy="987786"/>
          </a:xfrm>
        </p:grpSpPr>
        <p:cxnSp>
          <p:nvCxnSpPr>
            <p:cNvPr id="35" name="Straight Connector 34"/>
            <p:cNvCxnSpPr/>
            <p:nvPr/>
          </p:nvCxnSpPr>
          <p:spPr>
            <a:xfrm>
              <a:off x="2166828" y="4860731"/>
              <a:ext cx="576072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2217628" y="5189993"/>
              <a:ext cx="465041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2217628" y="5519255"/>
              <a:ext cx="465041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2149895" y="5848517"/>
              <a:ext cx="576072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/>
          <p:cNvGrpSpPr/>
          <p:nvPr/>
        </p:nvGrpSpPr>
        <p:grpSpPr>
          <a:xfrm>
            <a:off x="2838643" y="2179170"/>
            <a:ext cx="852823" cy="987786"/>
            <a:chOff x="2149895" y="4860731"/>
            <a:chExt cx="593005" cy="987786"/>
          </a:xfrm>
        </p:grpSpPr>
        <p:cxnSp>
          <p:nvCxnSpPr>
            <p:cNvPr id="40" name="Straight Connector 39"/>
            <p:cNvCxnSpPr/>
            <p:nvPr/>
          </p:nvCxnSpPr>
          <p:spPr>
            <a:xfrm>
              <a:off x="2166828" y="4860731"/>
              <a:ext cx="576072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2217628" y="5189993"/>
              <a:ext cx="465041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2217628" y="5519255"/>
              <a:ext cx="465041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2149895" y="5848517"/>
              <a:ext cx="576072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/>
          <p:cNvGrpSpPr/>
          <p:nvPr/>
        </p:nvGrpSpPr>
        <p:grpSpPr>
          <a:xfrm>
            <a:off x="4336337" y="2116138"/>
            <a:ext cx="828329" cy="987786"/>
            <a:chOff x="2149895" y="4860731"/>
            <a:chExt cx="593005" cy="987786"/>
          </a:xfrm>
        </p:grpSpPr>
        <p:cxnSp>
          <p:nvCxnSpPr>
            <p:cNvPr id="45" name="Straight Connector 44"/>
            <p:cNvCxnSpPr/>
            <p:nvPr/>
          </p:nvCxnSpPr>
          <p:spPr>
            <a:xfrm>
              <a:off x="2166828" y="4860731"/>
              <a:ext cx="576072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2217628" y="5189993"/>
              <a:ext cx="465041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2217628" y="5519255"/>
              <a:ext cx="465041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2149895" y="5848517"/>
              <a:ext cx="576072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 48"/>
          <p:cNvGrpSpPr/>
          <p:nvPr/>
        </p:nvGrpSpPr>
        <p:grpSpPr>
          <a:xfrm>
            <a:off x="5850964" y="2070037"/>
            <a:ext cx="593005" cy="987786"/>
            <a:chOff x="2149895" y="4860731"/>
            <a:chExt cx="593005" cy="987786"/>
          </a:xfrm>
        </p:grpSpPr>
        <p:cxnSp>
          <p:nvCxnSpPr>
            <p:cNvPr id="50" name="Straight Connector 49"/>
            <p:cNvCxnSpPr/>
            <p:nvPr/>
          </p:nvCxnSpPr>
          <p:spPr>
            <a:xfrm>
              <a:off x="2166828" y="4860731"/>
              <a:ext cx="576072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2217628" y="5189993"/>
              <a:ext cx="465041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2217628" y="5519255"/>
              <a:ext cx="465041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2149895" y="5848517"/>
              <a:ext cx="576072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6" name="Oval 55"/>
          <p:cNvSpPr/>
          <p:nvPr/>
        </p:nvSpPr>
        <p:spPr>
          <a:xfrm>
            <a:off x="3040401" y="4348394"/>
            <a:ext cx="2403288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4005902" y="3684420"/>
            <a:ext cx="5740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C</a:t>
            </a:r>
            <a:r>
              <a:rPr lang="en-US" sz="3200" baseline="-25000" dirty="0" err="1"/>
              <a:t>i</a:t>
            </a:r>
            <a:endParaRPr lang="en-US" sz="3200" baseline="-25000" dirty="0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3468809" y="4588499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3142975" y="5099452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3159908" y="5546058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>
            <a:spLocks noChangeAspect="1"/>
          </p:cNvSpPr>
          <p:nvPr/>
        </p:nvSpPr>
        <p:spPr>
          <a:xfrm>
            <a:off x="3437614" y="6043464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>
            <a:spLocks noChangeAspect="1"/>
          </p:cNvSpPr>
          <p:nvPr/>
        </p:nvSpPr>
        <p:spPr>
          <a:xfrm>
            <a:off x="4803146" y="4588499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>
            <a:spLocks noChangeAspect="1"/>
          </p:cNvSpPr>
          <p:nvPr/>
        </p:nvSpPr>
        <p:spPr>
          <a:xfrm>
            <a:off x="5168896" y="5061764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>
            <a:spLocks noChangeAspect="1"/>
          </p:cNvSpPr>
          <p:nvPr/>
        </p:nvSpPr>
        <p:spPr>
          <a:xfrm>
            <a:off x="5138416" y="5570633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>
            <a:spLocks noChangeAspect="1"/>
          </p:cNvSpPr>
          <p:nvPr/>
        </p:nvSpPr>
        <p:spPr>
          <a:xfrm>
            <a:off x="4803989" y="6061700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ounded Rectangular Callout 69"/>
          <p:cNvSpPr/>
          <p:nvPr/>
        </p:nvSpPr>
        <p:spPr>
          <a:xfrm>
            <a:off x="642129" y="5226843"/>
            <a:ext cx="1920669" cy="870808"/>
          </a:xfrm>
          <a:prstGeom prst="wedgeRoundRectCallout">
            <a:avLst>
              <a:gd name="adj1" fmla="val 98188"/>
              <a:gd name="adj2" fmla="val 46944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Interface vertex</a:t>
            </a:r>
            <a:endParaRPr lang="en-US" sz="2800" dirty="0"/>
          </a:p>
        </p:txBody>
      </p:sp>
      <p:cxnSp>
        <p:nvCxnSpPr>
          <p:cNvPr id="72" name="Straight Connector 71"/>
          <p:cNvCxnSpPr/>
          <p:nvPr/>
        </p:nvCxnSpPr>
        <p:spPr>
          <a:xfrm>
            <a:off x="4969590" y="4673072"/>
            <a:ext cx="804676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5328416" y="5137801"/>
            <a:ext cx="649585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5311482" y="5670262"/>
            <a:ext cx="649585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4979804" y="6168858"/>
            <a:ext cx="804676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 flipH="1">
            <a:off x="2548123" y="4673072"/>
            <a:ext cx="1008411" cy="1495786"/>
            <a:chOff x="6391990" y="4774672"/>
            <a:chExt cx="1008411" cy="1495786"/>
          </a:xfrm>
        </p:grpSpPr>
        <p:cxnSp>
          <p:nvCxnSpPr>
            <p:cNvPr id="76" name="Straight Connector 75"/>
            <p:cNvCxnSpPr/>
            <p:nvPr/>
          </p:nvCxnSpPr>
          <p:spPr>
            <a:xfrm>
              <a:off x="6391990" y="4774672"/>
              <a:ext cx="804676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>
              <a:off x="6750816" y="5239401"/>
              <a:ext cx="649585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>
              <a:off x="6733882" y="5771862"/>
              <a:ext cx="649585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402204" y="6270458"/>
              <a:ext cx="804676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0" name="Rectangle 79"/>
          <p:cNvSpPr/>
          <p:nvPr/>
        </p:nvSpPr>
        <p:spPr>
          <a:xfrm>
            <a:off x="6208599" y="4387733"/>
            <a:ext cx="2579802" cy="194698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800" dirty="0">
                <a:solidFill>
                  <a:prstClr val="black"/>
                </a:solidFill>
              </a:rPr>
              <a:t>The interface vertices are well-linked inside </a:t>
            </a:r>
            <a:r>
              <a:rPr lang="en-US" sz="2800" dirty="0" err="1">
                <a:solidFill>
                  <a:prstClr val="black"/>
                </a:solidFill>
              </a:rPr>
              <a:t>C</a:t>
            </a:r>
            <a:r>
              <a:rPr lang="en-US" sz="2800" baseline="-25000" dirty="0" err="1">
                <a:solidFill>
                  <a:prstClr val="black"/>
                </a:solidFill>
              </a:rPr>
              <a:t>i</a:t>
            </a:r>
            <a:endParaRPr lang="en-US" sz="2800" baseline="-25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23681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8" grpId="0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8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643"/>
            <a:ext cx="8229600" cy="1143000"/>
          </a:xfrm>
        </p:spPr>
        <p:txBody>
          <a:bodyPr/>
          <a:lstStyle/>
          <a:p>
            <a:r>
              <a:rPr lang="en-US" dirty="0" smtClean="0"/>
              <a:t>A Path-of-Sets System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897467" y="905374"/>
            <a:ext cx="64346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</a:t>
            </a:r>
            <a:r>
              <a:rPr lang="en-US" sz="3200" baseline="-25000" dirty="0" smtClean="0"/>
              <a:t>1</a:t>
            </a:r>
            <a:endParaRPr lang="en-US" sz="3200" baseline="-25000" dirty="0"/>
          </a:p>
        </p:txBody>
      </p:sp>
      <p:sp>
        <p:nvSpPr>
          <p:cNvPr id="19" name="TextBox 18"/>
          <p:cNvSpPr txBox="1"/>
          <p:nvPr/>
        </p:nvSpPr>
        <p:spPr>
          <a:xfrm>
            <a:off x="2387599" y="905374"/>
            <a:ext cx="64346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</a:t>
            </a:r>
            <a:r>
              <a:rPr lang="en-US" sz="3200" baseline="-25000" dirty="0"/>
              <a:t>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776133" y="905374"/>
            <a:ext cx="64346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</a:t>
            </a:r>
            <a:r>
              <a:rPr lang="en-US" sz="3200" baseline="-25000" dirty="0"/>
              <a:t>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198533" y="905374"/>
            <a:ext cx="64346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…</a:t>
            </a:r>
            <a:endParaRPr lang="en-US" sz="3200" baseline="-25000" dirty="0"/>
          </a:p>
        </p:txBody>
      </p:sp>
      <p:sp>
        <p:nvSpPr>
          <p:cNvPr id="22" name="TextBox 21"/>
          <p:cNvSpPr txBox="1"/>
          <p:nvPr/>
        </p:nvSpPr>
        <p:spPr>
          <a:xfrm>
            <a:off x="6620933" y="905374"/>
            <a:ext cx="64346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C</a:t>
            </a:r>
            <a:r>
              <a:rPr lang="en-US" sz="3200" baseline="-25000" dirty="0" err="1"/>
              <a:t>h</a:t>
            </a:r>
            <a:endParaRPr lang="en-US" sz="3200" baseline="-25000" dirty="0"/>
          </a:p>
        </p:txBody>
      </p:sp>
      <p:sp>
        <p:nvSpPr>
          <p:cNvPr id="25" name="Oval 24"/>
          <p:cNvSpPr/>
          <p:nvPr/>
        </p:nvSpPr>
        <p:spPr>
          <a:xfrm>
            <a:off x="6390567" y="1581676"/>
            <a:ext cx="752274" cy="195668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3635506" y="1581676"/>
            <a:ext cx="752274" cy="195668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2144657" y="1581676"/>
            <a:ext cx="752274" cy="195668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673341" y="1581676"/>
            <a:ext cx="752274" cy="195668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5183036" y="2350042"/>
            <a:ext cx="519754" cy="4660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…</a:t>
            </a:r>
            <a:endParaRPr lang="en-US" sz="3200" baseline="-25000" dirty="0"/>
          </a:p>
        </p:txBody>
      </p:sp>
      <p:grpSp>
        <p:nvGrpSpPr>
          <p:cNvPr id="34" name="Group 33"/>
          <p:cNvGrpSpPr/>
          <p:nvPr/>
        </p:nvGrpSpPr>
        <p:grpSpPr>
          <a:xfrm>
            <a:off x="1357883" y="2191401"/>
            <a:ext cx="911183" cy="987786"/>
            <a:chOff x="2149895" y="4860731"/>
            <a:chExt cx="593005" cy="987786"/>
          </a:xfrm>
        </p:grpSpPr>
        <p:cxnSp>
          <p:nvCxnSpPr>
            <p:cNvPr id="35" name="Straight Connector 34"/>
            <p:cNvCxnSpPr/>
            <p:nvPr/>
          </p:nvCxnSpPr>
          <p:spPr>
            <a:xfrm>
              <a:off x="2166828" y="4860731"/>
              <a:ext cx="576072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2217628" y="5189993"/>
              <a:ext cx="465041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2217628" y="5519255"/>
              <a:ext cx="465041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2149895" y="5848517"/>
              <a:ext cx="576072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/>
          <p:cNvGrpSpPr/>
          <p:nvPr/>
        </p:nvGrpSpPr>
        <p:grpSpPr>
          <a:xfrm>
            <a:off x="2838643" y="2179170"/>
            <a:ext cx="852823" cy="987786"/>
            <a:chOff x="2149895" y="4860731"/>
            <a:chExt cx="593005" cy="987786"/>
          </a:xfrm>
        </p:grpSpPr>
        <p:cxnSp>
          <p:nvCxnSpPr>
            <p:cNvPr id="40" name="Straight Connector 39"/>
            <p:cNvCxnSpPr/>
            <p:nvPr/>
          </p:nvCxnSpPr>
          <p:spPr>
            <a:xfrm>
              <a:off x="2166828" y="4860731"/>
              <a:ext cx="576072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2217628" y="5189993"/>
              <a:ext cx="465041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2217628" y="5519255"/>
              <a:ext cx="465041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2149895" y="5848517"/>
              <a:ext cx="576072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/>
          <p:cNvGrpSpPr/>
          <p:nvPr/>
        </p:nvGrpSpPr>
        <p:grpSpPr>
          <a:xfrm>
            <a:off x="4336337" y="2116138"/>
            <a:ext cx="828329" cy="987786"/>
            <a:chOff x="2149895" y="4860731"/>
            <a:chExt cx="593005" cy="987786"/>
          </a:xfrm>
        </p:grpSpPr>
        <p:cxnSp>
          <p:nvCxnSpPr>
            <p:cNvPr id="45" name="Straight Connector 44"/>
            <p:cNvCxnSpPr/>
            <p:nvPr/>
          </p:nvCxnSpPr>
          <p:spPr>
            <a:xfrm>
              <a:off x="2166828" y="4860731"/>
              <a:ext cx="576072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2217628" y="5189993"/>
              <a:ext cx="465041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2217628" y="5519255"/>
              <a:ext cx="465041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2149895" y="5848517"/>
              <a:ext cx="576072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 48"/>
          <p:cNvGrpSpPr/>
          <p:nvPr/>
        </p:nvGrpSpPr>
        <p:grpSpPr>
          <a:xfrm>
            <a:off x="5850964" y="2070037"/>
            <a:ext cx="593005" cy="987786"/>
            <a:chOff x="2149895" y="4860731"/>
            <a:chExt cx="593005" cy="987786"/>
          </a:xfrm>
        </p:grpSpPr>
        <p:cxnSp>
          <p:nvCxnSpPr>
            <p:cNvPr id="50" name="Straight Connector 49"/>
            <p:cNvCxnSpPr/>
            <p:nvPr/>
          </p:nvCxnSpPr>
          <p:spPr>
            <a:xfrm>
              <a:off x="2166828" y="4860731"/>
              <a:ext cx="576072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2217628" y="5189993"/>
              <a:ext cx="465041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2217628" y="5519255"/>
              <a:ext cx="465041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2149895" y="5848517"/>
              <a:ext cx="576072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6" name="Oval 55"/>
          <p:cNvSpPr/>
          <p:nvPr/>
        </p:nvSpPr>
        <p:spPr>
          <a:xfrm>
            <a:off x="3040401" y="4348394"/>
            <a:ext cx="2403288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4005902" y="3684420"/>
            <a:ext cx="5740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C</a:t>
            </a:r>
            <a:r>
              <a:rPr lang="en-US" sz="3200" baseline="-25000" dirty="0" err="1"/>
              <a:t>i</a:t>
            </a:r>
            <a:endParaRPr lang="en-US" sz="3200" baseline="-25000" dirty="0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3468809" y="4588499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3142975" y="5099452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3159908" y="5546058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>
            <a:spLocks noChangeAspect="1"/>
          </p:cNvSpPr>
          <p:nvPr/>
        </p:nvSpPr>
        <p:spPr>
          <a:xfrm>
            <a:off x="3437614" y="6043464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>
            <a:spLocks noChangeAspect="1"/>
          </p:cNvSpPr>
          <p:nvPr/>
        </p:nvSpPr>
        <p:spPr>
          <a:xfrm>
            <a:off x="4803146" y="4588499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>
            <a:spLocks noChangeAspect="1"/>
          </p:cNvSpPr>
          <p:nvPr/>
        </p:nvSpPr>
        <p:spPr>
          <a:xfrm>
            <a:off x="5168896" y="5061764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>
            <a:spLocks noChangeAspect="1"/>
          </p:cNvSpPr>
          <p:nvPr/>
        </p:nvSpPr>
        <p:spPr>
          <a:xfrm>
            <a:off x="5138416" y="5570633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>
            <a:spLocks noChangeAspect="1"/>
          </p:cNvSpPr>
          <p:nvPr/>
        </p:nvSpPr>
        <p:spPr>
          <a:xfrm>
            <a:off x="4803989" y="6061700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2" name="Straight Connector 71"/>
          <p:cNvCxnSpPr/>
          <p:nvPr/>
        </p:nvCxnSpPr>
        <p:spPr>
          <a:xfrm>
            <a:off x="4969590" y="4673072"/>
            <a:ext cx="804676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5328416" y="5137801"/>
            <a:ext cx="649585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5311482" y="5670262"/>
            <a:ext cx="649585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4979804" y="6168858"/>
            <a:ext cx="804676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 flipH="1">
            <a:off x="2548123" y="4673072"/>
            <a:ext cx="1008411" cy="1495786"/>
            <a:chOff x="6391990" y="4774672"/>
            <a:chExt cx="1008411" cy="1495786"/>
          </a:xfrm>
        </p:grpSpPr>
        <p:cxnSp>
          <p:nvCxnSpPr>
            <p:cNvPr id="76" name="Straight Connector 75"/>
            <p:cNvCxnSpPr/>
            <p:nvPr/>
          </p:nvCxnSpPr>
          <p:spPr>
            <a:xfrm>
              <a:off x="6391990" y="4774672"/>
              <a:ext cx="804676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>
              <a:off x="6750816" y="5239401"/>
              <a:ext cx="649585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>
              <a:off x="6733882" y="5771862"/>
              <a:ext cx="649585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402204" y="6270458"/>
              <a:ext cx="804676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0" name="Rectangle 79"/>
          <p:cNvSpPr/>
          <p:nvPr/>
        </p:nvSpPr>
        <p:spPr>
          <a:xfrm>
            <a:off x="6208599" y="4387733"/>
            <a:ext cx="2579802" cy="194698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800" dirty="0">
                <a:solidFill>
                  <a:prstClr val="black"/>
                </a:solidFill>
              </a:rPr>
              <a:t>The interface vertices are well-linked inside </a:t>
            </a:r>
            <a:r>
              <a:rPr lang="en-US" sz="2800" dirty="0" err="1">
                <a:solidFill>
                  <a:prstClr val="black"/>
                </a:solidFill>
              </a:rPr>
              <a:t>C</a:t>
            </a:r>
            <a:r>
              <a:rPr lang="en-US" sz="2800" baseline="-25000" dirty="0" err="1">
                <a:solidFill>
                  <a:prstClr val="black"/>
                </a:solidFill>
              </a:rPr>
              <a:t>i</a:t>
            </a:r>
            <a:endParaRPr lang="en-US" sz="2800" baseline="-25000" dirty="0">
              <a:solidFill>
                <a:prstClr val="black"/>
              </a:solidFill>
            </a:endParaRPr>
          </a:p>
        </p:txBody>
      </p:sp>
      <p:cxnSp>
        <p:nvCxnSpPr>
          <p:cNvPr id="54" name="Straight Connector 53"/>
          <p:cNvCxnSpPr>
            <a:stCxn id="62" idx="2"/>
            <a:endCxn id="66" idx="2"/>
          </p:cNvCxnSpPr>
          <p:nvPr/>
        </p:nvCxnSpPr>
        <p:spPr>
          <a:xfrm>
            <a:off x="3468809" y="4679939"/>
            <a:ext cx="133433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63" idx="2"/>
            <a:endCxn id="67" idx="2"/>
          </p:cNvCxnSpPr>
          <p:nvPr/>
        </p:nvCxnSpPr>
        <p:spPr>
          <a:xfrm flipV="1">
            <a:off x="3142975" y="5153204"/>
            <a:ext cx="2025921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64" idx="6"/>
            <a:endCxn id="68" idx="2"/>
          </p:cNvCxnSpPr>
          <p:nvPr/>
        </p:nvCxnSpPr>
        <p:spPr>
          <a:xfrm>
            <a:off x="3342788" y="5637498"/>
            <a:ext cx="1795628" cy="24575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3620494" y="6151837"/>
            <a:ext cx="1183495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56106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643"/>
            <a:ext cx="8229600" cy="1143000"/>
          </a:xfrm>
        </p:spPr>
        <p:txBody>
          <a:bodyPr/>
          <a:lstStyle/>
          <a:p>
            <a:r>
              <a:rPr lang="en-US" dirty="0" smtClean="0"/>
              <a:t>A Path-of-Sets System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897467" y="905374"/>
            <a:ext cx="64346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</a:t>
            </a:r>
            <a:r>
              <a:rPr lang="en-US" sz="3200" baseline="-25000" dirty="0" smtClean="0"/>
              <a:t>1</a:t>
            </a:r>
            <a:endParaRPr lang="en-US" sz="3200" baseline="-25000" dirty="0"/>
          </a:p>
        </p:txBody>
      </p:sp>
      <p:sp>
        <p:nvSpPr>
          <p:cNvPr id="19" name="TextBox 18"/>
          <p:cNvSpPr txBox="1"/>
          <p:nvPr/>
        </p:nvSpPr>
        <p:spPr>
          <a:xfrm>
            <a:off x="2387599" y="905374"/>
            <a:ext cx="64346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</a:t>
            </a:r>
            <a:r>
              <a:rPr lang="en-US" sz="3200" baseline="-25000" dirty="0"/>
              <a:t>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776133" y="905374"/>
            <a:ext cx="64346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</a:t>
            </a:r>
            <a:r>
              <a:rPr lang="en-US" sz="3200" baseline="-25000" dirty="0"/>
              <a:t>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198533" y="905374"/>
            <a:ext cx="64346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…</a:t>
            </a:r>
            <a:endParaRPr lang="en-US" sz="3200" baseline="-25000" dirty="0"/>
          </a:p>
        </p:txBody>
      </p:sp>
      <p:sp>
        <p:nvSpPr>
          <p:cNvPr id="22" name="TextBox 21"/>
          <p:cNvSpPr txBox="1"/>
          <p:nvPr/>
        </p:nvSpPr>
        <p:spPr>
          <a:xfrm>
            <a:off x="6620933" y="905374"/>
            <a:ext cx="64346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C</a:t>
            </a:r>
            <a:r>
              <a:rPr lang="en-US" sz="3200" baseline="-25000" dirty="0" err="1"/>
              <a:t>h</a:t>
            </a:r>
            <a:endParaRPr lang="en-US" sz="3200" baseline="-25000" dirty="0"/>
          </a:p>
        </p:txBody>
      </p:sp>
      <p:sp>
        <p:nvSpPr>
          <p:cNvPr id="25" name="Oval 24"/>
          <p:cNvSpPr/>
          <p:nvPr/>
        </p:nvSpPr>
        <p:spPr>
          <a:xfrm>
            <a:off x="6390567" y="1581676"/>
            <a:ext cx="752274" cy="195668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3635506" y="1581676"/>
            <a:ext cx="752274" cy="195668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2144657" y="1581676"/>
            <a:ext cx="752274" cy="195668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673341" y="1581676"/>
            <a:ext cx="752274" cy="195668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677333" y="2167467"/>
            <a:ext cx="643466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3040401" y="4348394"/>
            <a:ext cx="2403288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4005902" y="3684420"/>
            <a:ext cx="5740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C</a:t>
            </a:r>
            <a:r>
              <a:rPr lang="en-US" sz="3200" baseline="-25000" dirty="0" err="1"/>
              <a:t>i</a:t>
            </a:r>
            <a:endParaRPr lang="en-US" sz="3200" baseline="-25000" dirty="0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3468809" y="4588499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3142975" y="5099452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3159908" y="5546058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>
            <a:spLocks noChangeAspect="1"/>
          </p:cNvSpPr>
          <p:nvPr/>
        </p:nvSpPr>
        <p:spPr>
          <a:xfrm>
            <a:off x="3437614" y="6043464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>
            <a:spLocks noChangeAspect="1"/>
          </p:cNvSpPr>
          <p:nvPr/>
        </p:nvSpPr>
        <p:spPr>
          <a:xfrm>
            <a:off x="4803146" y="4588499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>
            <a:spLocks noChangeAspect="1"/>
          </p:cNvSpPr>
          <p:nvPr/>
        </p:nvSpPr>
        <p:spPr>
          <a:xfrm>
            <a:off x="5168896" y="5061764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>
            <a:spLocks noChangeAspect="1"/>
          </p:cNvSpPr>
          <p:nvPr/>
        </p:nvSpPr>
        <p:spPr>
          <a:xfrm>
            <a:off x="5138416" y="5570633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>
            <a:spLocks noChangeAspect="1"/>
          </p:cNvSpPr>
          <p:nvPr/>
        </p:nvSpPr>
        <p:spPr>
          <a:xfrm>
            <a:off x="4803989" y="6061700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2" name="Straight Connector 71"/>
          <p:cNvCxnSpPr/>
          <p:nvPr/>
        </p:nvCxnSpPr>
        <p:spPr>
          <a:xfrm>
            <a:off x="4969590" y="4673072"/>
            <a:ext cx="804676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5328416" y="5137801"/>
            <a:ext cx="649585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5311482" y="5670262"/>
            <a:ext cx="649585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4979804" y="6168858"/>
            <a:ext cx="804676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 flipH="1">
            <a:off x="2548123" y="4673072"/>
            <a:ext cx="1008411" cy="1495786"/>
            <a:chOff x="6391990" y="4774672"/>
            <a:chExt cx="1008411" cy="1495786"/>
          </a:xfrm>
        </p:grpSpPr>
        <p:cxnSp>
          <p:nvCxnSpPr>
            <p:cNvPr id="76" name="Straight Connector 75"/>
            <p:cNvCxnSpPr/>
            <p:nvPr/>
          </p:nvCxnSpPr>
          <p:spPr>
            <a:xfrm>
              <a:off x="6391990" y="4774672"/>
              <a:ext cx="804676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>
              <a:off x="6750816" y="5239401"/>
              <a:ext cx="649585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>
              <a:off x="6733882" y="5771862"/>
              <a:ext cx="649585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402204" y="6270458"/>
              <a:ext cx="804676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0" name="Rectangle 79"/>
          <p:cNvSpPr/>
          <p:nvPr/>
        </p:nvSpPr>
        <p:spPr>
          <a:xfrm>
            <a:off x="6208599" y="4387733"/>
            <a:ext cx="2579802" cy="194698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800" dirty="0">
                <a:solidFill>
                  <a:prstClr val="black"/>
                </a:solidFill>
              </a:rPr>
              <a:t>The interface vertices are well-linked inside </a:t>
            </a:r>
            <a:r>
              <a:rPr lang="en-US" sz="2800" dirty="0" err="1">
                <a:solidFill>
                  <a:prstClr val="black"/>
                </a:solidFill>
              </a:rPr>
              <a:t>C</a:t>
            </a:r>
            <a:r>
              <a:rPr lang="en-US" sz="2800" baseline="-25000" dirty="0" err="1">
                <a:solidFill>
                  <a:prstClr val="black"/>
                </a:solidFill>
              </a:rPr>
              <a:t>i</a:t>
            </a:r>
            <a:endParaRPr lang="en-US" sz="2800" baseline="-25000" dirty="0">
              <a:solidFill>
                <a:prstClr val="black"/>
              </a:solidFill>
            </a:endParaRPr>
          </a:p>
        </p:txBody>
      </p:sp>
      <p:cxnSp>
        <p:nvCxnSpPr>
          <p:cNvPr id="54" name="Straight Connector 53"/>
          <p:cNvCxnSpPr>
            <a:stCxn id="62" idx="2"/>
            <a:endCxn id="66" idx="2"/>
          </p:cNvCxnSpPr>
          <p:nvPr/>
        </p:nvCxnSpPr>
        <p:spPr>
          <a:xfrm>
            <a:off x="3468809" y="4679939"/>
            <a:ext cx="133433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63" idx="2"/>
            <a:endCxn id="67" idx="2"/>
          </p:cNvCxnSpPr>
          <p:nvPr/>
        </p:nvCxnSpPr>
        <p:spPr>
          <a:xfrm flipV="1">
            <a:off x="3142975" y="5153204"/>
            <a:ext cx="2025921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64" idx="6"/>
            <a:endCxn id="68" idx="2"/>
          </p:cNvCxnSpPr>
          <p:nvPr/>
        </p:nvCxnSpPr>
        <p:spPr>
          <a:xfrm>
            <a:off x="3342788" y="5637498"/>
            <a:ext cx="1795628" cy="24575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3620494" y="6151837"/>
            <a:ext cx="1183495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>
            <a:stCxn id="28" idx="2"/>
            <a:endCxn id="25" idx="6"/>
          </p:cNvCxnSpPr>
          <p:nvPr/>
        </p:nvCxnSpPr>
        <p:spPr>
          <a:xfrm>
            <a:off x="673341" y="2560017"/>
            <a:ext cx="64695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V="1">
            <a:off x="694267" y="2878667"/>
            <a:ext cx="6451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783509" y="3201009"/>
            <a:ext cx="6249164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62840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643"/>
            <a:ext cx="8229600" cy="1143000"/>
          </a:xfrm>
        </p:spPr>
        <p:txBody>
          <a:bodyPr/>
          <a:lstStyle/>
          <a:p>
            <a:r>
              <a:rPr lang="en-US" dirty="0" smtClean="0"/>
              <a:t>A Path-of-Sets System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897467" y="905374"/>
            <a:ext cx="64346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</a:t>
            </a:r>
            <a:r>
              <a:rPr lang="en-US" sz="3200" baseline="-25000" dirty="0" smtClean="0"/>
              <a:t>1</a:t>
            </a:r>
            <a:endParaRPr lang="en-US" sz="3200" baseline="-25000" dirty="0"/>
          </a:p>
        </p:txBody>
      </p:sp>
      <p:sp>
        <p:nvSpPr>
          <p:cNvPr id="19" name="TextBox 18"/>
          <p:cNvSpPr txBox="1"/>
          <p:nvPr/>
        </p:nvSpPr>
        <p:spPr>
          <a:xfrm>
            <a:off x="2387599" y="905374"/>
            <a:ext cx="64346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</a:t>
            </a:r>
            <a:r>
              <a:rPr lang="en-US" sz="3200" baseline="-25000" dirty="0"/>
              <a:t>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776133" y="905374"/>
            <a:ext cx="64346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</a:t>
            </a:r>
            <a:r>
              <a:rPr lang="en-US" sz="3200" baseline="-25000" dirty="0"/>
              <a:t>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198533" y="905374"/>
            <a:ext cx="64346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…</a:t>
            </a:r>
            <a:endParaRPr lang="en-US" sz="3200" baseline="-25000" dirty="0"/>
          </a:p>
        </p:txBody>
      </p:sp>
      <p:sp>
        <p:nvSpPr>
          <p:cNvPr id="22" name="TextBox 21"/>
          <p:cNvSpPr txBox="1"/>
          <p:nvPr/>
        </p:nvSpPr>
        <p:spPr>
          <a:xfrm>
            <a:off x="6620933" y="905374"/>
            <a:ext cx="64346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C</a:t>
            </a:r>
            <a:r>
              <a:rPr lang="en-US" sz="3200" baseline="-25000" dirty="0" err="1"/>
              <a:t>h</a:t>
            </a:r>
            <a:endParaRPr lang="en-US" sz="3200" baseline="-25000" dirty="0"/>
          </a:p>
        </p:txBody>
      </p:sp>
      <p:sp>
        <p:nvSpPr>
          <p:cNvPr id="25" name="Oval 24"/>
          <p:cNvSpPr/>
          <p:nvPr/>
        </p:nvSpPr>
        <p:spPr>
          <a:xfrm>
            <a:off x="6390567" y="1581676"/>
            <a:ext cx="752274" cy="195668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3635506" y="1581676"/>
            <a:ext cx="752274" cy="195668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2144657" y="1581676"/>
            <a:ext cx="752274" cy="195668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673341" y="1581676"/>
            <a:ext cx="752274" cy="195668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677333" y="2167467"/>
            <a:ext cx="643466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0" name="Rectangle 79"/>
          <p:cNvSpPr/>
          <p:nvPr/>
        </p:nvSpPr>
        <p:spPr>
          <a:xfrm>
            <a:off x="6208599" y="4387733"/>
            <a:ext cx="2579802" cy="194698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800" dirty="0">
                <a:solidFill>
                  <a:prstClr val="black"/>
                </a:solidFill>
              </a:rPr>
              <a:t>The interface vertices are well-linked inside </a:t>
            </a:r>
            <a:r>
              <a:rPr lang="en-US" sz="2800" dirty="0" err="1">
                <a:solidFill>
                  <a:prstClr val="black"/>
                </a:solidFill>
              </a:rPr>
              <a:t>C</a:t>
            </a:r>
            <a:r>
              <a:rPr lang="en-US" sz="2800" baseline="-25000" dirty="0" err="1">
                <a:solidFill>
                  <a:prstClr val="black"/>
                </a:solidFill>
              </a:rPr>
              <a:t>i</a:t>
            </a:r>
            <a:endParaRPr lang="en-US" sz="2800" baseline="-25000" dirty="0">
              <a:solidFill>
                <a:prstClr val="black"/>
              </a:solidFill>
            </a:endParaRPr>
          </a:p>
        </p:txBody>
      </p:sp>
      <p:cxnSp>
        <p:nvCxnSpPr>
          <p:cNvPr id="71" name="Straight Connector 70"/>
          <p:cNvCxnSpPr>
            <a:stCxn id="28" idx="2"/>
            <a:endCxn id="25" idx="6"/>
          </p:cNvCxnSpPr>
          <p:nvPr/>
        </p:nvCxnSpPr>
        <p:spPr>
          <a:xfrm>
            <a:off x="673341" y="2560017"/>
            <a:ext cx="64695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V="1">
            <a:off x="694267" y="2878667"/>
            <a:ext cx="6451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783509" y="3201009"/>
            <a:ext cx="6249164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Oval 40"/>
          <p:cNvSpPr/>
          <p:nvPr/>
        </p:nvSpPr>
        <p:spPr>
          <a:xfrm>
            <a:off x="3040401" y="4348394"/>
            <a:ext cx="2403288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cxnSp>
        <p:nvCxnSpPr>
          <p:cNvPr id="42" name="Straight Connector 41"/>
          <p:cNvCxnSpPr/>
          <p:nvPr/>
        </p:nvCxnSpPr>
        <p:spPr>
          <a:xfrm>
            <a:off x="2769465" y="4679939"/>
            <a:ext cx="296333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769465" y="5171006"/>
            <a:ext cx="296333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2769465" y="5662073"/>
            <a:ext cx="296333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2769465" y="6153140"/>
            <a:ext cx="296333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Oval 45"/>
          <p:cNvSpPr>
            <a:spLocks noChangeAspect="1"/>
          </p:cNvSpPr>
          <p:nvPr/>
        </p:nvSpPr>
        <p:spPr>
          <a:xfrm>
            <a:off x="3468809" y="4588499"/>
            <a:ext cx="182880" cy="182880"/>
          </a:xfrm>
          <a:prstGeom prst="ellipse">
            <a:avLst/>
          </a:prstGeom>
          <a:solidFill>
            <a:srgbClr val="005800"/>
          </a:solidFill>
          <a:ln>
            <a:solidFill>
              <a:srgbClr val="0058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>
            <a:spLocks noChangeAspect="1"/>
          </p:cNvSpPr>
          <p:nvPr/>
        </p:nvSpPr>
        <p:spPr>
          <a:xfrm>
            <a:off x="3142975" y="5099452"/>
            <a:ext cx="182880" cy="182880"/>
          </a:xfrm>
          <a:prstGeom prst="ellipse">
            <a:avLst/>
          </a:prstGeom>
          <a:solidFill>
            <a:srgbClr val="005800"/>
          </a:solidFill>
          <a:ln>
            <a:solidFill>
              <a:srgbClr val="0058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>
            <a:spLocks noChangeAspect="1"/>
          </p:cNvSpPr>
          <p:nvPr/>
        </p:nvSpPr>
        <p:spPr>
          <a:xfrm>
            <a:off x="3159908" y="5546058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>
            <a:spLocks noChangeAspect="1"/>
          </p:cNvSpPr>
          <p:nvPr/>
        </p:nvSpPr>
        <p:spPr>
          <a:xfrm>
            <a:off x="3437614" y="6043464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>
            <a:spLocks noChangeAspect="1"/>
          </p:cNvSpPr>
          <p:nvPr/>
        </p:nvSpPr>
        <p:spPr>
          <a:xfrm>
            <a:off x="4803146" y="4588499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>
            <a:spLocks noChangeAspect="1"/>
          </p:cNvSpPr>
          <p:nvPr/>
        </p:nvSpPr>
        <p:spPr>
          <a:xfrm>
            <a:off x="5168896" y="5061764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5138416" y="5570633"/>
            <a:ext cx="182880" cy="182880"/>
          </a:xfrm>
          <a:prstGeom prst="ellipse">
            <a:avLst/>
          </a:prstGeom>
          <a:solidFill>
            <a:srgbClr val="005800"/>
          </a:solidFill>
          <a:ln>
            <a:solidFill>
              <a:srgbClr val="0058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4803989" y="6061700"/>
            <a:ext cx="182880" cy="182880"/>
          </a:xfrm>
          <a:prstGeom prst="ellipse">
            <a:avLst/>
          </a:prstGeom>
          <a:solidFill>
            <a:srgbClr val="005800"/>
          </a:solidFill>
          <a:ln>
            <a:solidFill>
              <a:srgbClr val="0058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0" name="Straight Connector 59"/>
          <p:cNvCxnSpPr/>
          <p:nvPr/>
        </p:nvCxnSpPr>
        <p:spPr>
          <a:xfrm>
            <a:off x="2751060" y="4679939"/>
            <a:ext cx="683883" cy="0"/>
          </a:xfrm>
          <a:prstGeom prst="line">
            <a:avLst/>
          </a:prstGeom>
          <a:ln w="57150" cmpd="thickThin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2427523" y="5183250"/>
            <a:ext cx="683883" cy="0"/>
          </a:xfrm>
          <a:prstGeom prst="line">
            <a:avLst/>
          </a:prstGeom>
          <a:ln w="57150" cmpd="thickThin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5331579" y="5662073"/>
            <a:ext cx="683883" cy="0"/>
          </a:xfrm>
          <a:prstGeom prst="line">
            <a:avLst/>
          </a:prstGeom>
          <a:ln w="57150" cmpd="thickThin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5009834" y="6153140"/>
            <a:ext cx="683883" cy="0"/>
          </a:xfrm>
          <a:prstGeom prst="line">
            <a:avLst/>
          </a:prstGeom>
          <a:ln w="57150" cmpd="thickThin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4005902" y="3684420"/>
            <a:ext cx="5740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C</a:t>
            </a:r>
            <a:r>
              <a:rPr lang="en-US" sz="3200" baseline="-25000" dirty="0" err="1"/>
              <a:t>i</a:t>
            </a:r>
            <a:endParaRPr lang="en-US" sz="3200" baseline="-25000" dirty="0"/>
          </a:p>
        </p:txBody>
      </p:sp>
    </p:spTree>
    <p:extLst>
      <p:ext uri="{BB962C8B-B14F-4D97-AF65-F5344CB8AC3E}">
        <p14:creationId xmlns:p14="http://schemas.microsoft.com/office/powerpoint/2010/main" val="12098598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643"/>
            <a:ext cx="8229600" cy="1143000"/>
          </a:xfrm>
        </p:spPr>
        <p:txBody>
          <a:bodyPr/>
          <a:lstStyle/>
          <a:p>
            <a:r>
              <a:rPr lang="en-US" dirty="0" smtClean="0"/>
              <a:t>A Path-of-Sets System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897467" y="905374"/>
            <a:ext cx="64346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</a:t>
            </a:r>
            <a:r>
              <a:rPr lang="en-US" sz="3200" baseline="-25000" dirty="0" smtClean="0"/>
              <a:t>1</a:t>
            </a:r>
            <a:endParaRPr lang="en-US" sz="3200" baseline="-25000" dirty="0"/>
          </a:p>
        </p:txBody>
      </p:sp>
      <p:sp>
        <p:nvSpPr>
          <p:cNvPr id="19" name="TextBox 18"/>
          <p:cNvSpPr txBox="1"/>
          <p:nvPr/>
        </p:nvSpPr>
        <p:spPr>
          <a:xfrm>
            <a:off x="2387599" y="905374"/>
            <a:ext cx="64346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</a:t>
            </a:r>
            <a:r>
              <a:rPr lang="en-US" sz="3200" baseline="-25000" dirty="0"/>
              <a:t>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776133" y="905374"/>
            <a:ext cx="64346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</a:t>
            </a:r>
            <a:r>
              <a:rPr lang="en-US" sz="3200" baseline="-25000" dirty="0"/>
              <a:t>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198533" y="905374"/>
            <a:ext cx="64346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…</a:t>
            </a:r>
            <a:endParaRPr lang="en-US" sz="3200" baseline="-25000" dirty="0"/>
          </a:p>
        </p:txBody>
      </p:sp>
      <p:sp>
        <p:nvSpPr>
          <p:cNvPr id="22" name="TextBox 21"/>
          <p:cNvSpPr txBox="1"/>
          <p:nvPr/>
        </p:nvSpPr>
        <p:spPr>
          <a:xfrm>
            <a:off x="6620933" y="905374"/>
            <a:ext cx="64346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C</a:t>
            </a:r>
            <a:r>
              <a:rPr lang="en-US" sz="3200" baseline="-25000" dirty="0" err="1" smtClean="0"/>
              <a:t>h</a:t>
            </a:r>
            <a:endParaRPr lang="en-US" sz="3200" baseline="-25000" dirty="0"/>
          </a:p>
        </p:txBody>
      </p:sp>
      <p:sp>
        <p:nvSpPr>
          <p:cNvPr id="25" name="Oval 24"/>
          <p:cNvSpPr/>
          <p:nvPr/>
        </p:nvSpPr>
        <p:spPr>
          <a:xfrm>
            <a:off x="6390567" y="1581676"/>
            <a:ext cx="752274" cy="195668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3635506" y="1581676"/>
            <a:ext cx="752274" cy="195668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2144657" y="1581676"/>
            <a:ext cx="752274" cy="195668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673341" y="1581676"/>
            <a:ext cx="752274" cy="195668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677333" y="2167467"/>
            <a:ext cx="643466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0" name="Rectangle 79"/>
          <p:cNvSpPr/>
          <p:nvPr/>
        </p:nvSpPr>
        <p:spPr>
          <a:xfrm>
            <a:off x="6208599" y="4387733"/>
            <a:ext cx="2579802" cy="194698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800" dirty="0">
                <a:solidFill>
                  <a:prstClr val="black"/>
                </a:solidFill>
              </a:rPr>
              <a:t>The interface vertices are well-linked inside </a:t>
            </a:r>
            <a:r>
              <a:rPr lang="en-US" sz="2800" dirty="0" err="1">
                <a:solidFill>
                  <a:prstClr val="black"/>
                </a:solidFill>
              </a:rPr>
              <a:t>C</a:t>
            </a:r>
            <a:r>
              <a:rPr lang="en-US" sz="2800" baseline="-25000" dirty="0" err="1">
                <a:solidFill>
                  <a:prstClr val="black"/>
                </a:solidFill>
              </a:rPr>
              <a:t>i</a:t>
            </a:r>
            <a:endParaRPr lang="en-US" sz="2800" baseline="-25000" dirty="0">
              <a:solidFill>
                <a:prstClr val="black"/>
              </a:solidFill>
            </a:endParaRPr>
          </a:p>
        </p:txBody>
      </p:sp>
      <p:cxnSp>
        <p:nvCxnSpPr>
          <p:cNvPr id="71" name="Straight Connector 70"/>
          <p:cNvCxnSpPr>
            <a:stCxn id="28" idx="2"/>
            <a:endCxn id="25" idx="6"/>
          </p:cNvCxnSpPr>
          <p:nvPr/>
        </p:nvCxnSpPr>
        <p:spPr>
          <a:xfrm>
            <a:off x="673341" y="2560017"/>
            <a:ext cx="64695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V="1">
            <a:off x="694267" y="2878667"/>
            <a:ext cx="6451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783509" y="3201009"/>
            <a:ext cx="6249164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3040401" y="4348394"/>
            <a:ext cx="2403288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36" name="Oval 35"/>
          <p:cNvSpPr>
            <a:spLocks noChangeAspect="1"/>
          </p:cNvSpPr>
          <p:nvPr/>
        </p:nvSpPr>
        <p:spPr>
          <a:xfrm>
            <a:off x="3468809" y="4588499"/>
            <a:ext cx="182880" cy="182880"/>
          </a:xfrm>
          <a:prstGeom prst="ellipse">
            <a:avLst/>
          </a:prstGeom>
          <a:solidFill>
            <a:srgbClr val="005800"/>
          </a:solidFill>
          <a:ln>
            <a:solidFill>
              <a:srgbClr val="0058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>
            <a:spLocks noChangeAspect="1"/>
          </p:cNvSpPr>
          <p:nvPr/>
        </p:nvSpPr>
        <p:spPr>
          <a:xfrm>
            <a:off x="3142975" y="5099452"/>
            <a:ext cx="182880" cy="182880"/>
          </a:xfrm>
          <a:prstGeom prst="ellipse">
            <a:avLst/>
          </a:prstGeom>
          <a:solidFill>
            <a:srgbClr val="005800"/>
          </a:solidFill>
          <a:ln>
            <a:solidFill>
              <a:srgbClr val="0058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>
            <a:spLocks noChangeAspect="1"/>
          </p:cNvSpPr>
          <p:nvPr/>
        </p:nvSpPr>
        <p:spPr>
          <a:xfrm>
            <a:off x="3159908" y="5546058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>
            <a:spLocks noChangeAspect="1"/>
          </p:cNvSpPr>
          <p:nvPr/>
        </p:nvSpPr>
        <p:spPr>
          <a:xfrm>
            <a:off x="3437614" y="6043464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>
            <a:spLocks noChangeAspect="1"/>
          </p:cNvSpPr>
          <p:nvPr/>
        </p:nvSpPr>
        <p:spPr>
          <a:xfrm>
            <a:off x="4803146" y="4588499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5168896" y="5061764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5138416" y="5570633"/>
            <a:ext cx="182880" cy="182880"/>
          </a:xfrm>
          <a:prstGeom prst="ellipse">
            <a:avLst/>
          </a:prstGeom>
          <a:solidFill>
            <a:srgbClr val="005800"/>
          </a:solidFill>
          <a:ln>
            <a:solidFill>
              <a:srgbClr val="0058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>
            <a:spLocks noChangeAspect="1"/>
          </p:cNvSpPr>
          <p:nvPr/>
        </p:nvSpPr>
        <p:spPr>
          <a:xfrm>
            <a:off x="4803989" y="6061700"/>
            <a:ext cx="182880" cy="182880"/>
          </a:xfrm>
          <a:prstGeom prst="ellipse">
            <a:avLst/>
          </a:prstGeom>
          <a:solidFill>
            <a:srgbClr val="005800"/>
          </a:solidFill>
          <a:ln>
            <a:solidFill>
              <a:srgbClr val="0058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7" name="Straight Connector 56"/>
          <p:cNvCxnSpPr/>
          <p:nvPr/>
        </p:nvCxnSpPr>
        <p:spPr>
          <a:xfrm>
            <a:off x="2784926" y="4679939"/>
            <a:ext cx="683883" cy="0"/>
          </a:xfrm>
          <a:prstGeom prst="line">
            <a:avLst/>
          </a:prstGeom>
          <a:ln w="57150" cmpd="thickThin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2444456" y="5183250"/>
            <a:ext cx="683883" cy="0"/>
          </a:xfrm>
          <a:prstGeom prst="line">
            <a:avLst/>
          </a:prstGeom>
          <a:ln w="57150" cmpd="thickThin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5331579" y="5662073"/>
            <a:ext cx="683883" cy="0"/>
          </a:xfrm>
          <a:prstGeom prst="line">
            <a:avLst/>
          </a:prstGeom>
          <a:ln w="57150" cmpd="thickThin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5009834" y="6153140"/>
            <a:ext cx="683883" cy="0"/>
          </a:xfrm>
          <a:prstGeom prst="line">
            <a:avLst/>
          </a:prstGeom>
          <a:ln w="57150" cmpd="thickThin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36" idx="5"/>
            <a:endCxn id="56" idx="1"/>
          </p:cNvCxnSpPr>
          <p:nvPr/>
        </p:nvCxnSpPr>
        <p:spPr>
          <a:xfrm>
            <a:off x="3624907" y="4744597"/>
            <a:ext cx="1205864" cy="1343885"/>
          </a:xfrm>
          <a:prstGeom prst="line">
            <a:avLst/>
          </a:prstGeom>
          <a:ln w="57150" cmpd="thickThin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endCxn id="55" idx="2"/>
          </p:cNvCxnSpPr>
          <p:nvPr/>
        </p:nvCxnSpPr>
        <p:spPr>
          <a:xfrm>
            <a:off x="3342788" y="5244644"/>
            <a:ext cx="1795628" cy="417429"/>
          </a:xfrm>
          <a:prstGeom prst="line">
            <a:avLst/>
          </a:prstGeom>
          <a:ln w="57150" cmpd="thickThin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2769465" y="4679939"/>
            <a:ext cx="2963337" cy="0"/>
          </a:xfrm>
          <a:prstGeom prst="line">
            <a:avLst/>
          </a:prstGeom>
          <a:ln>
            <a:solidFill>
              <a:srgbClr val="0000FF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2769465" y="5171006"/>
            <a:ext cx="2963337" cy="0"/>
          </a:xfrm>
          <a:prstGeom prst="line">
            <a:avLst/>
          </a:prstGeom>
          <a:ln>
            <a:solidFill>
              <a:srgbClr val="0000FF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2769465" y="5662073"/>
            <a:ext cx="2963337" cy="0"/>
          </a:xfrm>
          <a:prstGeom prst="line">
            <a:avLst/>
          </a:prstGeom>
          <a:ln>
            <a:solidFill>
              <a:srgbClr val="0000FF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2769465" y="6153140"/>
            <a:ext cx="2963337" cy="0"/>
          </a:xfrm>
          <a:prstGeom prst="line">
            <a:avLst/>
          </a:prstGeom>
          <a:ln>
            <a:solidFill>
              <a:srgbClr val="0000FF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4005902" y="3684420"/>
            <a:ext cx="5740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C</a:t>
            </a:r>
            <a:r>
              <a:rPr lang="en-US" sz="3200" baseline="-25000" dirty="0" err="1"/>
              <a:t>i</a:t>
            </a:r>
            <a:endParaRPr lang="en-US" sz="3200" baseline="-25000" dirty="0"/>
          </a:p>
        </p:txBody>
      </p:sp>
    </p:spTree>
    <p:extLst>
      <p:ext uri="{BB962C8B-B14F-4D97-AF65-F5344CB8AC3E}">
        <p14:creationId xmlns:p14="http://schemas.microsoft.com/office/powerpoint/2010/main" val="33030072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Path-of-Sets System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778001" y="1142434"/>
            <a:ext cx="6366933" cy="584776"/>
            <a:chOff x="1778001" y="1142434"/>
            <a:chExt cx="6366933" cy="584776"/>
          </a:xfrm>
        </p:grpSpPr>
        <p:sp>
          <p:nvSpPr>
            <p:cNvPr id="18" name="TextBox 17"/>
            <p:cNvSpPr txBox="1"/>
            <p:nvPr/>
          </p:nvSpPr>
          <p:spPr>
            <a:xfrm>
              <a:off x="1778001" y="1142434"/>
              <a:ext cx="643467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C</a:t>
              </a:r>
              <a:r>
                <a:rPr lang="en-US" sz="3200" baseline="-25000" dirty="0" smtClean="0"/>
                <a:t>1</a:t>
              </a:r>
              <a:endParaRPr lang="en-US" sz="3200" baseline="-250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268133" y="1142434"/>
              <a:ext cx="643467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C</a:t>
              </a:r>
              <a:r>
                <a:rPr lang="en-US" sz="3200" baseline="-25000" dirty="0"/>
                <a:t>2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656667" y="1142434"/>
              <a:ext cx="643467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C</a:t>
              </a:r>
              <a:r>
                <a:rPr lang="en-US" sz="3200" baseline="-25000" dirty="0"/>
                <a:t>3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079067" y="1142434"/>
              <a:ext cx="643467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…</a:t>
              </a:r>
              <a:endParaRPr lang="en-US" sz="3200" baseline="-250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501467" y="1142434"/>
              <a:ext cx="643467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 smtClean="0"/>
                <a:t>C</a:t>
              </a:r>
              <a:r>
                <a:rPr lang="en-US" sz="3200" baseline="-25000" dirty="0" err="1"/>
                <a:t>h</a:t>
              </a:r>
              <a:endParaRPr lang="en-US" sz="3200" baseline="-25000" dirty="0"/>
            </a:p>
          </p:txBody>
        </p:sp>
      </p:grpSp>
      <p:sp>
        <p:nvSpPr>
          <p:cNvPr id="16" name="Oval 15"/>
          <p:cNvSpPr/>
          <p:nvPr/>
        </p:nvSpPr>
        <p:spPr>
          <a:xfrm>
            <a:off x="7349069" y="1778003"/>
            <a:ext cx="931333" cy="245533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504264" y="1778003"/>
            <a:ext cx="931333" cy="245533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098798" y="1778003"/>
            <a:ext cx="931333" cy="245533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1591734" y="1778003"/>
            <a:ext cx="931333" cy="245533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1185332" y="1981199"/>
            <a:ext cx="73152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V="1">
            <a:off x="1185332" y="2394372"/>
            <a:ext cx="73152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1185332" y="2807545"/>
            <a:ext cx="73152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185332" y="3220718"/>
            <a:ext cx="73152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185332" y="3633891"/>
            <a:ext cx="73152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1185332" y="4047065"/>
            <a:ext cx="73152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Left Brace 10"/>
          <p:cNvSpPr/>
          <p:nvPr/>
        </p:nvSpPr>
        <p:spPr>
          <a:xfrm>
            <a:off x="609601" y="1981199"/>
            <a:ext cx="507999" cy="2065866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52400" y="2807545"/>
            <a:ext cx="3048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h</a:t>
            </a:r>
            <a:endParaRPr lang="en-US" sz="3200" dirty="0"/>
          </a:p>
        </p:txBody>
      </p:sp>
      <p:sp>
        <p:nvSpPr>
          <p:cNvPr id="23" name="TextBox 22"/>
          <p:cNvSpPr txBox="1"/>
          <p:nvPr/>
        </p:nvSpPr>
        <p:spPr>
          <a:xfrm>
            <a:off x="6231467" y="2635942"/>
            <a:ext cx="64346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…</a:t>
            </a:r>
            <a:endParaRPr lang="en-US" sz="3200" baseline="-25000" dirty="0"/>
          </a:p>
        </p:txBody>
      </p:sp>
      <p:sp>
        <p:nvSpPr>
          <p:cNvPr id="24" name="TextBox 23"/>
          <p:cNvSpPr txBox="1"/>
          <p:nvPr/>
        </p:nvSpPr>
        <p:spPr>
          <a:xfrm>
            <a:off x="321733" y="4538133"/>
            <a:ext cx="8636000" cy="954107"/>
          </a:xfrm>
          <a:prstGeom prst="rect">
            <a:avLst/>
          </a:prstGeom>
          <a:noFill/>
          <a:ln>
            <a:solidFill>
              <a:srgbClr val="612604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612604"/>
                </a:solidFill>
              </a:rPr>
              <a:t>Thm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8000"/>
                </a:solidFill>
              </a:rPr>
              <a:t>[Leaf, Seymour ‘12]:</a:t>
            </a:r>
            <a:r>
              <a:rPr lang="en-US" sz="2800" dirty="0" smtClean="0"/>
              <a:t> Given a path-of-sets system, we can efficiently find a grid minor of </a:t>
            </a:r>
            <a:r>
              <a:rPr lang="en-US" sz="2800" dirty="0"/>
              <a:t>size </a:t>
            </a:r>
            <a:r>
              <a:rPr lang="en-US" sz="2800" dirty="0" err="1" smtClean="0"/>
              <a:t>Ω</a:t>
            </a:r>
            <a:r>
              <a:rPr lang="en-US" sz="2800" dirty="0" smtClean="0"/>
              <a:t>(√h).</a:t>
            </a:r>
            <a:endParaRPr lang="en-US" sz="2800" dirty="0"/>
          </a:p>
        </p:txBody>
      </p:sp>
      <p:sp>
        <p:nvSpPr>
          <p:cNvPr id="25" name="TextBox 24"/>
          <p:cNvSpPr txBox="1"/>
          <p:nvPr/>
        </p:nvSpPr>
        <p:spPr>
          <a:xfrm>
            <a:off x="304800" y="5621866"/>
            <a:ext cx="8636000" cy="954107"/>
          </a:xfrm>
          <a:prstGeom prst="rect">
            <a:avLst/>
          </a:prstGeom>
          <a:noFill/>
          <a:ln>
            <a:solidFill>
              <a:srgbClr val="612604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612604"/>
                </a:solidFill>
              </a:rPr>
              <a:t>Corollary: </a:t>
            </a:r>
            <a:r>
              <a:rPr lang="en-US" sz="2800" dirty="0" smtClean="0"/>
              <a:t>enough to find a path-of-sets system with h=poly(k), where k is the </a:t>
            </a:r>
            <a:r>
              <a:rPr lang="en-US" sz="2800" dirty="0" err="1" smtClean="0"/>
              <a:t>treewidth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285871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7734" y="2238904"/>
            <a:ext cx="6383867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From Path-of-Sets System to Grid Minor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6987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the Grid</a:t>
            </a:r>
            <a:endParaRPr lang="en-US" dirty="0"/>
          </a:p>
        </p:txBody>
      </p:sp>
      <p:grpSp>
        <p:nvGrpSpPr>
          <p:cNvPr id="90" name="Group 89"/>
          <p:cNvGrpSpPr/>
          <p:nvPr/>
        </p:nvGrpSpPr>
        <p:grpSpPr>
          <a:xfrm>
            <a:off x="843280" y="1913467"/>
            <a:ext cx="7813018" cy="182880"/>
            <a:chOff x="873760" y="1913467"/>
            <a:chExt cx="7813018" cy="182880"/>
          </a:xfrm>
        </p:grpSpPr>
        <p:cxnSp>
          <p:nvCxnSpPr>
            <p:cNvPr id="89" name="Straight Connector 88"/>
            <p:cNvCxnSpPr/>
            <p:nvPr/>
          </p:nvCxnSpPr>
          <p:spPr>
            <a:xfrm>
              <a:off x="1046791" y="2007981"/>
              <a:ext cx="7548547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Oval 3"/>
            <p:cNvSpPr>
              <a:spLocks noChangeAspect="1"/>
            </p:cNvSpPr>
            <p:nvPr/>
          </p:nvSpPr>
          <p:spPr>
            <a:xfrm>
              <a:off x="873760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>
              <a:spLocks noChangeAspect="1"/>
            </p:cNvSpPr>
            <p:nvPr/>
          </p:nvSpPr>
          <p:spPr>
            <a:xfrm>
              <a:off x="1567409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>
              <a:spLocks noChangeAspect="1"/>
            </p:cNvSpPr>
            <p:nvPr/>
          </p:nvSpPr>
          <p:spPr>
            <a:xfrm>
              <a:off x="2261058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>
              <a:spLocks noChangeAspect="1"/>
            </p:cNvSpPr>
            <p:nvPr/>
          </p:nvSpPr>
          <p:spPr>
            <a:xfrm>
              <a:off x="2954707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>
              <a:spLocks noChangeAspect="1"/>
            </p:cNvSpPr>
            <p:nvPr/>
          </p:nvSpPr>
          <p:spPr>
            <a:xfrm>
              <a:off x="3648356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>
              <a:spLocks noChangeAspect="1"/>
            </p:cNvSpPr>
            <p:nvPr/>
          </p:nvSpPr>
          <p:spPr>
            <a:xfrm>
              <a:off x="4342005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>
              <a:spLocks noChangeAspect="1"/>
            </p:cNvSpPr>
            <p:nvPr/>
          </p:nvSpPr>
          <p:spPr>
            <a:xfrm>
              <a:off x="5035654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>
              <a:spLocks noChangeAspect="1"/>
            </p:cNvSpPr>
            <p:nvPr/>
          </p:nvSpPr>
          <p:spPr>
            <a:xfrm>
              <a:off x="5729303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>
              <a:spLocks noChangeAspect="1"/>
            </p:cNvSpPr>
            <p:nvPr/>
          </p:nvSpPr>
          <p:spPr>
            <a:xfrm>
              <a:off x="6422952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>
              <a:spLocks noChangeAspect="1"/>
            </p:cNvSpPr>
            <p:nvPr/>
          </p:nvSpPr>
          <p:spPr>
            <a:xfrm>
              <a:off x="7116601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>
              <a:spLocks noChangeAspect="1"/>
            </p:cNvSpPr>
            <p:nvPr/>
          </p:nvSpPr>
          <p:spPr>
            <a:xfrm>
              <a:off x="7810250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/>
            <p:cNvSpPr>
              <a:spLocks noChangeAspect="1"/>
            </p:cNvSpPr>
            <p:nvPr/>
          </p:nvSpPr>
          <p:spPr>
            <a:xfrm>
              <a:off x="8503898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843280" y="2935111"/>
            <a:ext cx="7813018" cy="182880"/>
            <a:chOff x="873760" y="1913467"/>
            <a:chExt cx="7813018" cy="182880"/>
          </a:xfrm>
        </p:grpSpPr>
        <p:cxnSp>
          <p:nvCxnSpPr>
            <p:cNvPr id="92" name="Straight Connector 91"/>
            <p:cNvCxnSpPr/>
            <p:nvPr/>
          </p:nvCxnSpPr>
          <p:spPr>
            <a:xfrm>
              <a:off x="1046791" y="2007981"/>
              <a:ext cx="7548547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Oval 92"/>
            <p:cNvSpPr>
              <a:spLocks noChangeAspect="1"/>
            </p:cNvSpPr>
            <p:nvPr/>
          </p:nvSpPr>
          <p:spPr>
            <a:xfrm>
              <a:off x="873760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>
              <a:spLocks noChangeAspect="1"/>
            </p:cNvSpPr>
            <p:nvPr/>
          </p:nvSpPr>
          <p:spPr>
            <a:xfrm>
              <a:off x="1567409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>
              <a:spLocks noChangeAspect="1"/>
            </p:cNvSpPr>
            <p:nvPr/>
          </p:nvSpPr>
          <p:spPr>
            <a:xfrm>
              <a:off x="2261058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>
              <a:spLocks noChangeAspect="1"/>
            </p:cNvSpPr>
            <p:nvPr/>
          </p:nvSpPr>
          <p:spPr>
            <a:xfrm>
              <a:off x="2954707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>
              <a:spLocks noChangeAspect="1"/>
            </p:cNvSpPr>
            <p:nvPr/>
          </p:nvSpPr>
          <p:spPr>
            <a:xfrm>
              <a:off x="3648356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>
              <a:spLocks noChangeAspect="1"/>
            </p:cNvSpPr>
            <p:nvPr/>
          </p:nvSpPr>
          <p:spPr>
            <a:xfrm>
              <a:off x="4342005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>
              <a:spLocks noChangeAspect="1"/>
            </p:cNvSpPr>
            <p:nvPr/>
          </p:nvSpPr>
          <p:spPr>
            <a:xfrm>
              <a:off x="5035654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>
              <a:spLocks noChangeAspect="1"/>
            </p:cNvSpPr>
            <p:nvPr/>
          </p:nvSpPr>
          <p:spPr>
            <a:xfrm>
              <a:off x="5729303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>
              <a:spLocks noChangeAspect="1"/>
            </p:cNvSpPr>
            <p:nvPr/>
          </p:nvSpPr>
          <p:spPr>
            <a:xfrm>
              <a:off x="6422952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>
              <a:spLocks noChangeAspect="1"/>
            </p:cNvSpPr>
            <p:nvPr/>
          </p:nvSpPr>
          <p:spPr>
            <a:xfrm>
              <a:off x="7116601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>
              <a:spLocks noChangeAspect="1"/>
            </p:cNvSpPr>
            <p:nvPr/>
          </p:nvSpPr>
          <p:spPr>
            <a:xfrm>
              <a:off x="7810250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>
              <a:spLocks noChangeAspect="1"/>
            </p:cNvSpPr>
            <p:nvPr/>
          </p:nvSpPr>
          <p:spPr>
            <a:xfrm>
              <a:off x="8503898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5" name="Group 104"/>
          <p:cNvGrpSpPr/>
          <p:nvPr/>
        </p:nvGrpSpPr>
        <p:grpSpPr>
          <a:xfrm>
            <a:off x="843280" y="3956755"/>
            <a:ext cx="7813018" cy="182880"/>
            <a:chOff x="873760" y="1913467"/>
            <a:chExt cx="7813018" cy="182880"/>
          </a:xfrm>
        </p:grpSpPr>
        <p:cxnSp>
          <p:nvCxnSpPr>
            <p:cNvPr id="106" name="Straight Connector 105"/>
            <p:cNvCxnSpPr/>
            <p:nvPr/>
          </p:nvCxnSpPr>
          <p:spPr>
            <a:xfrm>
              <a:off x="1046791" y="2007981"/>
              <a:ext cx="7548547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Oval 106"/>
            <p:cNvSpPr>
              <a:spLocks noChangeAspect="1"/>
            </p:cNvSpPr>
            <p:nvPr/>
          </p:nvSpPr>
          <p:spPr>
            <a:xfrm>
              <a:off x="873760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>
              <a:spLocks noChangeAspect="1"/>
            </p:cNvSpPr>
            <p:nvPr/>
          </p:nvSpPr>
          <p:spPr>
            <a:xfrm>
              <a:off x="1567409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>
              <a:spLocks noChangeAspect="1"/>
            </p:cNvSpPr>
            <p:nvPr/>
          </p:nvSpPr>
          <p:spPr>
            <a:xfrm>
              <a:off x="2261058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>
              <a:spLocks noChangeAspect="1"/>
            </p:cNvSpPr>
            <p:nvPr/>
          </p:nvSpPr>
          <p:spPr>
            <a:xfrm>
              <a:off x="2954707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>
              <a:spLocks noChangeAspect="1"/>
            </p:cNvSpPr>
            <p:nvPr/>
          </p:nvSpPr>
          <p:spPr>
            <a:xfrm>
              <a:off x="3648356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>
              <a:spLocks noChangeAspect="1"/>
            </p:cNvSpPr>
            <p:nvPr/>
          </p:nvSpPr>
          <p:spPr>
            <a:xfrm>
              <a:off x="4342005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>
              <a:spLocks noChangeAspect="1"/>
            </p:cNvSpPr>
            <p:nvPr/>
          </p:nvSpPr>
          <p:spPr>
            <a:xfrm>
              <a:off x="5035654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>
              <a:spLocks noChangeAspect="1"/>
            </p:cNvSpPr>
            <p:nvPr/>
          </p:nvSpPr>
          <p:spPr>
            <a:xfrm>
              <a:off x="5729303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>
              <a:spLocks noChangeAspect="1"/>
            </p:cNvSpPr>
            <p:nvPr/>
          </p:nvSpPr>
          <p:spPr>
            <a:xfrm>
              <a:off x="6422952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>
              <a:spLocks noChangeAspect="1"/>
            </p:cNvSpPr>
            <p:nvPr/>
          </p:nvSpPr>
          <p:spPr>
            <a:xfrm>
              <a:off x="7116601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116"/>
            <p:cNvSpPr>
              <a:spLocks noChangeAspect="1"/>
            </p:cNvSpPr>
            <p:nvPr/>
          </p:nvSpPr>
          <p:spPr>
            <a:xfrm>
              <a:off x="7810250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/>
            <p:cNvSpPr>
              <a:spLocks noChangeAspect="1"/>
            </p:cNvSpPr>
            <p:nvPr/>
          </p:nvSpPr>
          <p:spPr>
            <a:xfrm>
              <a:off x="8503898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9" name="Group 118"/>
          <p:cNvGrpSpPr/>
          <p:nvPr/>
        </p:nvGrpSpPr>
        <p:grpSpPr>
          <a:xfrm>
            <a:off x="843280" y="4978400"/>
            <a:ext cx="7813018" cy="182880"/>
            <a:chOff x="873760" y="1913467"/>
            <a:chExt cx="7813018" cy="182880"/>
          </a:xfrm>
        </p:grpSpPr>
        <p:cxnSp>
          <p:nvCxnSpPr>
            <p:cNvPr id="120" name="Straight Connector 119"/>
            <p:cNvCxnSpPr/>
            <p:nvPr/>
          </p:nvCxnSpPr>
          <p:spPr>
            <a:xfrm>
              <a:off x="1046791" y="2007981"/>
              <a:ext cx="7548547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Oval 120"/>
            <p:cNvSpPr>
              <a:spLocks noChangeAspect="1"/>
            </p:cNvSpPr>
            <p:nvPr/>
          </p:nvSpPr>
          <p:spPr>
            <a:xfrm>
              <a:off x="873760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21"/>
            <p:cNvSpPr>
              <a:spLocks noChangeAspect="1"/>
            </p:cNvSpPr>
            <p:nvPr/>
          </p:nvSpPr>
          <p:spPr>
            <a:xfrm>
              <a:off x="1567409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Oval 122"/>
            <p:cNvSpPr>
              <a:spLocks noChangeAspect="1"/>
            </p:cNvSpPr>
            <p:nvPr/>
          </p:nvSpPr>
          <p:spPr>
            <a:xfrm>
              <a:off x="2261058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Oval 123"/>
            <p:cNvSpPr>
              <a:spLocks noChangeAspect="1"/>
            </p:cNvSpPr>
            <p:nvPr/>
          </p:nvSpPr>
          <p:spPr>
            <a:xfrm>
              <a:off x="2954707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Oval 124"/>
            <p:cNvSpPr>
              <a:spLocks noChangeAspect="1"/>
            </p:cNvSpPr>
            <p:nvPr/>
          </p:nvSpPr>
          <p:spPr>
            <a:xfrm>
              <a:off x="3648356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/>
            <p:cNvSpPr>
              <a:spLocks noChangeAspect="1"/>
            </p:cNvSpPr>
            <p:nvPr/>
          </p:nvSpPr>
          <p:spPr>
            <a:xfrm>
              <a:off x="4342005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Oval 126"/>
            <p:cNvSpPr>
              <a:spLocks noChangeAspect="1"/>
            </p:cNvSpPr>
            <p:nvPr/>
          </p:nvSpPr>
          <p:spPr>
            <a:xfrm>
              <a:off x="5035654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Oval 127"/>
            <p:cNvSpPr>
              <a:spLocks noChangeAspect="1"/>
            </p:cNvSpPr>
            <p:nvPr/>
          </p:nvSpPr>
          <p:spPr>
            <a:xfrm>
              <a:off x="5729303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Oval 128"/>
            <p:cNvSpPr>
              <a:spLocks noChangeAspect="1"/>
            </p:cNvSpPr>
            <p:nvPr/>
          </p:nvSpPr>
          <p:spPr>
            <a:xfrm>
              <a:off x="6422952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/>
            <p:cNvSpPr>
              <a:spLocks noChangeAspect="1"/>
            </p:cNvSpPr>
            <p:nvPr/>
          </p:nvSpPr>
          <p:spPr>
            <a:xfrm>
              <a:off x="7116601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/>
            <p:cNvSpPr>
              <a:spLocks noChangeAspect="1"/>
            </p:cNvSpPr>
            <p:nvPr/>
          </p:nvSpPr>
          <p:spPr>
            <a:xfrm>
              <a:off x="7810250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/>
            <p:cNvSpPr>
              <a:spLocks noChangeAspect="1"/>
            </p:cNvSpPr>
            <p:nvPr/>
          </p:nvSpPr>
          <p:spPr>
            <a:xfrm>
              <a:off x="8503898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34" name="Straight Connector 133"/>
          <p:cNvCxnSpPr>
            <a:stCxn id="4" idx="5"/>
            <a:endCxn id="93" idx="0"/>
          </p:cNvCxnSpPr>
          <p:nvPr/>
        </p:nvCxnSpPr>
        <p:spPr>
          <a:xfrm flipH="1">
            <a:off x="934720" y="2069565"/>
            <a:ext cx="0" cy="865546"/>
          </a:xfrm>
          <a:prstGeom prst="line">
            <a:avLst/>
          </a:prstGeom>
          <a:ln w="38100" cmpd="sng">
            <a:solidFill>
              <a:srgbClr val="8910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 flipH="1">
            <a:off x="1618211" y="3087511"/>
            <a:ext cx="0" cy="865546"/>
          </a:xfrm>
          <a:prstGeom prst="line">
            <a:avLst/>
          </a:prstGeom>
          <a:ln w="38100" cmpd="sng">
            <a:solidFill>
              <a:srgbClr val="8910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flipH="1">
            <a:off x="2318635" y="4122390"/>
            <a:ext cx="0" cy="865546"/>
          </a:xfrm>
          <a:prstGeom prst="line">
            <a:avLst/>
          </a:prstGeom>
          <a:ln w="38100" cmpd="sng">
            <a:solidFill>
              <a:srgbClr val="8910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8" name="Group 137"/>
          <p:cNvGrpSpPr/>
          <p:nvPr/>
        </p:nvGrpSpPr>
        <p:grpSpPr>
          <a:xfrm>
            <a:off x="3029208" y="2086811"/>
            <a:ext cx="1383915" cy="2918371"/>
            <a:chOff x="934720" y="2069565"/>
            <a:chExt cx="1383915" cy="2918371"/>
          </a:xfrm>
        </p:grpSpPr>
        <p:cxnSp>
          <p:nvCxnSpPr>
            <p:cNvPr id="139" name="Straight Connector 138"/>
            <p:cNvCxnSpPr/>
            <p:nvPr/>
          </p:nvCxnSpPr>
          <p:spPr>
            <a:xfrm flipH="1">
              <a:off x="934720" y="2069565"/>
              <a:ext cx="0" cy="865546"/>
            </a:xfrm>
            <a:prstGeom prst="line">
              <a:avLst/>
            </a:prstGeom>
            <a:ln w="38100" cmpd="sng">
              <a:solidFill>
                <a:srgbClr val="89101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 flipH="1">
              <a:off x="1618211" y="3087511"/>
              <a:ext cx="0" cy="865546"/>
            </a:xfrm>
            <a:prstGeom prst="line">
              <a:avLst/>
            </a:prstGeom>
            <a:ln w="38100" cmpd="sng">
              <a:solidFill>
                <a:srgbClr val="89101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 flipH="1">
              <a:off x="2318635" y="4122390"/>
              <a:ext cx="0" cy="865546"/>
            </a:xfrm>
            <a:prstGeom prst="line">
              <a:avLst/>
            </a:prstGeom>
            <a:ln w="38100" cmpd="sng">
              <a:solidFill>
                <a:srgbClr val="89101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2" name="Group 141"/>
          <p:cNvGrpSpPr/>
          <p:nvPr/>
        </p:nvGrpSpPr>
        <p:grpSpPr>
          <a:xfrm>
            <a:off x="5123696" y="2104057"/>
            <a:ext cx="1383915" cy="2918371"/>
            <a:chOff x="934720" y="2069565"/>
            <a:chExt cx="1383915" cy="2918371"/>
          </a:xfrm>
        </p:grpSpPr>
        <p:cxnSp>
          <p:nvCxnSpPr>
            <p:cNvPr id="143" name="Straight Connector 142"/>
            <p:cNvCxnSpPr/>
            <p:nvPr/>
          </p:nvCxnSpPr>
          <p:spPr>
            <a:xfrm flipH="1">
              <a:off x="934720" y="2069565"/>
              <a:ext cx="0" cy="865546"/>
            </a:xfrm>
            <a:prstGeom prst="line">
              <a:avLst/>
            </a:prstGeom>
            <a:ln w="38100" cmpd="sng">
              <a:solidFill>
                <a:srgbClr val="89101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/>
            <p:nvPr/>
          </p:nvCxnSpPr>
          <p:spPr>
            <a:xfrm flipH="1">
              <a:off x="1618211" y="3087511"/>
              <a:ext cx="0" cy="865546"/>
            </a:xfrm>
            <a:prstGeom prst="line">
              <a:avLst/>
            </a:prstGeom>
            <a:ln w="38100" cmpd="sng">
              <a:solidFill>
                <a:srgbClr val="89101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flipH="1">
              <a:off x="2318635" y="4122390"/>
              <a:ext cx="0" cy="865546"/>
            </a:xfrm>
            <a:prstGeom prst="line">
              <a:avLst/>
            </a:prstGeom>
            <a:ln w="38100" cmpd="sng">
              <a:solidFill>
                <a:srgbClr val="89101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6" name="Group 145"/>
          <p:cNvGrpSpPr/>
          <p:nvPr/>
        </p:nvGrpSpPr>
        <p:grpSpPr>
          <a:xfrm>
            <a:off x="7218184" y="2053571"/>
            <a:ext cx="1383915" cy="2918371"/>
            <a:chOff x="934720" y="2069565"/>
            <a:chExt cx="1383915" cy="2918371"/>
          </a:xfrm>
        </p:grpSpPr>
        <p:cxnSp>
          <p:nvCxnSpPr>
            <p:cNvPr id="147" name="Straight Connector 146"/>
            <p:cNvCxnSpPr/>
            <p:nvPr/>
          </p:nvCxnSpPr>
          <p:spPr>
            <a:xfrm flipH="1">
              <a:off x="934720" y="2069565"/>
              <a:ext cx="0" cy="865546"/>
            </a:xfrm>
            <a:prstGeom prst="line">
              <a:avLst/>
            </a:prstGeom>
            <a:ln w="38100" cmpd="sng">
              <a:solidFill>
                <a:srgbClr val="89101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147"/>
            <p:cNvCxnSpPr/>
            <p:nvPr/>
          </p:nvCxnSpPr>
          <p:spPr>
            <a:xfrm flipH="1">
              <a:off x="1618211" y="3087511"/>
              <a:ext cx="0" cy="865546"/>
            </a:xfrm>
            <a:prstGeom prst="line">
              <a:avLst/>
            </a:prstGeom>
            <a:ln w="38100" cmpd="sng">
              <a:solidFill>
                <a:srgbClr val="89101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Connector 148"/>
            <p:cNvCxnSpPr/>
            <p:nvPr/>
          </p:nvCxnSpPr>
          <p:spPr>
            <a:xfrm flipH="1">
              <a:off x="2318635" y="4122390"/>
              <a:ext cx="0" cy="865546"/>
            </a:xfrm>
            <a:prstGeom prst="line">
              <a:avLst/>
            </a:prstGeom>
            <a:ln w="38100" cmpd="sng">
              <a:solidFill>
                <a:srgbClr val="89101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049726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0" name="Straight Connector 119"/>
          <p:cNvCxnSpPr/>
          <p:nvPr/>
        </p:nvCxnSpPr>
        <p:spPr>
          <a:xfrm>
            <a:off x="1016311" y="5072914"/>
            <a:ext cx="754854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956891" y="5072914"/>
            <a:ext cx="1322640" cy="0"/>
          </a:xfrm>
          <a:prstGeom prst="line">
            <a:avLst/>
          </a:prstGeom>
          <a:ln w="57150" cmpd="sng"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1016311" y="4051269"/>
            <a:ext cx="754854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934720" y="4063687"/>
            <a:ext cx="1322640" cy="0"/>
          </a:xfrm>
          <a:prstGeom prst="line">
            <a:avLst/>
          </a:prstGeom>
          <a:ln w="57150" cmpd="sng"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7" name="Oval 106"/>
          <p:cNvSpPr>
            <a:spLocks noChangeAspect="1"/>
          </p:cNvSpPr>
          <p:nvPr/>
        </p:nvSpPr>
        <p:spPr>
          <a:xfrm>
            <a:off x="843280" y="3956755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>
            <a:spLocks noChangeAspect="1"/>
          </p:cNvSpPr>
          <p:nvPr/>
        </p:nvSpPr>
        <p:spPr>
          <a:xfrm>
            <a:off x="1536929" y="3956755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>
            <a:spLocks noChangeAspect="1"/>
          </p:cNvSpPr>
          <p:nvPr/>
        </p:nvSpPr>
        <p:spPr>
          <a:xfrm>
            <a:off x="2230578" y="3956755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2924227" y="3956755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3617876" y="3956755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4311525" y="3956755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5005174" y="3956755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5698823" y="3956755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>
            <a:spLocks noChangeAspect="1"/>
          </p:cNvSpPr>
          <p:nvPr/>
        </p:nvSpPr>
        <p:spPr>
          <a:xfrm>
            <a:off x="6392472" y="3956755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7086121" y="3956755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7779770" y="3956755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8473418" y="3956755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the Grid</a:t>
            </a:r>
            <a:endParaRPr lang="en-US" dirty="0"/>
          </a:p>
        </p:txBody>
      </p:sp>
      <p:grpSp>
        <p:nvGrpSpPr>
          <p:cNvPr id="90" name="Group 89"/>
          <p:cNvGrpSpPr/>
          <p:nvPr/>
        </p:nvGrpSpPr>
        <p:grpSpPr>
          <a:xfrm>
            <a:off x="843280" y="1913467"/>
            <a:ext cx="7813018" cy="182880"/>
            <a:chOff x="873760" y="1913467"/>
            <a:chExt cx="7813018" cy="182880"/>
          </a:xfrm>
        </p:grpSpPr>
        <p:cxnSp>
          <p:nvCxnSpPr>
            <p:cNvPr id="89" name="Straight Connector 88"/>
            <p:cNvCxnSpPr/>
            <p:nvPr/>
          </p:nvCxnSpPr>
          <p:spPr>
            <a:xfrm>
              <a:off x="1046791" y="2007981"/>
              <a:ext cx="7548547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Oval 3"/>
            <p:cNvSpPr>
              <a:spLocks noChangeAspect="1"/>
            </p:cNvSpPr>
            <p:nvPr/>
          </p:nvSpPr>
          <p:spPr>
            <a:xfrm>
              <a:off x="873760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>
              <a:spLocks noChangeAspect="1"/>
            </p:cNvSpPr>
            <p:nvPr/>
          </p:nvSpPr>
          <p:spPr>
            <a:xfrm>
              <a:off x="1567409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>
              <a:spLocks noChangeAspect="1"/>
            </p:cNvSpPr>
            <p:nvPr/>
          </p:nvSpPr>
          <p:spPr>
            <a:xfrm>
              <a:off x="2261058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>
              <a:spLocks noChangeAspect="1"/>
            </p:cNvSpPr>
            <p:nvPr/>
          </p:nvSpPr>
          <p:spPr>
            <a:xfrm>
              <a:off x="2954707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>
              <a:spLocks noChangeAspect="1"/>
            </p:cNvSpPr>
            <p:nvPr/>
          </p:nvSpPr>
          <p:spPr>
            <a:xfrm>
              <a:off x="3648356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>
              <a:spLocks noChangeAspect="1"/>
            </p:cNvSpPr>
            <p:nvPr/>
          </p:nvSpPr>
          <p:spPr>
            <a:xfrm>
              <a:off x="4342005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>
              <a:spLocks noChangeAspect="1"/>
            </p:cNvSpPr>
            <p:nvPr/>
          </p:nvSpPr>
          <p:spPr>
            <a:xfrm>
              <a:off x="5035654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>
              <a:spLocks noChangeAspect="1"/>
            </p:cNvSpPr>
            <p:nvPr/>
          </p:nvSpPr>
          <p:spPr>
            <a:xfrm>
              <a:off x="5729303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>
              <a:spLocks noChangeAspect="1"/>
            </p:cNvSpPr>
            <p:nvPr/>
          </p:nvSpPr>
          <p:spPr>
            <a:xfrm>
              <a:off x="6422952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>
              <a:spLocks noChangeAspect="1"/>
            </p:cNvSpPr>
            <p:nvPr/>
          </p:nvSpPr>
          <p:spPr>
            <a:xfrm>
              <a:off x="7116601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>
              <a:spLocks noChangeAspect="1"/>
            </p:cNvSpPr>
            <p:nvPr/>
          </p:nvSpPr>
          <p:spPr>
            <a:xfrm>
              <a:off x="7810250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/>
            <p:cNvSpPr>
              <a:spLocks noChangeAspect="1"/>
            </p:cNvSpPr>
            <p:nvPr/>
          </p:nvSpPr>
          <p:spPr>
            <a:xfrm>
              <a:off x="8503898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843280" y="2935111"/>
            <a:ext cx="7813018" cy="182880"/>
            <a:chOff x="873760" y="1913467"/>
            <a:chExt cx="7813018" cy="182880"/>
          </a:xfrm>
        </p:grpSpPr>
        <p:cxnSp>
          <p:nvCxnSpPr>
            <p:cNvPr id="92" name="Straight Connector 91"/>
            <p:cNvCxnSpPr/>
            <p:nvPr/>
          </p:nvCxnSpPr>
          <p:spPr>
            <a:xfrm>
              <a:off x="1046791" y="2007981"/>
              <a:ext cx="7548547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Oval 92"/>
            <p:cNvSpPr>
              <a:spLocks noChangeAspect="1"/>
            </p:cNvSpPr>
            <p:nvPr/>
          </p:nvSpPr>
          <p:spPr>
            <a:xfrm>
              <a:off x="873760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>
              <a:spLocks noChangeAspect="1"/>
            </p:cNvSpPr>
            <p:nvPr/>
          </p:nvSpPr>
          <p:spPr>
            <a:xfrm>
              <a:off x="1567409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>
              <a:spLocks noChangeAspect="1"/>
            </p:cNvSpPr>
            <p:nvPr/>
          </p:nvSpPr>
          <p:spPr>
            <a:xfrm>
              <a:off x="2261058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>
              <a:spLocks noChangeAspect="1"/>
            </p:cNvSpPr>
            <p:nvPr/>
          </p:nvSpPr>
          <p:spPr>
            <a:xfrm>
              <a:off x="2954707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>
              <a:spLocks noChangeAspect="1"/>
            </p:cNvSpPr>
            <p:nvPr/>
          </p:nvSpPr>
          <p:spPr>
            <a:xfrm>
              <a:off x="3648356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>
              <a:spLocks noChangeAspect="1"/>
            </p:cNvSpPr>
            <p:nvPr/>
          </p:nvSpPr>
          <p:spPr>
            <a:xfrm>
              <a:off x="4342005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>
              <a:spLocks noChangeAspect="1"/>
            </p:cNvSpPr>
            <p:nvPr/>
          </p:nvSpPr>
          <p:spPr>
            <a:xfrm>
              <a:off x="5035654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>
              <a:spLocks noChangeAspect="1"/>
            </p:cNvSpPr>
            <p:nvPr/>
          </p:nvSpPr>
          <p:spPr>
            <a:xfrm>
              <a:off x="5729303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>
              <a:spLocks noChangeAspect="1"/>
            </p:cNvSpPr>
            <p:nvPr/>
          </p:nvSpPr>
          <p:spPr>
            <a:xfrm>
              <a:off x="6422952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>
              <a:spLocks noChangeAspect="1"/>
            </p:cNvSpPr>
            <p:nvPr/>
          </p:nvSpPr>
          <p:spPr>
            <a:xfrm>
              <a:off x="7116601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>
              <a:spLocks noChangeAspect="1"/>
            </p:cNvSpPr>
            <p:nvPr/>
          </p:nvSpPr>
          <p:spPr>
            <a:xfrm>
              <a:off x="7810250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>
              <a:spLocks noChangeAspect="1"/>
            </p:cNvSpPr>
            <p:nvPr/>
          </p:nvSpPr>
          <p:spPr>
            <a:xfrm>
              <a:off x="8503898" y="191346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1" name="Oval 120"/>
          <p:cNvSpPr>
            <a:spLocks noChangeAspect="1"/>
          </p:cNvSpPr>
          <p:nvPr/>
        </p:nvSpPr>
        <p:spPr>
          <a:xfrm>
            <a:off x="843280" y="4978400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1536929" y="4978400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2230578" y="4978400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2924227" y="4978400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3617876" y="4978400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4311525" y="4978400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5005174" y="4978400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>
            <a:off x="5698823" y="4978400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6392472" y="4978400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7086121" y="4978400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7779770" y="4978400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8473418" y="4978400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7" name="Group 136"/>
          <p:cNvGrpSpPr/>
          <p:nvPr/>
        </p:nvGrpSpPr>
        <p:grpSpPr>
          <a:xfrm>
            <a:off x="934720" y="2069565"/>
            <a:ext cx="1383915" cy="2918371"/>
            <a:chOff x="934720" y="2069565"/>
            <a:chExt cx="1383915" cy="2918371"/>
          </a:xfrm>
        </p:grpSpPr>
        <p:cxnSp>
          <p:nvCxnSpPr>
            <p:cNvPr id="134" name="Straight Connector 133"/>
            <p:cNvCxnSpPr>
              <a:stCxn id="4" idx="5"/>
              <a:endCxn id="93" idx="0"/>
            </p:cNvCxnSpPr>
            <p:nvPr/>
          </p:nvCxnSpPr>
          <p:spPr>
            <a:xfrm flipH="1">
              <a:off x="934720" y="2069565"/>
              <a:ext cx="0" cy="865546"/>
            </a:xfrm>
            <a:prstGeom prst="line">
              <a:avLst/>
            </a:prstGeom>
            <a:ln w="38100" cmpd="sng">
              <a:solidFill>
                <a:srgbClr val="89101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/>
            <p:cNvCxnSpPr/>
            <p:nvPr/>
          </p:nvCxnSpPr>
          <p:spPr>
            <a:xfrm flipH="1">
              <a:off x="1618211" y="3087511"/>
              <a:ext cx="0" cy="865546"/>
            </a:xfrm>
            <a:prstGeom prst="line">
              <a:avLst/>
            </a:prstGeom>
            <a:ln w="38100" cmpd="sng">
              <a:solidFill>
                <a:srgbClr val="89101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/>
            <p:nvPr/>
          </p:nvCxnSpPr>
          <p:spPr>
            <a:xfrm flipH="1">
              <a:off x="2318635" y="4122390"/>
              <a:ext cx="0" cy="865546"/>
            </a:xfrm>
            <a:prstGeom prst="line">
              <a:avLst/>
            </a:prstGeom>
            <a:ln w="38100" cmpd="sng">
              <a:solidFill>
                <a:srgbClr val="89101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8" name="Group 137"/>
          <p:cNvGrpSpPr/>
          <p:nvPr/>
        </p:nvGrpSpPr>
        <p:grpSpPr>
          <a:xfrm>
            <a:off x="3029208" y="2086811"/>
            <a:ext cx="1383915" cy="2918371"/>
            <a:chOff x="934720" y="2069565"/>
            <a:chExt cx="1383915" cy="2918371"/>
          </a:xfrm>
        </p:grpSpPr>
        <p:cxnSp>
          <p:nvCxnSpPr>
            <p:cNvPr id="139" name="Straight Connector 138"/>
            <p:cNvCxnSpPr/>
            <p:nvPr/>
          </p:nvCxnSpPr>
          <p:spPr>
            <a:xfrm flipH="1">
              <a:off x="934720" y="2069565"/>
              <a:ext cx="0" cy="865546"/>
            </a:xfrm>
            <a:prstGeom prst="line">
              <a:avLst/>
            </a:prstGeom>
            <a:ln w="38100" cmpd="sng">
              <a:solidFill>
                <a:srgbClr val="89101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 flipH="1">
              <a:off x="1618211" y="3087511"/>
              <a:ext cx="0" cy="865546"/>
            </a:xfrm>
            <a:prstGeom prst="line">
              <a:avLst/>
            </a:prstGeom>
            <a:ln w="38100" cmpd="sng">
              <a:solidFill>
                <a:srgbClr val="89101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 flipH="1">
              <a:off x="2318635" y="4122390"/>
              <a:ext cx="0" cy="865546"/>
            </a:xfrm>
            <a:prstGeom prst="line">
              <a:avLst/>
            </a:prstGeom>
            <a:ln w="38100" cmpd="sng">
              <a:solidFill>
                <a:srgbClr val="89101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2" name="Group 141"/>
          <p:cNvGrpSpPr/>
          <p:nvPr/>
        </p:nvGrpSpPr>
        <p:grpSpPr>
          <a:xfrm>
            <a:off x="5123696" y="2104057"/>
            <a:ext cx="1383915" cy="2918371"/>
            <a:chOff x="934720" y="2069565"/>
            <a:chExt cx="1383915" cy="2918371"/>
          </a:xfrm>
        </p:grpSpPr>
        <p:cxnSp>
          <p:nvCxnSpPr>
            <p:cNvPr id="143" name="Straight Connector 142"/>
            <p:cNvCxnSpPr/>
            <p:nvPr/>
          </p:nvCxnSpPr>
          <p:spPr>
            <a:xfrm flipH="1">
              <a:off x="934720" y="2069565"/>
              <a:ext cx="0" cy="865546"/>
            </a:xfrm>
            <a:prstGeom prst="line">
              <a:avLst/>
            </a:prstGeom>
            <a:ln w="38100" cmpd="sng">
              <a:solidFill>
                <a:srgbClr val="89101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/>
            <p:nvPr/>
          </p:nvCxnSpPr>
          <p:spPr>
            <a:xfrm flipH="1">
              <a:off x="1618211" y="3087511"/>
              <a:ext cx="0" cy="865546"/>
            </a:xfrm>
            <a:prstGeom prst="line">
              <a:avLst/>
            </a:prstGeom>
            <a:ln w="38100" cmpd="sng">
              <a:solidFill>
                <a:srgbClr val="89101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flipH="1">
              <a:off x="2318635" y="4122390"/>
              <a:ext cx="0" cy="865546"/>
            </a:xfrm>
            <a:prstGeom prst="line">
              <a:avLst/>
            </a:prstGeom>
            <a:ln w="38100" cmpd="sng">
              <a:solidFill>
                <a:srgbClr val="89101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6" name="Group 145"/>
          <p:cNvGrpSpPr/>
          <p:nvPr/>
        </p:nvGrpSpPr>
        <p:grpSpPr>
          <a:xfrm>
            <a:off x="7218184" y="2053571"/>
            <a:ext cx="1383915" cy="2918371"/>
            <a:chOff x="934720" y="2069565"/>
            <a:chExt cx="1383915" cy="2918371"/>
          </a:xfrm>
        </p:grpSpPr>
        <p:cxnSp>
          <p:nvCxnSpPr>
            <p:cNvPr id="147" name="Straight Connector 146"/>
            <p:cNvCxnSpPr/>
            <p:nvPr/>
          </p:nvCxnSpPr>
          <p:spPr>
            <a:xfrm flipH="1">
              <a:off x="934720" y="2069565"/>
              <a:ext cx="0" cy="865546"/>
            </a:xfrm>
            <a:prstGeom prst="line">
              <a:avLst/>
            </a:prstGeom>
            <a:ln w="38100" cmpd="sng">
              <a:solidFill>
                <a:srgbClr val="89101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147"/>
            <p:cNvCxnSpPr/>
            <p:nvPr/>
          </p:nvCxnSpPr>
          <p:spPr>
            <a:xfrm flipH="1">
              <a:off x="1618211" y="3087511"/>
              <a:ext cx="0" cy="865546"/>
            </a:xfrm>
            <a:prstGeom prst="line">
              <a:avLst/>
            </a:prstGeom>
            <a:ln w="38100" cmpd="sng">
              <a:solidFill>
                <a:srgbClr val="89101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Connector 148"/>
            <p:cNvCxnSpPr/>
            <p:nvPr/>
          </p:nvCxnSpPr>
          <p:spPr>
            <a:xfrm flipH="1">
              <a:off x="2318635" y="4122390"/>
              <a:ext cx="0" cy="865546"/>
            </a:xfrm>
            <a:prstGeom prst="line">
              <a:avLst/>
            </a:prstGeom>
            <a:ln w="38100" cmpd="sng">
              <a:solidFill>
                <a:srgbClr val="89101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" name="Straight Connector 4"/>
          <p:cNvCxnSpPr>
            <a:stCxn id="93" idx="6"/>
            <a:endCxn id="94" idx="2"/>
          </p:cNvCxnSpPr>
          <p:nvPr/>
        </p:nvCxnSpPr>
        <p:spPr>
          <a:xfrm>
            <a:off x="1026160" y="3026551"/>
            <a:ext cx="510769" cy="0"/>
          </a:xfrm>
          <a:prstGeom prst="line">
            <a:avLst/>
          </a:prstGeom>
          <a:ln w="57150" cmpd="sng"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1746591" y="3026551"/>
            <a:ext cx="510769" cy="0"/>
          </a:xfrm>
          <a:prstGeom prst="line">
            <a:avLst/>
          </a:prstGeom>
          <a:ln w="57150" cmpd="sng"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1026160" y="2007981"/>
            <a:ext cx="510769" cy="0"/>
          </a:xfrm>
          <a:prstGeom prst="line">
            <a:avLst/>
          </a:prstGeom>
          <a:ln w="57150" cmpd="sng"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1746591" y="2007981"/>
            <a:ext cx="510769" cy="0"/>
          </a:xfrm>
          <a:prstGeom prst="line">
            <a:avLst/>
          </a:prstGeom>
          <a:ln w="57150" cmpd="sng"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95087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0" name="Straight Connector 119"/>
          <p:cNvCxnSpPr>
            <a:stCxn id="123" idx="6"/>
          </p:cNvCxnSpPr>
          <p:nvPr/>
        </p:nvCxnSpPr>
        <p:spPr>
          <a:xfrm>
            <a:off x="2413458" y="5069840"/>
            <a:ext cx="6151400" cy="3074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3056617" y="5072914"/>
            <a:ext cx="1322640" cy="0"/>
          </a:xfrm>
          <a:prstGeom prst="line">
            <a:avLst/>
          </a:prstGeom>
          <a:ln w="57150" cmpd="sng"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>
            <a:stCxn id="109" idx="6"/>
          </p:cNvCxnSpPr>
          <p:nvPr/>
        </p:nvCxnSpPr>
        <p:spPr>
          <a:xfrm>
            <a:off x="2413458" y="4048195"/>
            <a:ext cx="6151400" cy="3074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3051379" y="4050956"/>
            <a:ext cx="1322640" cy="0"/>
          </a:xfrm>
          <a:prstGeom prst="line">
            <a:avLst/>
          </a:prstGeom>
          <a:ln w="57150" cmpd="sng"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9" name="Oval 108"/>
          <p:cNvSpPr>
            <a:spLocks noChangeAspect="1"/>
          </p:cNvSpPr>
          <p:nvPr/>
        </p:nvSpPr>
        <p:spPr>
          <a:xfrm>
            <a:off x="2230578" y="3956755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2924227" y="3956755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3617876" y="3956755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4311525" y="3956755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5005174" y="3956755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5698823" y="3956755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>
            <a:spLocks noChangeAspect="1"/>
          </p:cNvSpPr>
          <p:nvPr/>
        </p:nvSpPr>
        <p:spPr>
          <a:xfrm>
            <a:off x="6392472" y="3956755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7086121" y="3956755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7779770" y="3956755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8473418" y="3956755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the Grid</a:t>
            </a:r>
            <a:endParaRPr lang="en-US" dirty="0"/>
          </a:p>
        </p:txBody>
      </p:sp>
      <p:cxnSp>
        <p:nvCxnSpPr>
          <p:cNvPr id="89" name="Straight Connector 88"/>
          <p:cNvCxnSpPr>
            <a:stCxn id="17" idx="6"/>
          </p:cNvCxnSpPr>
          <p:nvPr/>
        </p:nvCxnSpPr>
        <p:spPr>
          <a:xfrm>
            <a:off x="2413458" y="2004907"/>
            <a:ext cx="6151400" cy="3074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>
            <a:spLocks noChangeAspect="1"/>
          </p:cNvSpPr>
          <p:nvPr/>
        </p:nvSpPr>
        <p:spPr>
          <a:xfrm>
            <a:off x="2230578" y="1913467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>
            <a:spLocks noChangeAspect="1"/>
          </p:cNvSpPr>
          <p:nvPr/>
        </p:nvSpPr>
        <p:spPr>
          <a:xfrm>
            <a:off x="2924227" y="1913467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>
            <a:spLocks noChangeAspect="1"/>
          </p:cNvSpPr>
          <p:nvPr/>
        </p:nvSpPr>
        <p:spPr>
          <a:xfrm>
            <a:off x="3617876" y="1913467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>
            <a:spLocks noChangeAspect="1"/>
          </p:cNvSpPr>
          <p:nvPr/>
        </p:nvSpPr>
        <p:spPr>
          <a:xfrm>
            <a:off x="4311525" y="1913467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>
            <a:spLocks noChangeAspect="1"/>
          </p:cNvSpPr>
          <p:nvPr/>
        </p:nvSpPr>
        <p:spPr>
          <a:xfrm>
            <a:off x="5005174" y="1913467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>
            <a:spLocks noChangeAspect="1"/>
          </p:cNvSpPr>
          <p:nvPr/>
        </p:nvSpPr>
        <p:spPr>
          <a:xfrm>
            <a:off x="5698823" y="1913467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6392472" y="1913467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7086121" y="1913467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>
            <a:spLocks noChangeAspect="1"/>
          </p:cNvSpPr>
          <p:nvPr/>
        </p:nvSpPr>
        <p:spPr>
          <a:xfrm>
            <a:off x="7779770" y="1913467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>
            <a:spLocks noChangeAspect="1"/>
          </p:cNvSpPr>
          <p:nvPr/>
        </p:nvSpPr>
        <p:spPr>
          <a:xfrm>
            <a:off x="8473418" y="1913467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2" name="Straight Connector 91"/>
          <p:cNvCxnSpPr>
            <a:stCxn id="95" idx="6"/>
          </p:cNvCxnSpPr>
          <p:nvPr/>
        </p:nvCxnSpPr>
        <p:spPr>
          <a:xfrm>
            <a:off x="2413458" y="3026551"/>
            <a:ext cx="6151400" cy="3074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5" name="Oval 94"/>
          <p:cNvSpPr>
            <a:spLocks noChangeAspect="1"/>
          </p:cNvSpPr>
          <p:nvPr/>
        </p:nvSpPr>
        <p:spPr>
          <a:xfrm>
            <a:off x="2230578" y="2935111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val 95"/>
          <p:cNvSpPr>
            <a:spLocks noChangeAspect="1"/>
          </p:cNvSpPr>
          <p:nvPr/>
        </p:nvSpPr>
        <p:spPr>
          <a:xfrm>
            <a:off x="2924227" y="2935111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>
            <a:spLocks noChangeAspect="1"/>
          </p:cNvSpPr>
          <p:nvPr/>
        </p:nvSpPr>
        <p:spPr>
          <a:xfrm>
            <a:off x="3617876" y="2935111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>
            <a:off x="4311525" y="2935111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5005174" y="2935111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5698823" y="2935111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6392472" y="2935111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7086121" y="2935111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7779770" y="2935111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8473418" y="2935111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2230578" y="4978400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2924227" y="4978400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3617876" y="4978400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4311525" y="4978400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5005174" y="4978400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>
            <a:off x="5698823" y="4978400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6392472" y="4978400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7086121" y="4978400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7779770" y="4978400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8473418" y="4978400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4" name="Straight Connector 133"/>
          <p:cNvCxnSpPr/>
          <p:nvPr/>
        </p:nvCxnSpPr>
        <p:spPr>
          <a:xfrm flipH="1">
            <a:off x="2330330" y="2104057"/>
            <a:ext cx="0" cy="865546"/>
          </a:xfrm>
          <a:prstGeom prst="line">
            <a:avLst/>
          </a:prstGeom>
          <a:ln w="38100" cmpd="sng">
            <a:solidFill>
              <a:srgbClr val="8910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 flipH="1">
            <a:off x="2300771" y="3104757"/>
            <a:ext cx="0" cy="865546"/>
          </a:xfrm>
          <a:prstGeom prst="line">
            <a:avLst/>
          </a:prstGeom>
          <a:ln w="38100" cmpd="sng">
            <a:solidFill>
              <a:srgbClr val="8910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flipH="1">
            <a:off x="2318635" y="4122390"/>
            <a:ext cx="0" cy="865546"/>
          </a:xfrm>
          <a:prstGeom prst="line">
            <a:avLst/>
          </a:prstGeom>
          <a:ln w="38100" cmpd="sng">
            <a:solidFill>
              <a:srgbClr val="8910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8" name="Group 137"/>
          <p:cNvGrpSpPr/>
          <p:nvPr/>
        </p:nvGrpSpPr>
        <p:grpSpPr>
          <a:xfrm>
            <a:off x="3029208" y="2086811"/>
            <a:ext cx="1383915" cy="2918371"/>
            <a:chOff x="934720" y="2069565"/>
            <a:chExt cx="1383915" cy="2918371"/>
          </a:xfrm>
        </p:grpSpPr>
        <p:cxnSp>
          <p:nvCxnSpPr>
            <p:cNvPr id="139" name="Straight Connector 138"/>
            <p:cNvCxnSpPr/>
            <p:nvPr/>
          </p:nvCxnSpPr>
          <p:spPr>
            <a:xfrm flipH="1">
              <a:off x="934720" y="2069565"/>
              <a:ext cx="0" cy="865546"/>
            </a:xfrm>
            <a:prstGeom prst="line">
              <a:avLst/>
            </a:prstGeom>
            <a:ln w="38100" cmpd="sng">
              <a:solidFill>
                <a:srgbClr val="89101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 flipH="1">
              <a:off x="1618211" y="3087511"/>
              <a:ext cx="0" cy="865546"/>
            </a:xfrm>
            <a:prstGeom prst="line">
              <a:avLst/>
            </a:prstGeom>
            <a:ln w="38100" cmpd="sng">
              <a:solidFill>
                <a:srgbClr val="89101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 flipH="1">
              <a:off x="2318635" y="4122390"/>
              <a:ext cx="0" cy="865546"/>
            </a:xfrm>
            <a:prstGeom prst="line">
              <a:avLst/>
            </a:prstGeom>
            <a:ln w="38100" cmpd="sng">
              <a:solidFill>
                <a:srgbClr val="89101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2" name="Group 141"/>
          <p:cNvGrpSpPr/>
          <p:nvPr/>
        </p:nvGrpSpPr>
        <p:grpSpPr>
          <a:xfrm>
            <a:off x="5123696" y="2104057"/>
            <a:ext cx="1383915" cy="2918371"/>
            <a:chOff x="934720" y="2069565"/>
            <a:chExt cx="1383915" cy="2918371"/>
          </a:xfrm>
        </p:grpSpPr>
        <p:cxnSp>
          <p:nvCxnSpPr>
            <p:cNvPr id="143" name="Straight Connector 142"/>
            <p:cNvCxnSpPr/>
            <p:nvPr/>
          </p:nvCxnSpPr>
          <p:spPr>
            <a:xfrm flipH="1">
              <a:off x="934720" y="2069565"/>
              <a:ext cx="0" cy="865546"/>
            </a:xfrm>
            <a:prstGeom prst="line">
              <a:avLst/>
            </a:prstGeom>
            <a:ln w="38100" cmpd="sng">
              <a:solidFill>
                <a:srgbClr val="89101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/>
            <p:nvPr/>
          </p:nvCxnSpPr>
          <p:spPr>
            <a:xfrm flipH="1">
              <a:off x="1618211" y="3087511"/>
              <a:ext cx="0" cy="865546"/>
            </a:xfrm>
            <a:prstGeom prst="line">
              <a:avLst/>
            </a:prstGeom>
            <a:ln w="38100" cmpd="sng">
              <a:solidFill>
                <a:srgbClr val="89101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flipH="1">
              <a:off x="2318635" y="4122390"/>
              <a:ext cx="0" cy="865546"/>
            </a:xfrm>
            <a:prstGeom prst="line">
              <a:avLst/>
            </a:prstGeom>
            <a:ln w="38100" cmpd="sng">
              <a:solidFill>
                <a:srgbClr val="89101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6" name="Group 145"/>
          <p:cNvGrpSpPr/>
          <p:nvPr/>
        </p:nvGrpSpPr>
        <p:grpSpPr>
          <a:xfrm>
            <a:off x="7218184" y="2053571"/>
            <a:ext cx="1383915" cy="2918371"/>
            <a:chOff x="934720" y="2069565"/>
            <a:chExt cx="1383915" cy="2918371"/>
          </a:xfrm>
        </p:grpSpPr>
        <p:cxnSp>
          <p:nvCxnSpPr>
            <p:cNvPr id="147" name="Straight Connector 146"/>
            <p:cNvCxnSpPr/>
            <p:nvPr/>
          </p:nvCxnSpPr>
          <p:spPr>
            <a:xfrm flipH="1">
              <a:off x="934720" y="2069565"/>
              <a:ext cx="0" cy="865546"/>
            </a:xfrm>
            <a:prstGeom prst="line">
              <a:avLst/>
            </a:prstGeom>
            <a:ln w="38100" cmpd="sng">
              <a:solidFill>
                <a:srgbClr val="89101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147"/>
            <p:cNvCxnSpPr/>
            <p:nvPr/>
          </p:nvCxnSpPr>
          <p:spPr>
            <a:xfrm flipH="1">
              <a:off x="1618211" y="3087511"/>
              <a:ext cx="0" cy="865546"/>
            </a:xfrm>
            <a:prstGeom prst="line">
              <a:avLst/>
            </a:prstGeom>
            <a:ln w="38100" cmpd="sng">
              <a:solidFill>
                <a:srgbClr val="89101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Connector 148"/>
            <p:cNvCxnSpPr/>
            <p:nvPr/>
          </p:nvCxnSpPr>
          <p:spPr>
            <a:xfrm flipH="1">
              <a:off x="2318635" y="4122390"/>
              <a:ext cx="0" cy="865546"/>
            </a:xfrm>
            <a:prstGeom prst="line">
              <a:avLst/>
            </a:prstGeom>
            <a:ln w="38100" cmpd="sng">
              <a:solidFill>
                <a:srgbClr val="89101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" name="Straight Connector 4"/>
          <p:cNvCxnSpPr/>
          <p:nvPr/>
        </p:nvCxnSpPr>
        <p:spPr>
          <a:xfrm>
            <a:off x="3107107" y="3008176"/>
            <a:ext cx="510769" cy="0"/>
          </a:xfrm>
          <a:prstGeom prst="line">
            <a:avLst/>
          </a:prstGeom>
          <a:ln w="57150" cmpd="sng"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3863250" y="3026551"/>
            <a:ext cx="510769" cy="0"/>
          </a:xfrm>
          <a:prstGeom prst="line">
            <a:avLst/>
          </a:prstGeom>
          <a:ln w="57150" cmpd="sng"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3090174" y="1991048"/>
            <a:ext cx="510769" cy="0"/>
          </a:xfrm>
          <a:prstGeom prst="line">
            <a:avLst/>
          </a:prstGeom>
          <a:ln w="57150" cmpd="sng"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3846317" y="2009423"/>
            <a:ext cx="510769" cy="0"/>
          </a:xfrm>
          <a:prstGeom prst="line">
            <a:avLst/>
          </a:prstGeom>
          <a:ln w="57150" cmpd="sng"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54320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Tree Decomposition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416600" y="3269775"/>
            <a:ext cx="238320" cy="263563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543870" y="3269775"/>
            <a:ext cx="238320" cy="263563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cxnSp>
        <p:nvCxnSpPr>
          <p:cNvPr id="20" name="Straight Connector 19"/>
          <p:cNvCxnSpPr>
            <a:stCxn id="11" idx="7"/>
            <a:endCxn id="7" idx="3"/>
          </p:cNvCxnSpPr>
          <p:nvPr/>
        </p:nvCxnSpPr>
        <p:spPr>
          <a:xfrm flipV="1">
            <a:off x="620019" y="2775620"/>
            <a:ext cx="464894" cy="5327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1" idx="6"/>
            <a:endCxn id="12" idx="2"/>
          </p:cNvCxnSpPr>
          <p:nvPr/>
        </p:nvCxnSpPr>
        <p:spPr>
          <a:xfrm>
            <a:off x="654920" y="3401557"/>
            <a:ext cx="88895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7" idx="5"/>
            <a:endCxn id="12" idx="1"/>
          </p:cNvCxnSpPr>
          <p:nvPr/>
        </p:nvCxnSpPr>
        <p:spPr>
          <a:xfrm>
            <a:off x="1253431" y="2775620"/>
            <a:ext cx="325340" cy="5327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73416" y="3594815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</a:t>
            </a:r>
            <a:endParaRPr lang="en-US" sz="2000" dirty="0"/>
          </a:p>
        </p:txBody>
      </p:sp>
      <p:sp>
        <p:nvSpPr>
          <p:cNvPr id="27" name="TextBox 26"/>
          <p:cNvSpPr txBox="1"/>
          <p:nvPr/>
        </p:nvSpPr>
        <p:spPr>
          <a:xfrm>
            <a:off x="1558251" y="3586994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</a:t>
            </a:r>
            <a:endParaRPr lang="en-US" sz="2000" dirty="0"/>
          </a:p>
        </p:txBody>
      </p:sp>
      <p:sp>
        <p:nvSpPr>
          <p:cNvPr id="8" name="Oval 7"/>
          <p:cNvSpPr/>
          <p:nvPr/>
        </p:nvSpPr>
        <p:spPr>
          <a:xfrm>
            <a:off x="1855579" y="2550655"/>
            <a:ext cx="238320" cy="263563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1855579" y="1769477"/>
            <a:ext cx="238320" cy="263563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677530" y="1769477"/>
            <a:ext cx="238320" cy="263563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1253431" y="2687885"/>
            <a:ext cx="63704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5" idx="6"/>
            <a:endCxn id="9" idx="2"/>
          </p:cNvCxnSpPr>
          <p:nvPr/>
        </p:nvCxnSpPr>
        <p:spPr>
          <a:xfrm>
            <a:off x="1288332" y="1901259"/>
            <a:ext cx="56724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989117" y="1994442"/>
            <a:ext cx="0" cy="59481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9" idx="6"/>
            <a:endCxn id="10" idx="2"/>
          </p:cNvCxnSpPr>
          <p:nvPr/>
        </p:nvCxnSpPr>
        <p:spPr>
          <a:xfrm>
            <a:off x="2093899" y="1901259"/>
            <a:ext cx="58363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0" name="Group 119"/>
          <p:cNvGrpSpPr/>
          <p:nvPr/>
        </p:nvGrpSpPr>
        <p:grpSpPr>
          <a:xfrm>
            <a:off x="240483" y="1369367"/>
            <a:ext cx="1068369" cy="1518573"/>
            <a:chOff x="485676" y="2169790"/>
            <a:chExt cx="1068369" cy="1518573"/>
          </a:xfrm>
        </p:grpSpPr>
        <p:sp>
          <p:nvSpPr>
            <p:cNvPr id="6" name="Oval 5"/>
            <p:cNvSpPr/>
            <p:nvPr/>
          </p:nvSpPr>
          <p:spPr>
            <a:xfrm>
              <a:off x="661793" y="2917561"/>
              <a:ext cx="238320" cy="263563"/>
            </a:xfrm>
            <a:prstGeom prst="ellipse">
              <a:avLst/>
            </a:prstGeom>
            <a:solidFill>
              <a:srgbClr val="33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" pitchFamily="18" charset="0"/>
              </a:endParaRPr>
            </a:p>
          </p:txBody>
        </p:sp>
        <p:cxnSp>
          <p:nvCxnSpPr>
            <p:cNvPr id="13" name="Straight Connector 12"/>
            <p:cNvCxnSpPr>
              <a:stCxn id="6" idx="7"/>
              <a:endCxn id="5" idx="2"/>
            </p:cNvCxnSpPr>
            <p:nvPr/>
          </p:nvCxnSpPr>
          <p:spPr>
            <a:xfrm flipV="1">
              <a:off x="865212" y="2701682"/>
              <a:ext cx="429993" cy="25447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stCxn id="6" idx="5"/>
              <a:endCxn id="7" idx="1"/>
            </p:cNvCxnSpPr>
            <p:nvPr/>
          </p:nvCxnSpPr>
          <p:spPr>
            <a:xfrm>
              <a:off x="865212" y="3142526"/>
              <a:ext cx="464894" cy="24715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485676" y="2517451"/>
              <a:ext cx="4478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b</a:t>
              </a:r>
              <a:endParaRPr lang="en-US" sz="20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966487" y="3288253"/>
              <a:ext cx="4478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c</a:t>
              </a:r>
              <a:endParaRPr lang="en-US" sz="2000" dirty="0"/>
            </a:p>
          </p:txBody>
        </p:sp>
        <p:sp>
          <p:nvSpPr>
            <p:cNvPr id="5" name="Oval 4"/>
            <p:cNvSpPr/>
            <p:nvPr/>
          </p:nvSpPr>
          <p:spPr>
            <a:xfrm>
              <a:off x="1295205" y="2569900"/>
              <a:ext cx="238320" cy="263563"/>
            </a:xfrm>
            <a:prstGeom prst="ellipse">
              <a:avLst/>
            </a:prstGeom>
            <a:solidFill>
              <a:srgbClr val="33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" pitchFamily="18" charset="0"/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1295205" y="3351078"/>
              <a:ext cx="238320" cy="263563"/>
            </a:xfrm>
            <a:prstGeom prst="ellipse">
              <a:avLst/>
            </a:prstGeom>
            <a:solidFill>
              <a:srgbClr val="33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" pitchFamily="18" charset="0"/>
              </a:endParaRPr>
            </a:p>
          </p:txBody>
        </p:sp>
        <p:cxnSp>
          <p:nvCxnSpPr>
            <p:cNvPr id="15" name="Straight Connector 14"/>
            <p:cNvCxnSpPr>
              <a:stCxn id="5" idx="4"/>
              <a:endCxn id="7" idx="0"/>
            </p:cNvCxnSpPr>
            <p:nvPr/>
          </p:nvCxnSpPr>
          <p:spPr>
            <a:xfrm>
              <a:off x="1414365" y="2833463"/>
              <a:ext cx="0" cy="5176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1106167" y="2169790"/>
              <a:ext cx="4478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a</a:t>
              </a:r>
              <a:endParaRPr lang="en-US" sz="2000" dirty="0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2055410" y="2692225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</a:t>
            </a:r>
            <a:endParaRPr lang="en-US" sz="2000" dirty="0"/>
          </a:p>
        </p:txBody>
      </p:sp>
      <p:sp>
        <p:nvSpPr>
          <p:cNvPr id="29" name="TextBox 28"/>
          <p:cNvSpPr txBox="1"/>
          <p:nvPr/>
        </p:nvSpPr>
        <p:spPr>
          <a:xfrm>
            <a:off x="1890480" y="1369367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g</a:t>
            </a:r>
            <a:endParaRPr lang="en-US" sz="2000" dirty="0"/>
          </a:p>
        </p:txBody>
      </p:sp>
      <p:sp>
        <p:nvSpPr>
          <p:cNvPr id="30" name="TextBox 29"/>
          <p:cNvSpPr txBox="1"/>
          <p:nvPr/>
        </p:nvSpPr>
        <p:spPr>
          <a:xfrm>
            <a:off x="2813508" y="1464350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h</a:t>
            </a:r>
            <a:endParaRPr lang="en-US" sz="2000" dirty="0"/>
          </a:p>
        </p:txBody>
      </p:sp>
      <p:sp>
        <p:nvSpPr>
          <p:cNvPr id="91" name="TextBox 90"/>
          <p:cNvSpPr txBox="1"/>
          <p:nvPr/>
        </p:nvSpPr>
        <p:spPr>
          <a:xfrm>
            <a:off x="661793" y="5683664"/>
            <a:ext cx="3523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Example from </a:t>
            </a:r>
            <a:r>
              <a:rPr lang="en-US" dirty="0" err="1" smtClean="0"/>
              <a:t>Bodlaender’s</a:t>
            </a:r>
            <a:r>
              <a:rPr lang="en-US" dirty="0" smtClean="0"/>
              <a:t> talk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0235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6" name="Straight Connector 105"/>
          <p:cNvCxnSpPr>
            <a:stCxn id="111" idx="5"/>
          </p:cNvCxnSpPr>
          <p:nvPr/>
        </p:nvCxnSpPr>
        <p:spPr>
          <a:xfrm flipV="1">
            <a:off x="3773974" y="4051269"/>
            <a:ext cx="4790884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5054436" y="4051269"/>
            <a:ext cx="1322640" cy="0"/>
          </a:xfrm>
          <a:prstGeom prst="line">
            <a:avLst/>
          </a:prstGeom>
          <a:ln w="57150" cmpd="sng"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>
            <a:stCxn id="125" idx="6"/>
          </p:cNvCxnSpPr>
          <p:nvPr/>
        </p:nvCxnSpPr>
        <p:spPr>
          <a:xfrm>
            <a:off x="3800756" y="5069840"/>
            <a:ext cx="4764102" cy="3074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5059674" y="5073227"/>
            <a:ext cx="1322640" cy="0"/>
          </a:xfrm>
          <a:prstGeom prst="line">
            <a:avLst/>
          </a:prstGeom>
          <a:ln w="57150" cmpd="sng"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1" name="Oval 110"/>
          <p:cNvSpPr>
            <a:spLocks noChangeAspect="1"/>
          </p:cNvSpPr>
          <p:nvPr/>
        </p:nvSpPr>
        <p:spPr>
          <a:xfrm>
            <a:off x="3617876" y="3956755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4311525" y="3956755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5005174" y="3956755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5698823" y="3956755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>
            <a:spLocks noChangeAspect="1"/>
          </p:cNvSpPr>
          <p:nvPr/>
        </p:nvSpPr>
        <p:spPr>
          <a:xfrm>
            <a:off x="6392472" y="3956755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7086121" y="3956755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7779770" y="3956755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8473418" y="3956755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the Grid</a:t>
            </a:r>
            <a:endParaRPr lang="en-US" dirty="0"/>
          </a:p>
        </p:txBody>
      </p:sp>
      <p:cxnSp>
        <p:nvCxnSpPr>
          <p:cNvPr id="89" name="Straight Connector 88"/>
          <p:cNvCxnSpPr>
            <a:stCxn id="29" idx="2"/>
          </p:cNvCxnSpPr>
          <p:nvPr/>
        </p:nvCxnSpPr>
        <p:spPr>
          <a:xfrm>
            <a:off x="3617876" y="2004907"/>
            <a:ext cx="4946982" cy="3074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>
            <a:spLocks noChangeAspect="1"/>
          </p:cNvSpPr>
          <p:nvPr/>
        </p:nvSpPr>
        <p:spPr>
          <a:xfrm>
            <a:off x="3617876" y="1913467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>
            <a:spLocks noChangeAspect="1"/>
          </p:cNvSpPr>
          <p:nvPr/>
        </p:nvSpPr>
        <p:spPr>
          <a:xfrm>
            <a:off x="4311525" y="1913467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>
            <a:spLocks noChangeAspect="1"/>
          </p:cNvSpPr>
          <p:nvPr/>
        </p:nvSpPr>
        <p:spPr>
          <a:xfrm>
            <a:off x="5005174" y="1913467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>
            <a:spLocks noChangeAspect="1"/>
          </p:cNvSpPr>
          <p:nvPr/>
        </p:nvSpPr>
        <p:spPr>
          <a:xfrm>
            <a:off x="5698823" y="1913467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6392472" y="1913467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7086121" y="1913467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>
            <a:spLocks noChangeAspect="1"/>
          </p:cNvSpPr>
          <p:nvPr/>
        </p:nvSpPr>
        <p:spPr>
          <a:xfrm>
            <a:off x="7779770" y="1913467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>
            <a:spLocks noChangeAspect="1"/>
          </p:cNvSpPr>
          <p:nvPr/>
        </p:nvSpPr>
        <p:spPr>
          <a:xfrm>
            <a:off x="8473418" y="1913467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2" name="Straight Connector 91"/>
          <p:cNvCxnSpPr>
            <a:stCxn id="97" idx="6"/>
          </p:cNvCxnSpPr>
          <p:nvPr/>
        </p:nvCxnSpPr>
        <p:spPr>
          <a:xfrm>
            <a:off x="3800756" y="3026551"/>
            <a:ext cx="4764102" cy="3074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Oval 96"/>
          <p:cNvSpPr>
            <a:spLocks noChangeAspect="1"/>
          </p:cNvSpPr>
          <p:nvPr/>
        </p:nvSpPr>
        <p:spPr>
          <a:xfrm>
            <a:off x="3617876" y="2935111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>
            <a:off x="4311525" y="2935111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5005174" y="2935111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5698823" y="2935111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6392472" y="2935111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7086121" y="2935111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7779770" y="2935111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8473418" y="2935111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3617876" y="4978400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4311525" y="4978400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5005174" y="4978400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6392472" y="4978400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>
            <a:off x="5698823" y="4978400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7086121" y="4978400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7779770" y="4978400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8473418" y="4978400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4" name="Straight Connector 133"/>
          <p:cNvCxnSpPr/>
          <p:nvPr/>
        </p:nvCxnSpPr>
        <p:spPr>
          <a:xfrm flipH="1">
            <a:off x="3731169" y="2104996"/>
            <a:ext cx="0" cy="865546"/>
          </a:xfrm>
          <a:prstGeom prst="line">
            <a:avLst/>
          </a:prstGeom>
          <a:ln w="38100" cmpd="sng">
            <a:solidFill>
              <a:srgbClr val="8910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 flipH="1">
            <a:off x="3701610" y="3105696"/>
            <a:ext cx="0" cy="865546"/>
          </a:xfrm>
          <a:prstGeom prst="line">
            <a:avLst/>
          </a:prstGeom>
          <a:ln w="38100" cmpd="sng">
            <a:solidFill>
              <a:srgbClr val="8910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flipH="1">
            <a:off x="3719474" y="4123329"/>
            <a:ext cx="0" cy="865546"/>
          </a:xfrm>
          <a:prstGeom prst="line">
            <a:avLst/>
          </a:prstGeom>
          <a:ln w="38100" cmpd="sng">
            <a:solidFill>
              <a:srgbClr val="8910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/>
          <p:nvPr/>
        </p:nvCxnSpPr>
        <p:spPr>
          <a:xfrm flipH="1">
            <a:off x="4413123" y="2053571"/>
            <a:ext cx="0" cy="865546"/>
          </a:xfrm>
          <a:prstGeom prst="line">
            <a:avLst/>
          </a:prstGeom>
          <a:ln w="38100" cmpd="sng">
            <a:solidFill>
              <a:srgbClr val="8910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/>
          <p:nvPr/>
        </p:nvCxnSpPr>
        <p:spPr>
          <a:xfrm flipH="1">
            <a:off x="4413123" y="3071517"/>
            <a:ext cx="0" cy="865546"/>
          </a:xfrm>
          <a:prstGeom prst="line">
            <a:avLst/>
          </a:prstGeom>
          <a:ln w="38100" cmpd="sng">
            <a:solidFill>
              <a:srgbClr val="8910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/>
          <p:nvPr/>
        </p:nvCxnSpPr>
        <p:spPr>
          <a:xfrm flipH="1">
            <a:off x="4413123" y="4139636"/>
            <a:ext cx="0" cy="865546"/>
          </a:xfrm>
          <a:prstGeom prst="line">
            <a:avLst/>
          </a:prstGeom>
          <a:ln w="38100" cmpd="sng">
            <a:solidFill>
              <a:srgbClr val="8910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42" name="Group 141"/>
          <p:cNvGrpSpPr/>
          <p:nvPr/>
        </p:nvGrpSpPr>
        <p:grpSpPr>
          <a:xfrm>
            <a:off x="5123696" y="2104057"/>
            <a:ext cx="1383915" cy="2918371"/>
            <a:chOff x="934720" y="2069565"/>
            <a:chExt cx="1383915" cy="2918371"/>
          </a:xfrm>
        </p:grpSpPr>
        <p:cxnSp>
          <p:nvCxnSpPr>
            <p:cNvPr id="143" name="Straight Connector 142"/>
            <p:cNvCxnSpPr/>
            <p:nvPr/>
          </p:nvCxnSpPr>
          <p:spPr>
            <a:xfrm flipH="1">
              <a:off x="934720" y="2069565"/>
              <a:ext cx="0" cy="865546"/>
            </a:xfrm>
            <a:prstGeom prst="line">
              <a:avLst/>
            </a:prstGeom>
            <a:ln w="38100" cmpd="sng">
              <a:solidFill>
                <a:srgbClr val="89101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/>
            <p:nvPr/>
          </p:nvCxnSpPr>
          <p:spPr>
            <a:xfrm flipH="1">
              <a:off x="1618211" y="3087511"/>
              <a:ext cx="0" cy="865546"/>
            </a:xfrm>
            <a:prstGeom prst="line">
              <a:avLst/>
            </a:prstGeom>
            <a:ln w="38100" cmpd="sng">
              <a:solidFill>
                <a:srgbClr val="89101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flipH="1">
              <a:off x="2318635" y="4122390"/>
              <a:ext cx="0" cy="865546"/>
            </a:xfrm>
            <a:prstGeom prst="line">
              <a:avLst/>
            </a:prstGeom>
            <a:ln w="38100" cmpd="sng">
              <a:solidFill>
                <a:srgbClr val="89101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6" name="Group 145"/>
          <p:cNvGrpSpPr/>
          <p:nvPr/>
        </p:nvGrpSpPr>
        <p:grpSpPr>
          <a:xfrm>
            <a:off x="7218184" y="2053571"/>
            <a:ext cx="1383915" cy="2918371"/>
            <a:chOff x="934720" y="2069565"/>
            <a:chExt cx="1383915" cy="2918371"/>
          </a:xfrm>
        </p:grpSpPr>
        <p:cxnSp>
          <p:nvCxnSpPr>
            <p:cNvPr id="147" name="Straight Connector 146"/>
            <p:cNvCxnSpPr/>
            <p:nvPr/>
          </p:nvCxnSpPr>
          <p:spPr>
            <a:xfrm flipH="1">
              <a:off x="934720" y="2069565"/>
              <a:ext cx="0" cy="865546"/>
            </a:xfrm>
            <a:prstGeom prst="line">
              <a:avLst/>
            </a:prstGeom>
            <a:ln w="38100" cmpd="sng">
              <a:solidFill>
                <a:srgbClr val="89101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147"/>
            <p:cNvCxnSpPr/>
            <p:nvPr/>
          </p:nvCxnSpPr>
          <p:spPr>
            <a:xfrm flipH="1">
              <a:off x="1618211" y="3087511"/>
              <a:ext cx="0" cy="865546"/>
            </a:xfrm>
            <a:prstGeom prst="line">
              <a:avLst/>
            </a:prstGeom>
            <a:ln w="38100" cmpd="sng">
              <a:solidFill>
                <a:srgbClr val="89101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Connector 148"/>
            <p:cNvCxnSpPr/>
            <p:nvPr/>
          </p:nvCxnSpPr>
          <p:spPr>
            <a:xfrm flipH="1">
              <a:off x="2318635" y="4122390"/>
              <a:ext cx="0" cy="865546"/>
            </a:xfrm>
            <a:prstGeom prst="line">
              <a:avLst/>
            </a:prstGeom>
            <a:ln w="38100" cmpd="sng">
              <a:solidFill>
                <a:srgbClr val="89101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3" name="Straight Connector 72"/>
          <p:cNvCxnSpPr/>
          <p:nvPr/>
        </p:nvCxnSpPr>
        <p:spPr>
          <a:xfrm>
            <a:off x="5144030" y="3008489"/>
            <a:ext cx="510769" cy="0"/>
          </a:xfrm>
          <a:prstGeom prst="line">
            <a:avLst/>
          </a:prstGeom>
          <a:ln w="57150" cmpd="sng"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5927264" y="3026551"/>
            <a:ext cx="510769" cy="0"/>
          </a:xfrm>
          <a:prstGeom prst="line">
            <a:avLst/>
          </a:prstGeom>
          <a:ln w="57150" cmpd="sng"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5154188" y="1991048"/>
            <a:ext cx="510769" cy="0"/>
          </a:xfrm>
          <a:prstGeom prst="line">
            <a:avLst/>
          </a:prstGeom>
          <a:ln w="57150" cmpd="sng"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5910331" y="2009423"/>
            <a:ext cx="510769" cy="0"/>
          </a:xfrm>
          <a:prstGeom prst="line">
            <a:avLst/>
          </a:prstGeom>
          <a:ln w="57150" cmpd="sng"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28744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6" name="Straight Connector 105"/>
          <p:cNvCxnSpPr>
            <a:stCxn id="115" idx="6"/>
          </p:cNvCxnSpPr>
          <p:nvPr/>
        </p:nvCxnSpPr>
        <p:spPr>
          <a:xfrm>
            <a:off x="6575352" y="4048195"/>
            <a:ext cx="1989506" cy="3074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>
            <a:stCxn id="129" idx="6"/>
          </p:cNvCxnSpPr>
          <p:nvPr/>
        </p:nvCxnSpPr>
        <p:spPr>
          <a:xfrm>
            <a:off x="6575352" y="5069840"/>
            <a:ext cx="1989506" cy="3074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5" name="Oval 114"/>
          <p:cNvSpPr>
            <a:spLocks noChangeAspect="1"/>
          </p:cNvSpPr>
          <p:nvPr/>
        </p:nvSpPr>
        <p:spPr>
          <a:xfrm>
            <a:off x="6392472" y="3956755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7086121" y="3956755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7779770" y="3956755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8473418" y="3956755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the Grid</a:t>
            </a:r>
            <a:endParaRPr lang="en-US" dirty="0"/>
          </a:p>
        </p:txBody>
      </p:sp>
      <p:cxnSp>
        <p:nvCxnSpPr>
          <p:cNvPr id="89" name="Straight Connector 88"/>
          <p:cNvCxnSpPr>
            <a:stCxn id="53" idx="6"/>
          </p:cNvCxnSpPr>
          <p:nvPr/>
        </p:nvCxnSpPr>
        <p:spPr>
          <a:xfrm>
            <a:off x="6575352" y="2004907"/>
            <a:ext cx="1989506" cy="3074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Oval 52"/>
          <p:cNvSpPr>
            <a:spLocks noChangeAspect="1"/>
          </p:cNvSpPr>
          <p:nvPr/>
        </p:nvSpPr>
        <p:spPr>
          <a:xfrm>
            <a:off x="6392472" y="1913467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7086121" y="1913467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>
            <a:spLocks noChangeAspect="1"/>
          </p:cNvSpPr>
          <p:nvPr/>
        </p:nvSpPr>
        <p:spPr>
          <a:xfrm>
            <a:off x="7779770" y="1913467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>
            <a:spLocks noChangeAspect="1"/>
          </p:cNvSpPr>
          <p:nvPr/>
        </p:nvSpPr>
        <p:spPr>
          <a:xfrm>
            <a:off x="8473418" y="1913467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2" name="Straight Connector 91"/>
          <p:cNvCxnSpPr/>
          <p:nvPr/>
        </p:nvCxnSpPr>
        <p:spPr>
          <a:xfrm>
            <a:off x="6548570" y="3046558"/>
            <a:ext cx="2016288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1" name="Oval 100"/>
          <p:cNvSpPr>
            <a:spLocks noChangeAspect="1"/>
          </p:cNvSpPr>
          <p:nvPr/>
        </p:nvSpPr>
        <p:spPr>
          <a:xfrm>
            <a:off x="6392472" y="2935111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7086121" y="2935111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7779770" y="2935111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8473418" y="2935111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6392472" y="4978400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7086121" y="4978400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7779770" y="4978400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8473418" y="4978400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7881368" y="2071130"/>
            <a:ext cx="0" cy="2951611"/>
            <a:chOff x="4413123" y="2053571"/>
            <a:chExt cx="0" cy="2951611"/>
          </a:xfrm>
        </p:grpSpPr>
        <p:cxnSp>
          <p:nvCxnSpPr>
            <p:cNvPr id="139" name="Straight Connector 138"/>
            <p:cNvCxnSpPr/>
            <p:nvPr/>
          </p:nvCxnSpPr>
          <p:spPr>
            <a:xfrm flipH="1">
              <a:off x="4413123" y="2053571"/>
              <a:ext cx="0" cy="865546"/>
            </a:xfrm>
            <a:prstGeom prst="line">
              <a:avLst/>
            </a:prstGeom>
            <a:ln w="38100" cmpd="sng">
              <a:solidFill>
                <a:srgbClr val="89101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 flipH="1">
              <a:off x="4413123" y="3071517"/>
              <a:ext cx="0" cy="865546"/>
            </a:xfrm>
            <a:prstGeom prst="line">
              <a:avLst/>
            </a:prstGeom>
            <a:ln w="38100" cmpd="sng">
              <a:solidFill>
                <a:srgbClr val="89101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 flipH="1">
              <a:off x="4413123" y="4139636"/>
              <a:ext cx="0" cy="865546"/>
            </a:xfrm>
            <a:prstGeom prst="line">
              <a:avLst/>
            </a:prstGeom>
            <a:ln w="38100" cmpd="sng">
              <a:solidFill>
                <a:srgbClr val="89101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7" name="Straight Connector 146"/>
          <p:cNvCxnSpPr/>
          <p:nvPr/>
        </p:nvCxnSpPr>
        <p:spPr>
          <a:xfrm flipH="1">
            <a:off x="8564858" y="2053571"/>
            <a:ext cx="0" cy="865546"/>
          </a:xfrm>
          <a:prstGeom prst="line">
            <a:avLst/>
          </a:prstGeom>
          <a:ln w="38100" cmpd="sng">
            <a:solidFill>
              <a:srgbClr val="8910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/>
          <p:cNvCxnSpPr/>
          <p:nvPr/>
        </p:nvCxnSpPr>
        <p:spPr>
          <a:xfrm flipH="1">
            <a:off x="8564858" y="3091209"/>
            <a:ext cx="0" cy="865546"/>
          </a:xfrm>
          <a:prstGeom prst="line">
            <a:avLst/>
          </a:prstGeom>
          <a:ln w="38100" cmpd="sng">
            <a:solidFill>
              <a:srgbClr val="8910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/>
          <p:nvPr/>
        </p:nvCxnSpPr>
        <p:spPr>
          <a:xfrm flipH="1">
            <a:off x="8602099" y="4106396"/>
            <a:ext cx="0" cy="865546"/>
          </a:xfrm>
          <a:prstGeom prst="line">
            <a:avLst/>
          </a:prstGeom>
          <a:ln w="38100" cmpd="sng">
            <a:solidFill>
              <a:srgbClr val="8910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7" name="Group 56"/>
          <p:cNvGrpSpPr/>
          <p:nvPr/>
        </p:nvGrpSpPr>
        <p:grpSpPr>
          <a:xfrm>
            <a:off x="7174768" y="2071130"/>
            <a:ext cx="0" cy="2951611"/>
            <a:chOff x="4413123" y="2053571"/>
            <a:chExt cx="0" cy="2951611"/>
          </a:xfrm>
        </p:grpSpPr>
        <p:cxnSp>
          <p:nvCxnSpPr>
            <p:cNvPr id="58" name="Straight Connector 57"/>
            <p:cNvCxnSpPr/>
            <p:nvPr/>
          </p:nvCxnSpPr>
          <p:spPr>
            <a:xfrm flipH="1">
              <a:off x="4413123" y="2053571"/>
              <a:ext cx="0" cy="865546"/>
            </a:xfrm>
            <a:prstGeom prst="line">
              <a:avLst/>
            </a:prstGeom>
            <a:ln w="38100" cmpd="sng">
              <a:solidFill>
                <a:srgbClr val="89101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flipH="1">
              <a:off x="4413123" y="3071517"/>
              <a:ext cx="0" cy="865546"/>
            </a:xfrm>
            <a:prstGeom prst="line">
              <a:avLst/>
            </a:prstGeom>
            <a:ln w="38100" cmpd="sng">
              <a:solidFill>
                <a:srgbClr val="89101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flipH="1">
              <a:off x="4413123" y="4139636"/>
              <a:ext cx="0" cy="865546"/>
            </a:xfrm>
            <a:prstGeom prst="line">
              <a:avLst/>
            </a:prstGeom>
            <a:ln w="38100" cmpd="sng">
              <a:solidFill>
                <a:srgbClr val="89101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2" name="Group 61"/>
          <p:cNvGrpSpPr/>
          <p:nvPr/>
        </p:nvGrpSpPr>
        <p:grpSpPr>
          <a:xfrm>
            <a:off x="6468168" y="2071130"/>
            <a:ext cx="0" cy="2951611"/>
            <a:chOff x="4413123" y="2053571"/>
            <a:chExt cx="0" cy="2951611"/>
          </a:xfrm>
        </p:grpSpPr>
        <p:cxnSp>
          <p:nvCxnSpPr>
            <p:cNvPr id="63" name="Straight Connector 62"/>
            <p:cNvCxnSpPr/>
            <p:nvPr/>
          </p:nvCxnSpPr>
          <p:spPr>
            <a:xfrm flipH="1">
              <a:off x="4413123" y="2053571"/>
              <a:ext cx="0" cy="865546"/>
            </a:xfrm>
            <a:prstGeom prst="line">
              <a:avLst/>
            </a:prstGeom>
            <a:ln w="38100" cmpd="sng">
              <a:solidFill>
                <a:srgbClr val="89101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flipH="1">
              <a:off x="4413123" y="3071517"/>
              <a:ext cx="0" cy="865546"/>
            </a:xfrm>
            <a:prstGeom prst="line">
              <a:avLst/>
            </a:prstGeom>
            <a:ln w="38100" cmpd="sng">
              <a:solidFill>
                <a:srgbClr val="89101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flipH="1">
              <a:off x="4413123" y="4139636"/>
              <a:ext cx="0" cy="865546"/>
            </a:xfrm>
            <a:prstGeom prst="line">
              <a:avLst/>
            </a:prstGeom>
            <a:ln w="38100" cmpd="sng">
              <a:solidFill>
                <a:srgbClr val="89101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839442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4293"/>
            <a:ext cx="8229600" cy="1143000"/>
          </a:xfrm>
        </p:spPr>
        <p:txBody>
          <a:bodyPr/>
          <a:lstStyle/>
          <a:p>
            <a:r>
              <a:rPr lang="en-US" dirty="0" smtClean="0"/>
              <a:t>Building the Grid</a:t>
            </a:r>
            <a:endParaRPr lang="en-US" dirty="0"/>
          </a:p>
        </p:txBody>
      </p:sp>
      <p:grpSp>
        <p:nvGrpSpPr>
          <p:cNvPr id="3" name="Group 2"/>
          <p:cNvGrpSpPr>
            <a:grpSpLocks noChangeAspect="1"/>
          </p:cNvGrpSpPr>
          <p:nvPr/>
        </p:nvGrpSpPr>
        <p:grpSpPr>
          <a:xfrm>
            <a:off x="1357414" y="1087122"/>
            <a:ext cx="6599109" cy="2743200"/>
            <a:chOff x="843280" y="1913467"/>
            <a:chExt cx="7813018" cy="3247813"/>
          </a:xfrm>
        </p:grpSpPr>
        <p:grpSp>
          <p:nvGrpSpPr>
            <p:cNvPr id="90" name="Group 89"/>
            <p:cNvGrpSpPr/>
            <p:nvPr/>
          </p:nvGrpSpPr>
          <p:grpSpPr>
            <a:xfrm>
              <a:off x="843280" y="1913467"/>
              <a:ext cx="7813018" cy="182880"/>
              <a:chOff x="873760" y="1913467"/>
              <a:chExt cx="7813018" cy="182880"/>
            </a:xfrm>
          </p:grpSpPr>
          <p:cxnSp>
            <p:nvCxnSpPr>
              <p:cNvPr id="89" name="Straight Connector 88"/>
              <p:cNvCxnSpPr/>
              <p:nvPr/>
            </p:nvCxnSpPr>
            <p:spPr>
              <a:xfrm>
                <a:off x="1046791" y="2007981"/>
                <a:ext cx="7548547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" name="Oval 3"/>
              <p:cNvSpPr>
                <a:spLocks noChangeAspect="1"/>
              </p:cNvSpPr>
              <p:nvPr/>
            </p:nvSpPr>
            <p:spPr>
              <a:xfrm>
                <a:off x="873760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Oval 10"/>
              <p:cNvSpPr>
                <a:spLocks noChangeAspect="1"/>
              </p:cNvSpPr>
              <p:nvPr/>
            </p:nvSpPr>
            <p:spPr>
              <a:xfrm>
                <a:off x="1567409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/>
              <p:cNvSpPr>
                <a:spLocks noChangeAspect="1"/>
              </p:cNvSpPr>
              <p:nvPr/>
            </p:nvSpPr>
            <p:spPr>
              <a:xfrm>
                <a:off x="2261058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Oval 22"/>
              <p:cNvSpPr>
                <a:spLocks noChangeAspect="1"/>
              </p:cNvSpPr>
              <p:nvPr/>
            </p:nvSpPr>
            <p:spPr>
              <a:xfrm>
                <a:off x="2954707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Oval 28"/>
              <p:cNvSpPr>
                <a:spLocks noChangeAspect="1"/>
              </p:cNvSpPr>
              <p:nvPr/>
            </p:nvSpPr>
            <p:spPr>
              <a:xfrm>
                <a:off x="3648356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>
                <a:off x="4342005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>
                <a:off x="5035654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>
                <a:off x="5729303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>
                <a:off x="6422952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>
                <a:off x="7116601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Oval 64"/>
              <p:cNvSpPr>
                <a:spLocks noChangeAspect="1"/>
              </p:cNvSpPr>
              <p:nvPr/>
            </p:nvSpPr>
            <p:spPr>
              <a:xfrm>
                <a:off x="7810250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Oval 70"/>
              <p:cNvSpPr>
                <a:spLocks noChangeAspect="1"/>
              </p:cNvSpPr>
              <p:nvPr/>
            </p:nvSpPr>
            <p:spPr>
              <a:xfrm>
                <a:off x="8503898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90"/>
            <p:cNvGrpSpPr/>
            <p:nvPr/>
          </p:nvGrpSpPr>
          <p:grpSpPr>
            <a:xfrm>
              <a:off x="843280" y="2935111"/>
              <a:ext cx="7813018" cy="182880"/>
              <a:chOff x="873760" y="1913467"/>
              <a:chExt cx="7813018" cy="182880"/>
            </a:xfrm>
          </p:grpSpPr>
          <p:cxnSp>
            <p:nvCxnSpPr>
              <p:cNvPr id="92" name="Straight Connector 91"/>
              <p:cNvCxnSpPr/>
              <p:nvPr/>
            </p:nvCxnSpPr>
            <p:spPr>
              <a:xfrm>
                <a:off x="1046791" y="2007981"/>
                <a:ext cx="7548547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3" name="Oval 92"/>
              <p:cNvSpPr>
                <a:spLocks noChangeAspect="1"/>
              </p:cNvSpPr>
              <p:nvPr/>
            </p:nvSpPr>
            <p:spPr>
              <a:xfrm>
                <a:off x="873760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Oval 93"/>
              <p:cNvSpPr>
                <a:spLocks noChangeAspect="1"/>
              </p:cNvSpPr>
              <p:nvPr/>
            </p:nvSpPr>
            <p:spPr>
              <a:xfrm>
                <a:off x="1567409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Oval 94"/>
              <p:cNvSpPr>
                <a:spLocks noChangeAspect="1"/>
              </p:cNvSpPr>
              <p:nvPr/>
            </p:nvSpPr>
            <p:spPr>
              <a:xfrm>
                <a:off x="2261058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Oval 95"/>
              <p:cNvSpPr>
                <a:spLocks noChangeAspect="1"/>
              </p:cNvSpPr>
              <p:nvPr/>
            </p:nvSpPr>
            <p:spPr>
              <a:xfrm>
                <a:off x="2954707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Oval 96"/>
              <p:cNvSpPr>
                <a:spLocks noChangeAspect="1"/>
              </p:cNvSpPr>
              <p:nvPr/>
            </p:nvSpPr>
            <p:spPr>
              <a:xfrm>
                <a:off x="3648356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Oval 97"/>
              <p:cNvSpPr>
                <a:spLocks noChangeAspect="1"/>
              </p:cNvSpPr>
              <p:nvPr/>
            </p:nvSpPr>
            <p:spPr>
              <a:xfrm>
                <a:off x="4342005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Oval 98"/>
              <p:cNvSpPr>
                <a:spLocks noChangeAspect="1"/>
              </p:cNvSpPr>
              <p:nvPr/>
            </p:nvSpPr>
            <p:spPr>
              <a:xfrm>
                <a:off x="5035654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Oval 99"/>
              <p:cNvSpPr>
                <a:spLocks noChangeAspect="1"/>
              </p:cNvSpPr>
              <p:nvPr/>
            </p:nvSpPr>
            <p:spPr>
              <a:xfrm>
                <a:off x="5729303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Oval 100"/>
              <p:cNvSpPr>
                <a:spLocks noChangeAspect="1"/>
              </p:cNvSpPr>
              <p:nvPr/>
            </p:nvSpPr>
            <p:spPr>
              <a:xfrm>
                <a:off x="6422952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Oval 101"/>
              <p:cNvSpPr>
                <a:spLocks noChangeAspect="1"/>
              </p:cNvSpPr>
              <p:nvPr/>
            </p:nvSpPr>
            <p:spPr>
              <a:xfrm>
                <a:off x="7116601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Oval 102"/>
              <p:cNvSpPr>
                <a:spLocks noChangeAspect="1"/>
              </p:cNvSpPr>
              <p:nvPr/>
            </p:nvSpPr>
            <p:spPr>
              <a:xfrm>
                <a:off x="7810250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Oval 103"/>
              <p:cNvSpPr>
                <a:spLocks noChangeAspect="1"/>
              </p:cNvSpPr>
              <p:nvPr/>
            </p:nvSpPr>
            <p:spPr>
              <a:xfrm>
                <a:off x="8503898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5" name="Group 104"/>
            <p:cNvGrpSpPr/>
            <p:nvPr/>
          </p:nvGrpSpPr>
          <p:grpSpPr>
            <a:xfrm>
              <a:off x="843280" y="3956755"/>
              <a:ext cx="7813018" cy="182880"/>
              <a:chOff x="873760" y="1913467"/>
              <a:chExt cx="7813018" cy="182880"/>
            </a:xfrm>
          </p:grpSpPr>
          <p:cxnSp>
            <p:nvCxnSpPr>
              <p:cNvPr id="106" name="Straight Connector 105"/>
              <p:cNvCxnSpPr/>
              <p:nvPr/>
            </p:nvCxnSpPr>
            <p:spPr>
              <a:xfrm>
                <a:off x="1046791" y="2007981"/>
                <a:ext cx="7548547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7" name="Oval 106"/>
              <p:cNvSpPr>
                <a:spLocks noChangeAspect="1"/>
              </p:cNvSpPr>
              <p:nvPr/>
            </p:nvSpPr>
            <p:spPr>
              <a:xfrm>
                <a:off x="873760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Oval 107"/>
              <p:cNvSpPr>
                <a:spLocks noChangeAspect="1"/>
              </p:cNvSpPr>
              <p:nvPr/>
            </p:nvSpPr>
            <p:spPr>
              <a:xfrm>
                <a:off x="1567409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Oval 108"/>
              <p:cNvSpPr>
                <a:spLocks noChangeAspect="1"/>
              </p:cNvSpPr>
              <p:nvPr/>
            </p:nvSpPr>
            <p:spPr>
              <a:xfrm>
                <a:off x="2261058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Oval 109"/>
              <p:cNvSpPr>
                <a:spLocks noChangeAspect="1"/>
              </p:cNvSpPr>
              <p:nvPr/>
            </p:nvSpPr>
            <p:spPr>
              <a:xfrm>
                <a:off x="2954707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" name="Oval 110"/>
              <p:cNvSpPr>
                <a:spLocks noChangeAspect="1"/>
              </p:cNvSpPr>
              <p:nvPr/>
            </p:nvSpPr>
            <p:spPr>
              <a:xfrm>
                <a:off x="3648356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Oval 111"/>
              <p:cNvSpPr>
                <a:spLocks noChangeAspect="1"/>
              </p:cNvSpPr>
              <p:nvPr/>
            </p:nvSpPr>
            <p:spPr>
              <a:xfrm>
                <a:off x="4342005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Oval 112"/>
              <p:cNvSpPr>
                <a:spLocks noChangeAspect="1"/>
              </p:cNvSpPr>
              <p:nvPr/>
            </p:nvSpPr>
            <p:spPr>
              <a:xfrm>
                <a:off x="5035654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Oval 113"/>
              <p:cNvSpPr>
                <a:spLocks noChangeAspect="1"/>
              </p:cNvSpPr>
              <p:nvPr/>
            </p:nvSpPr>
            <p:spPr>
              <a:xfrm>
                <a:off x="5729303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Oval 114"/>
              <p:cNvSpPr>
                <a:spLocks noChangeAspect="1"/>
              </p:cNvSpPr>
              <p:nvPr/>
            </p:nvSpPr>
            <p:spPr>
              <a:xfrm>
                <a:off x="6422952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Oval 115"/>
              <p:cNvSpPr>
                <a:spLocks noChangeAspect="1"/>
              </p:cNvSpPr>
              <p:nvPr/>
            </p:nvSpPr>
            <p:spPr>
              <a:xfrm>
                <a:off x="7116601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Oval 116"/>
              <p:cNvSpPr>
                <a:spLocks noChangeAspect="1"/>
              </p:cNvSpPr>
              <p:nvPr/>
            </p:nvSpPr>
            <p:spPr>
              <a:xfrm>
                <a:off x="7810250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Oval 117"/>
              <p:cNvSpPr>
                <a:spLocks noChangeAspect="1"/>
              </p:cNvSpPr>
              <p:nvPr/>
            </p:nvSpPr>
            <p:spPr>
              <a:xfrm>
                <a:off x="8503898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9" name="Group 118"/>
            <p:cNvGrpSpPr/>
            <p:nvPr/>
          </p:nvGrpSpPr>
          <p:grpSpPr>
            <a:xfrm>
              <a:off x="843280" y="4978400"/>
              <a:ext cx="7813018" cy="182880"/>
              <a:chOff x="873760" y="1913467"/>
              <a:chExt cx="7813018" cy="182880"/>
            </a:xfrm>
          </p:grpSpPr>
          <p:cxnSp>
            <p:nvCxnSpPr>
              <p:cNvPr id="120" name="Straight Connector 119"/>
              <p:cNvCxnSpPr/>
              <p:nvPr/>
            </p:nvCxnSpPr>
            <p:spPr>
              <a:xfrm>
                <a:off x="1046791" y="2007981"/>
                <a:ext cx="7548547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1" name="Oval 120"/>
              <p:cNvSpPr>
                <a:spLocks noChangeAspect="1"/>
              </p:cNvSpPr>
              <p:nvPr/>
            </p:nvSpPr>
            <p:spPr>
              <a:xfrm>
                <a:off x="873760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Oval 121"/>
              <p:cNvSpPr>
                <a:spLocks noChangeAspect="1"/>
              </p:cNvSpPr>
              <p:nvPr/>
            </p:nvSpPr>
            <p:spPr>
              <a:xfrm>
                <a:off x="1567409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Oval 122"/>
              <p:cNvSpPr>
                <a:spLocks noChangeAspect="1"/>
              </p:cNvSpPr>
              <p:nvPr/>
            </p:nvSpPr>
            <p:spPr>
              <a:xfrm>
                <a:off x="2261058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Oval 123"/>
              <p:cNvSpPr>
                <a:spLocks noChangeAspect="1"/>
              </p:cNvSpPr>
              <p:nvPr/>
            </p:nvSpPr>
            <p:spPr>
              <a:xfrm>
                <a:off x="2954707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Oval 124"/>
              <p:cNvSpPr>
                <a:spLocks noChangeAspect="1"/>
              </p:cNvSpPr>
              <p:nvPr/>
            </p:nvSpPr>
            <p:spPr>
              <a:xfrm>
                <a:off x="3648356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Oval 125"/>
              <p:cNvSpPr>
                <a:spLocks noChangeAspect="1"/>
              </p:cNvSpPr>
              <p:nvPr/>
            </p:nvSpPr>
            <p:spPr>
              <a:xfrm>
                <a:off x="4342005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Oval 126"/>
              <p:cNvSpPr>
                <a:spLocks noChangeAspect="1"/>
              </p:cNvSpPr>
              <p:nvPr/>
            </p:nvSpPr>
            <p:spPr>
              <a:xfrm>
                <a:off x="5035654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8" name="Oval 127"/>
              <p:cNvSpPr>
                <a:spLocks noChangeAspect="1"/>
              </p:cNvSpPr>
              <p:nvPr/>
            </p:nvSpPr>
            <p:spPr>
              <a:xfrm>
                <a:off x="5729303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9" name="Oval 128"/>
              <p:cNvSpPr>
                <a:spLocks noChangeAspect="1"/>
              </p:cNvSpPr>
              <p:nvPr/>
            </p:nvSpPr>
            <p:spPr>
              <a:xfrm>
                <a:off x="6422952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" name="Oval 129"/>
              <p:cNvSpPr>
                <a:spLocks noChangeAspect="1"/>
              </p:cNvSpPr>
              <p:nvPr/>
            </p:nvSpPr>
            <p:spPr>
              <a:xfrm>
                <a:off x="7116601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1" name="Oval 130"/>
              <p:cNvSpPr>
                <a:spLocks noChangeAspect="1"/>
              </p:cNvSpPr>
              <p:nvPr/>
            </p:nvSpPr>
            <p:spPr>
              <a:xfrm>
                <a:off x="7810250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2" name="Oval 131"/>
              <p:cNvSpPr>
                <a:spLocks noChangeAspect="1"/>
              </p:cNvSpPr>
              <p:nvPr/>
            </p:nvSpPr>
            <p:spPr>
              <a:xfrm>
                <a:off x="8503898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7" name="Group 136"/>
            <p:cNvGrpSpPr/>
            <p:nvPr/>
          </p:nvGrpSpPr>
          <p:grpSpPr>
            <a:xfrm>
              <a:off x="934720" y="2069565"/>
              <a:ext cx="1383915" cy="2918371"/>
              <a:chOff x="934720" y="2069565"/>
              <a:chExt cx="1383915" cy="2918371"/>
            </a:xfrm>
          </p:grpSpPr>
          <p:cxnSp>
            <p:nvCxnSpPr>
              <p:cNvPr id="134" name="Straight Connector 133"/>
              <p:cNvCxnSpPr>
                <a:stCxn id="4" idx="5"/>
                <a:endCxn id="93" idx="0"/>
              </p:cNvCxnSpPr>
              <p:nvPr/>
            </p:nvCxnSpPr>
            <p:spPr>
              <a:xfrm flipH="1">
                <a:off x="934720" y="2069565"/>
                <a:ext cx="0" cy="865546"/>
              </a:xfrm>
              <a:prstGeom prst="line">
                <a:avLst/>
              </a:prstGeom>
              <a:ln w="38100" cmpd="sng">
                <a:solidFill>
                  <a:srgbClr val="89101B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>
              <a:xfrm flipH="1">
                <a:off x="1618211" y="3087511"/>
                <a:ext cx="0" cy="865546"/>
              </a:xfrm>
              <a:prstGeom prst="line">
                <a:avLst/>
              </a:prstGeom>
              <a:ln w="38100" cmpd="sng">
                <a:solidFill>
                  <a:srgbClr val="89101B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/>
              <p:cNvCxnSpPr/>
              <p:nvPr/>
            </p:nvCxnSpPr>
            <p:spPr>
              <a:xfrm flipH="1">
                <a:off x="2318635" y="4122390"/>
                <a:ext cx="0" cy="865546"/>
              </a:xfrm>
              <a:prstGeom prst="line">
                <a:avLst/>
              </a:prstGeom>
              <a:ln w="38100" cmpd="sng">
                <a:solidFill>
                  <a:srgbClr val="89101B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8" name="Group 137"/>
            <p:cNvGrpSpPr/>
            <p:nvPr/>
          </p:nvGrpSpPr>
          <p:grpSpPr>
            <a:xfrm>
              <a:off x="3029208" y="2086811"/>
              <a:ext cx="1383915" cy="2918371"/>
              <a:chOff x="934720" y="2069565"/>
              <a:chExt cx="1383915" cy="2918371"/>
            </a:xfrm>
          </p:grpSpPr>
          <p:cxnSp>
            <p:nvCxnSpPr>
              <p:cNvPr id="139" name="Straight Connector 138"/>
              <p:cNvCxnSpPr/>
              <p:nvPr/>
            </p:nvCxnSpPr>
            <p:spPr>
              <a:xfrm flipH="1">
                <a:off x="934720" y="2069565"/>
                <a:ext cx="0" cy="865546"/>
              </a:xfrm>
              <a:prstGeom prst="line">
                <a:avLst/>
              </a:prstGeom>
              <a:ln w="38100" cmpd="sng">
                <a:solidFill>
                  <a:srgbClr val="89101B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/>
              <p:cNvCxnSpPr/>
              <p:nvPr/>
            </p:nvCxnSpPr>
            <p:spPr>
              <a:xfrm flipH="1">
                <a:off x="1618211" y="3087511"/>
                <a:ext cx="0" cy="865546"/>
              </a:xfrm>
              <a:prstGeom prst="line">
                <a:avLst/>
              </a:prstGeom>
              <a:ln w="38100" cmpd="sng">
                <a:solidFill>
                  <a:srgbClr val="89101B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/>
              <p:nvPr/>
            </p:nvCxnSpPr>
            <p:spPr>
              <a:xfrm flipH="1">
                <a:off x="2318635" y="4122390"/>
                <a:ext cx="0" cy="865546"/>
              </a:xfrm>
              <a:prstGeom prst="line">
                <a:avLst/>
              </a:prstGeom>
              <a:ln w="38100" cmpd="sng">
                <a:solidFill>
                  <a:srgbClr val="89101B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2" name="Group 141"/>
            <p:cNvGrpSpPr/>
            <p:nvPr/>
          </p:nvGrpSpPr>
          <p:grpSpPr>
            <a:xfrm>
              <a:off x="5123696" y="2104057"/>
              <a:ext cx="1383915" cy="2918371"/>
              <a:chOff x="934720" y="2069565"/>
              <a:chExt cx="1383915" cy="2918371"/>
            </a:xfrm>
          </p:grpSpPr>
          <p:cxnSp>
            <p:nvCxnSpPr>
              <p:cNvPr id="143" name="Straight Connector 142"/>
              <p:cNvCxnSpPr/>
              <p:nvPr/>
            </p:nvCxnSpPr>
            <p:spPr>
              <a:xfrm flipH="1">
                <a:off x="934720" y="2069565"/>
                <a:ext cx="0" cy="865546"/>
              </a:xfrm>
              <a:prstGeom prst="line">
                <a:avLst/>
              </a:prstGeom>
              <a:ln w="38100" cmpd="sng">
                <a:solidFill>
                  <a:srgbClr val="89101B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/>
              <p:cNvCxnSpPr/>
              <p:nvPr/>
            </p:nvCxnSpPr>
            <p:spPr>
              <a:xfrm flipH="1">
                <a:off x="1618211" y="3087511"/>
                <a:ext cx="0" cy="865546"/>
              </a:xfrm>
              <a:prstGeom prst="line">
                <a:avLst/>
              </a:prstGeom>
              <a:ln w="38100" cmpd="sng">
                <a:solidFill>
                  <a:srgbClr val="89101B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/>
              <p:cNvCxnSpPr/>
              <p:nvPr/>
            </p:nvCxnSpPr>
            <p:spPr>
              <a:xfrm flipH="1">
                <a:off x="2318635" y="4122390"/>
                <a:ext cx="0" cy="865546"/>
              </a:xfrm>
              <a:prstGeom prst="line">
                <a:avLst/>
              </a:prstGeom>
              <a:ln w="38100" cmpd="sng">
                <a:solidFill>
                  <a:srgbClr val="89101B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6" name="Group 145"/>
            <p:cNvGrpSpPr/>
            <p:nvPr/>
          </p:nvGrpSpPr>
          <p:grpSpPr>
            <a:xfrm>
              <a:off x="7218184" y="2053571"/>
              <a:ext cx="1383915" cy="2918371"/>
              <a:chOff x="934720" y="2069565"/>
              <a:chExt cx="1383915" cy="2918371"/>
            </a:xfrm>
          </p:grpSpPr>
          <p:cxnSp>
            <p:nvCxnSpPr>
              <p:cNvPr id="147" name="Straight Connector 146"/>
              <p:cNvCxnSpPr/>
              <p:nvPr/>
            </p:nvCxnSpPr>
            <p:spPr>
              <a:xfrm flipH="1">
                <a:off x="934720" y="2069565"/>
                <a:ext cx="0" cy="865546"/>
              </a:xfrm>
              <a:prstGeom prst="line">
                <a:avLst/>
              </a:prstGeom>
              <a:ln w="38100" cmpd="sng">
                <a:solidFill>
                  <a:srgbClr val="89101B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Connector 147"/>
              <p:cNvCxnSpPr/>
              <p:nvPr/>
            </p:nvCxnSpPr>
            <p:spPr>
              <a:xfrm flipH="1">
                <a:off x="1618211" y="3087511"/>
                <a:ext cx="0" cy="865546"/>
              </a:xfrm>
              <a:prstGeom prst="line">
                <a:avLst/>
              </a:prstGeom>
              <a:ln w="38100" cmpd="sng">
                <a:solidFill>
                  <a:srgbClr val="89101B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/>
              <p:cNvCxnSpPr/>
              <p:nvPr/>
            </p:nvCxnSpPr>
            <p:spPr>
              <a:xfrm flipH="1">
                <a:off x="2318635" y="4122390"/>
                <a:ext cx="0" cy="865546"/>
              </a:xfrm>
              <a:prstGeom prst="line">
                <a:avLst/>
              </a:prstGeom>
              <a:ln w="38100" cmpd="sng">
                <a:solidFill>
                  <a:srgbClr val="89101B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Rounded Rectangular Callout 6"/>
          <p:cNvSpPr/>
          <p:nvPr/>
        </p:nvSpPr>
        <p:spPr>
          <a:xfrm>
            <a:off x="287867" y="1248100"/>
            <a:ext cx="931329" cy="688424"/>
          </a:xfrm>
          <a:prstGeom prst="wedgeRoundRectCallout">
            <a:avLst>
              <a:gd name="adj1" fmla="val 68258"/>
              <a:gd name="adj2" fmla="val 10391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3200" dirty="0" smtClean="0">
                <a:solidFill>
                  <a:prstClr val="black"/>
                </a:solidFill>
              </a:rPr>
              <a:t>C</a:t>
            </a:r>
            <a:r>
              <a:rPr lang="en-US" sz="3200" baseline="-25000" dirty="0" smtClean="0">
                <a:solidFill>
                  <a:prstClr val="black"/>
                </a:solidFill>
              </a:rPr>
              <a:t>1</a:t>
            </a:r>
            <a:endParaRPr lang="en-US" sz="3200" baseline="-25000" dirty="0">
              <a:solidFill>
                <a:prstClr val="black"/>
              </a:solidFill>
            </a:endParaRPr>
          </a:p>
        </p:txBody>
      </p:sp>
      <p:sp>
        <p:nvSpPr>
          <p:cNvPr id="155" name="Rounded Rectangular Callout 154"/>
          <p:cNvSpPr/>
          <p:nvPr/>
        </p:nvSpPr>
        <p:spPr>
          <a:xfrm>
            <a:off x="287867" y="2200303"/>
            <a:ext cx="931329" cy="688424"/>
          </a:xfrm>
          <a:prstGeom prst="wedgeRoundRectCallout">
            <a:avLst>
              <a:gd name="adj1" fmla="val 126440"/>
              <a:gd name="adj2" fmla="val -4367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3200" dirty="0" smtClean="0">
                <a:solidFill>
                  <a:prstClr val="black"/>
                </a:solidFill>
              </a:rPr>
              <a:t>C</a:t>
            </a:r>
            <a:r>
              <a:rPr lang="en-US" sz="3200" baseline="-25000" dirty="0">
                <a:solidFill>
                  <a:prstClr val="black"/>
                </a:solidFill>
              </a:rPr>
              <a:t>2</a:t>
            </a:r>
          </a:p>
        </p:txBody>
      </p:sp>
      <p:sp>
        <p:nvSpPr>
          <p:cNvPr id="156" name="Rounded Rectangular Callout 155"/>
          <p:cNvSpPr/>
          <p:nvPr/>
        </p:nvSpPr>
        <p:spPr>
          <a:xfrm>
            <a:off x="287867" y="3117441"/>
            <a:ext cx="931329" cy="688424"/>
          </a:xfrm>
          <a:prstGeom prst="wedgeRoundRectCallout">
            <a:avLst>
              <a:gd name="adj1" fmla="val 182804"/>
              <a:gd name="adj2" fmla="val -16666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3200" dirty="0" smtClean="0">
                <a:solidFill>
                  <a:prstClr val="black"/>
                </a:solidFill>
              </a:rPr>
              <a:t>C</a:t>
            </a:r>
            <a:r>
              <a:rPr lang="en-US" sz="3200" baseline="-25000" dirty="0" smtClean="0">
                <a:solidFill>
                  <a:prstClr val="black"/>
                </a:solidFill>
              </a:rPr>
              <a:t>3</a:t>
            </a:r>
            <a:endParaRPr lang="en-US" sz="3200" baseline="-25000" dirty="0">
              <a:solidFill>
                <a:prstClr val="black"/>
              </a:solidFill>
            </a:endParaRPr>
          </a:p>
        </p:txBody>
      </p:sp>
      <p:sp>
        <p:nvSpPr>
          <p:cNvPr id="157" name="Rounded Rectangular Callout 156"/>
          <p:cNvSpPr/>
          <p:nvPr/>
        </p:nvSpPr>
        <p:spPr>
          <a:xfrm>
            <a:off x="1733199" y="1337734"/>
            <a:ext cx="931329" cy="558412"/>
          </a:xfrm>
          <a:prstGeom prst="wedgeRoundRectCallout">
            <a:avLst>
              <a:gd name="adj1" fmla="val 100985"/>
              <a:gd name="adj2" fmla="val -6827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3200" dirty="0" smtClean="0">
                <a:solidFill>
                  <a:prstClr val="black"/>
                </a:solidFill>
              </a:rPr>
              <a:t>C</a:t>
            </a:r>
            <a:r>
              <a:rPr lang="en-US" sz="3200" baseline="-25000" dirty="0">
                <a:solidFill>
                  <a:prstClr val="black"/>
                </a:solidFill>
              </a:rPr>
              <a:t>4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687466" y="3805865"/>
            <a:ext cx="7057901" cy="2810932"/>
            <a:chOff x="687466" y="3805865"/>
            <a:chExt cx="7057901" cy="2810932"/>
          </a:xfrm>
        </p:grpSpPr>
        <p:grpSp>
          <p:nvGrpSpPr>
            <p:cNvPr id="75" name="Group 74"/>
            <p:cNvGrpSpPr/>
            <p:nvPr/>
          </p:nvGrpSpPr>
          <p:grpSpPr>
            <a:xfrm>
              <a:off x="1219196" y="4426299"/>
              <a:ext cx="6526171" cy="2190498"/>
              <a:chOff x="1185332" y="1778003"/>
              <a:chExt cx="7315200" cy="2455334"/>
            </a:xfrm>
          </p:grpSpPr>
          <p:sp>
            <p:nvSpPr>
              <p:cNvPr id="76" name="Oval 75"/>
              <p:cNvSpPr/>
              <p:nvPr/>
            </p:nvSpPr>
            <p:spPr>
              <a:xfrm>
                <a:off x="7349069" y="1778003"/>
                <a:ext cx="931333" cy="2455334"/>
              </a:xfrm>
              <a:prstGeom prst="ellips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dk1"/>
                  </a:solidFill>
                </a:endParaRPr>
              </a:p>
            </p:txBody>
          </p:sp>
          <p:sp>
            <p:nvSpPr>
              <p:cNvPr id="77" name="Oval 76"/>
              <p:cNvSpPr/>
              <p:nvPr/>
            </p:nvSpPr>
            <p:spPr>
              <a:xfrm>
                <a:off x="4504264" y="1778003"/>
                <a:ext cx="931333" cy="2455334"/>
              </a:xfrm>
              <a:prstGeom prst="ellips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dk1"/>
                  </a:solidFill>
                </a:endParaRPr>
              </a:p>
            </p:txBody>
          </p:sp>
          <p:sp>
            <p:nvSpPr>
              <p:cNvPr id="78" name="Oval 77"/>
              <p:cNvSpPr/>
              <p:nvPr/>
            </p:nvSpPr>
            <p:spPr>
              <a:xfrm>
                <a:off x="3098798" y="1778003"/>
                <a:ext cx="931333" cy="2455334"/>
              </a:xfrm>
              <a:prstGeom prst="ellips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dk1"/>
                  </a:solidFill>
                </a:endParaRPr>
              </a:p>
            </p:txBody>
          </p:sp>
          <p:sp>
            <p:nvSpPr>
              <p:cNvPr id="79" name="Oval 78"/>
              <p:cNvSpPr/>
              <p:nvPr/>
            </p:nvSpPr>
            <p:spPr>
              <a:xfrm>
                <a:off x="1591734" y="1778003"/>
                <a:ext cx="931333" cy="2455334"/>
              </a:xfrm>
              <a:prstGeom prst="ellips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1" name="Straight Connector 80"/>
              <p:cNvCxnSpPr/>
              <p:nvPr/>
            </p:nvCxnSpPr>
            <p:spPr>
              <a:xfrm flipV="1">
                <a:off x="1185332" y="2394372"/>
                <a:ext cx="7315200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 flipV="1">
                <a:off x="1185332" y="2807545"/>
                <a:ext cx="7315200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 flipV="1">
                <a:off x="1185332" y="3220718"/>
                <a:ext cx="7315200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 flipV="1">
                <a:off x="1185332" y="3853542"/>
                <a:ext cx="7315200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3" name="Group 132"/>
            <p:cNvGrpSpPr/>
            <p:nvPr/>
          </p:nvGrpSpPr>
          <p:grpSpPr>
            <a:xfrm>
              <a:off x="1733199" y="3805865"/>
              <a:ext cx="5680186" cy="584776"/>
              <a:chOff x="1778001" y="1142434"/>
              <a:chExt cx="6366933" cy="655477"/>
            </a:xfrm>
          </p:grpSpPr>
          <p:sp>
            <p:nvSpPr>
              <p:cNvPr id="150" name="TextBox 149"/>
              <p:cNvSpPr txBox="1"/>
              <p:nvPr/>
            </p:nvSpPr>
            <p:spPr>
              <a:xfrm>
                <a:off x="1778001" y="1142434"/>
                <a:ext cx="643467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C</a:t>
                </a:r>
                <a:r>
                  <a:rPr lang="en-US" sz="3200" baseline="-25000" dirty="0" smtClean="0"/>
                  <a:t>1</a:t>
                </a:r>
                <a:endParaRPr lang="en-US" sz="3200" baseline="-25000" dirty="0"/>
              </a:p>
            </p:txBody>
          </p:sp>
          <p:sp>
            <p:nvSpPr>
              <p:cNvPr id="151" name="TextBox 150"/>
              <p:cNvSpPr txBox="1"/>
              <p:nvPr/>
            </p:nvSpPr>
            <p:spPr>
              <a:xfrm>
                <a:off x="3268133" y="1142434"/>
                <a:ext cx="643467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C</a:t>
                </a:r>
                <a:r>
                  <a:rPr lang="en-US" sz="3200" baseline="-25000" dirty="0"/>
                  <a:t>2</a:t>
                </a:r>
              </a:p>
            </p:txBody>
          </p:sp>
          <p:sp>
            <p:nvSpPr>
              <p:cNvPr id="152" name="TextBox 151"/>
              <p:cNvSpPr txBox="1"/>
              <p:nvPr/>
            </p:nvSpPr>
            <p:spPr>
              <a:xfrm>
                <a:off x="4656667" y="1142434"/>
                <a:ext cx="643467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C</a:t>
                </a:r>
                <a:r>
                  <a:rPr lang="en-US" sz="3200" baseline="-25000" dirty="0"/>
                  <a:t>3</a:t>
                </a:r>
              </a:p>
            </p:txBody>
          </p:sp>
          <p:sp>
            <p:nvSpPr>
              <p:cNvPr id="153" name="TextBox 152"/>
              <p:cNvSpPr txBox="1"/>
              <p:nvPr/>
            </p:nvSpPr>
            <p:spPr>
              <a:xfrm>
                <a:off x="6079067" y="1142434"/>
                <a:ext cx="643467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…</a:t>
                </a:r>
                <a:endParaRPr lang="en-US" sz="3200" baseline="-25000" dirty="0"/>
              </a:p>
            </p:txBody>
          </p:sp>
          <p:sp>
            <p:nvSpPr>
              <p:cNvPr id="154" name="TextBox 153"/>
              <p:cNvSpPr txBox="1"/>
              <p:nvPr/>
            </p:nvSpPr>
            <p:spPr>
              <a:xfrm>
                <a:off x="7501467" y="1142434"/>
                <a:ext cx="643467" cy="6554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err="1" smtClean="0"/>
                  <a:t>C</a:t>
                </a:r>
                <a:r>
                  <a:rPr lang="en-US" sz="3200" baseline="-25000" dirty="0" err="1"/>
                  <a:t>h</a:t>
                </a:r>
                <a:endParaRPr lang="en-US" sz="3200" baseline="-25000" dirty="0"/>
              </a:p>
            </p:txBody>
          </p:sp>
        </p:grpSp>
        <p:grpSp>
          <p:nvGrpSpPr>
            <p:cNvPr id="158" name="Group 157"/>
            <p:cNvGrpSpPr/>
            <p:nvPr/>
          </p:nvGrpSpPr>
          <p:grpSpPr>
            <a:xfrm>
              <a:off x="687466" y="4495420"/>
              <a:ext cx="574062" cy="2111198"/>
              <a:chOff x="94801" y="2226356"/>
              <a:chExt cx="574062" cy="2111198"/>
            </a:xfrm>
          </p:grpSpPr>
          <p:sp>
            <p:nvSpPr>
              <p:cNvPr id="159" name="TextBox 158"/>
              <p:cNvSpPr txBox="1"/>
              <p:nvPr/>
            </p:nvSpPr>
            <p:spPr>
              <a:xfrm>
                <a:off x="94801" y="2226356"/>
                <a:ext cx="574062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P</a:t>
                </a:r>
                <a:r>
                  <a:rPr lang="en-US" sz="3200" baseline="-25000" dirty="0" smtClean="0"/>
                  <a:t>1</a:t>
                </a:r>
              </a:p>
            </p:txBody>
          </p:sp>
          <p:sp>
            <p:nvSpPr>
              <p:cNvPr id="160" name="TextBox 159"/>
              <p:cNvSpPr txBox="1"/>
              <p:nvPr/>
            </p:nvSpPr>
            <p:spPr>
              <a:xfrm>
                <a:off x="94801" y="2661787"/>
                <a:ext cx="574062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P</a:t>
                </a:r>
                <a:r>
                  <a:rPr lang="en-US" sz="3200" baseline="-25000" dirty="0"/>
                  <a:t>2</a:t>
                </a:r>
                <a:endParaRPr lang="en-US" sz="3200" baseline="-25000" dirty="0" smtClean="0"/>
              </a:p>
            </p:txBody>
          </p:sp>
          <p:sp>
            <p:nvSpPr>
              <p:cNvPr id="161" name="TextBox 160"/>
              <p:cNvSpPr txBox="1"/>
              <p:nvPr/>
            </p:nvSpPr>
            <p:spPr>
              <a:xfrm>
                <a:off x="94801" y="3097218"/>
                <a:ext cx="574062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P</a:t>
                </a:r>
                <a:r>
                  <a:rPr lang="en-US" sz="3200" baseline="-25000" dirty="0" smtClean="0"/>
                  <a:t>3</a:t>
                </a:r>
              </a:p>
            </p:txBody>
          </p:sp>
          <p:sp>
            <p:nvSpPr>
              <p:cNvPr id="162" name="TextBox 161"/>
              <p:cNvSpPr txBox="1"/>
              <p:nvPr/>
            </p:nvSpPr>
            <p:spPr>
              <a:xfrm>
                <a:off x="94801" y="3752778"/>
                <a:ext cx="574062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err="1" smtClean="0"/>
                  <a:t>P</a:t>
                </a:r>
                <a:r>
                  <a:rPr lang="en-US" sz="3200" baseline="-25000" dirty="0" err="1" smtClean="0"/>
                  <a:t>h</a:t>
                </a:r>
                <a:endParaRPr lang="en-US" sz="3200" baseline="-25000" dirty="0" smtClean="0"/>
              </a:p>
            </p:txBody>
          </p:sp>
        </p:grpSp>
        <p:sp>
          <p:nvSpPr>
            <p:cNvPr id="5" name="TextBox 4"/>
            <p:cNvSpPr txBox="1"/>
            <p:nvPr/>
          </p:nvSpPr>
          <p:spPr>
            <a:xfrm rot="5400000">
              <a:off x="5858929" y="5723470"/>
              <a:ext cx="5080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…</a:t>
              </a:r>
              <a:endParaRPr lang="en-US" sz="3200" dirty="0"/>
            </a:p>
          </p:txBody>
        </p:sp>
        <p:sp>
          <p:nvSpPr>
            <p:cNvPr id="163" name="TextBox 162"/>
            <p:cNvSpPr txBox="1"/>
            <p:nvPr/>
          </p:nvSpPr>
          <p:spPr>
            <a:xfrm rot="5400000">
              <a:off x="778928" y="5869690"/>
              <a:ext cx="508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…</a:t>
              </a:r>
              <a:endParaRPr 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295371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55" grpId="0" animBg="1"/>
      <p:bldP spid="156" grpId="0" animBg="1"/>
      <p:bldP spid="157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</a:t>
            </a:r>
            <a:r>
              <a:rPr lang="en-US" dirty="0" err="1" smtClean="0"/>
              <a:t>vs</a:t>
            </a:r>
            <a:r>
              <a:rPr lang="en-US" dirty="0" smtClean="0"/>
              <a:t> Indirect Path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1015996" y="1782659"/>
            <a:ext cx="6526171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V="1">
            <a:off x="1015996" y="2639911"/>
            <a:ext cx="6526171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1015996" y="3531029"/>
            <a:ext cx="6526171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015996" y="4489879"/>
            <a:ext cx="6526171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>
            <a:spLocks noChangeAspect="1"/>
          </p:cNvSpPr>
          <p:nvPr/>
        </p:nvSpPr>
        <p:spPr>
          <a:xfrm>
            <a:off x="1557875" y="1714927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>
            <a:spLocks noChangeAspect="1"/>
          </p:cNvSpPr>
          <p:nvPr/>
        </p:nvSpPr>
        <p:spPr>
          <a:xfrm>
            <a:off x="457200" y="2044707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>
            <a:spLocks noChangeAspect="1"/>
          </p:cNvSpPr>
          <p:nvPr/>
        </p:nvSpPr>
        <p:spPr>
          <a:xfrm>
            <a:off x="2589116" y="2319027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>
            <a:spLocks noChangeAspect="1"/>
          </p:cNvSpPr>
          <p:nvPr/>
        </p:nvSpPr>
        <p:spPr>
          <a:xfrm>
            <a:off x="1996449" y="2571331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>
            <a:stCxn id="9" idx="3"/>
            <a:endCxn id="10" idx="6"/>
          </p:cNvCxnSpPr>
          <p:nvPr/>
        </p:nvCxnSpPr>
        <p:spPr>
          <a:xfrm flipH="1">
            <a:off x="594360" y="1832000"/>
            <a:ext cx="983602" cy="281287"/>
          </a:xfrm>
          <a:prstGeom prst="line">
            <a:avLst/>
          </a:prstGeom>
          <a:ln w="38100" cmpd="sng">
            <a:solidFill>
              <a:srgbClr val="8910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11" idx="1"/>
            <a:endCxn id="10" idx="5"/>
          </p:cNvCxnSpPr>
          <p:nvPr/>
        </p:nvCxnSpPr>
        <p:spPr>
          <a:xfrm flipH="1" flipV="1">
            <a:off x="574273" y="2161780"/>
            <a:ext cx="2034930" cy="177334"/>
          </a:xfrm>
          <a:prstGeom prst="line">
            <a:avLst/>
          </a:prstGeom>
          <a:ln w="38100" cmpd="sng">
            <a:solidFill>
              <a:srgbClr val="8910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2" idx="7"/>
            <a:endCxn id="11" idx="3"/>
          </p:cNvCxnSpPr>
          <p:nvPr/>
        </p:nvCxnSpPr>
        <p:spPr>
          <a:xfrm flipV="1">
            <a:off x="2113522" y="2436100"/>
            <a:ext cx="495681" cy="155318"/>
          </a:xfrm>
          <a:prstGeom prst="line">
            <a:avLst/>
          </a:prstGeom>
          <a:ln w="38100" cmpd="sng">
            <a:solidFill>
              <a:srgbClr val="8910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>
            <a:spLocks noChangeAspect="1"/>
          </p:cNvSpPr>
          <p:nvPr/>
        </p:nvSpPr>
        <p:spPr>
          <a:xfrm>
            <a:off x="1557875" y="2181867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>
            <a:spLocks noChangeAspect="1"/>
          </p:cNvSpPr>
          <p:nvPr/>
        </p:nvSpPr>
        <p:spPr>
          <a:xfrm>
            <a:off x="4487342" y="1714927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>
            <a:spLocks noChangeAspect="1"/>
          </p:cNvSpPr>
          <p:nvPr/>
        </p:nvSpPr>
        <p:spPr>
          <a:xfrm>
            <a:off x="5130809" y="3467955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>
            <a:spLocks noChangeAspect="1"/>
          </p:cNvSpPr>
          <p:nvPr/>
        </p:nvSpPr>
        <p:spPr>
          <a:xfrm>
            <a:off x="6011342" y="2591418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/>
          <p:cNvCxnSpPr>
            <a:stCxn id="24" idx="4"/>
            <a:endCxn id="25" idx="0"/>
          </p:cNvCxnSpPr>
          <p:nvPr/>
        </p:nvCxnSpPr>
        <p:spPr>
          <a:xfrm>
            <a:off x="4555922" y="1852087"/>
            <a:ext cx="643467" cy="1615868"/>
          </a:xfrm>
          <a:prstGeom prst="line">
            <a:avLst/>
          </a:prstGeom>
          <a:ln w="38100" cmpd="sng">
            <a:solidFill>
              <a:srgbClr val="8910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25" idx="7"/>
          </p:cNvCxnSpPr>
          <p:nvPr/>
        </p:nvCxnSpPr>
        <p:spPr>
          <a:xfrm flipH="1">
            <a:off x="5247882" y="2728578"/>
            <a:ext cx="815971" cy="759464"/>
          </a:xfrm>
          <a:prstGeom prst="line">
            <a:avLst/>
          </a:prstGeom>
          <a:ln w="38100" cmpd="sng">
            <a:solidFill>
              <a:srgbClr val="8910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ounded Rectangular Callout 31"/>
          <p:cNvSpPr/>
          <p:nvPr/>
        </p:nvSpPr>
        <p:spPr>
          <a:xfrm>
            <a:off x="287867" y="2946400"/>
            <a:ext cx="1998133" cy="1388533"/>
          </a:xfrm>
          <a:prstGeom prst="wedgeRoundRectCallout">
            <a:avLst>
              <a:gd name="adj1" fmla="val -2189"/>
              <a:gd name="adj2" fmla="val -87606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Direct path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3" name="Rounded Rectangular Callout 32"/>
          <p:cNvSpPr/>
          <p:nvPr/>
        </p:nvSpPr>
        <p:spPr>
          <a:xfrm>
            <a:off x="5267969" y="3996267"/>
            <a:ext cx="1998133" cy="1388533"/>
          </a:xfrm>
          <a:prstGeom prst="wedgeRoundRectCallout">
            <a:avLst>
              <a:gd name="adj1" fmla="val -33545"/>
              <a:gd name="adj2" fmla="val -99801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Indirect path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8502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23" grpId="0" animBg="1"/>
      <p:bldP spid="24" grpId="0" animBg="1"/>
      <p:bldP spid="25" grpId="0" animBg="1"/>
      <p:bldP spid="26" grpId="0" animBg="1"/>
      <p:bldP spid="32" grpId="0" animBg="1"/>
      <p:bldP spid="33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4293"/>
            <a:ext cx="8229600" cy="1143000"/>
          </a:xfrm>
        </p:spPr>
        <p:txBody>
          <a:bodyPr/>
          <a:lstStyle/>
          <a:p>
            <a:r>
              <a:rPr lang="en-US" dirty="0" smtClean="0"/>
              <a:t>Building the Grid</a:t>
            </a:r>
            <a:endParaRPr lang="en-US" dirty="0"/>
          </a:p>
        </p:txBody>
      </p:sp>
      <p:grpSp>
        <p:nvGrpSpPr>
          <p:cNvPr id="3" name="Group 2"/>
          <p:cNvGrpSpPr>
            <a:grpSpLocks noChangeAspect="1"/>
          </p:cNvGrpSpPr>
          <p:nvPr/>
        </p:nvGrpSpPr>
        <p:grpSpPr>
          <a:xfrm>
            <a:off x="1357414" y="1087122"/>
            <a:ext cx="6599109" cy="2743200"/>
            <a:chOff x="843280" y="1913467"/>
            <a:chExt cx="7813018" cy="3247813"/>
          </a:xfrm>
        </p:grpSpPr>
        <p:grpSp>
          <p:nvGrpSpPr>
            <p:cNvPr id="90" name="Group 89"/>
            <p:cNvGrpSpPr/>
            <p:nvPr/>
          </p:nvGrpSpPr>
          <p:grpSpPr>
            <a:xfrm>
              <a:off x="843280" y="1913467"/>
              <a:ext cx="7813018" cy="182880"/>
              <a:chOff x="873760" y="1913467"/>
              <a:chExt cx="7813018" cy="182880"/>
            </a:xfrm>
          </p:grpSpPr>
          <p:cxnSp>
            <p:nvCxnSpPr>
              <p:cNvPr id="89" name="Straight Connector 88"/>
              <p:cNvCxnSpPr/>
              <p:nvPr/>
            </p:nvCxnSpPr>
            <p:spPr>
              <a:xfrm>
                <a:off x="1046791" y="2007981"/>
                <a:ext cx="7548547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" name="Oval 3"/>
              <p:cNvSpPr>
                <a:spLocks noChangeAspect="1"/>
              </p:cNvSpPr>
              <p:nvPr/>
            </p:nvSpPr>
            <p:spPr>
              <a:xfrm>
                <a:off x="873760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Oval 10"/>
              <p:cNvSpPr>
                <a:spLocks noChangeAspect="1"/>
              </p:cNvSpPr>
              <p:nvPr/>
            </p:nvSpPr>
            <p:spPr>
              <a:xfrm>
                <a:off x="1567409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/>
              <p:cNvSpPr>
                <a:spLocks noChangeAspect="1"/>
              </p:cNvSpPr>
              <p:nvPr/>
            </p:nvSpPr>
            <p:spPr>
              <a:xfrm>
                <a:off x="2261058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Oval 22"/>
              <p:cNvSpPr>
                <a:spLocks noChangeAspect="1"/>
              </p:cNvSpPr>
              <p:nvPr/>
            </p:nvSpPr>
            <p:spPr>
              <a:xfrm>
                <a:off x="2954707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Oval 28"/>
              <p:cNvSpPr>
                <a:spLocks noChangeAspect="1"/>
              </p:cNvSpPr>
              <p:nvPr/>
            </p:nvSpPr>
            <p:spPr>
              <a:xfrm>
                <a:off x="3648356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>
                <a:off x="4342005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>
                <a:off x="5035654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>
                <a:off x="5729303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>
                <a:off x="6422952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>
                <a:off x="7116601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Oval 64"/>
              <p:cNvSpPr>
                <a:spLocks noChangeAspect="1"/>
              </p:cNvSpPr>
              <p:nvPr/>
            </p:nvSpPr>
            <p:spPr>
              <a:xfrm>
                <a:off x="7810250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Oval 70"/>
              <p:cNvSpPr>
                <a:spLocks noChangeAspect="1"/>
              </p:cNvSpPr>
              <p:nvPr/>
            </p:nvSpPr>
            <p:spPr>
              <a:xfrm>
                <a:off x="8503898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90"/>
            <p:cNvGrpSpPr/>
            <p:nvPr/>
          </p:nvGrpSpPr>
          <p:grpSpPr>
            <a:xfrm>
              <a:off x="843280" y="2935111"/>
              <a:ext cx="7813018" cy="182880"/>
              <a:chOff x="873760" y="1913467"/>
              <a:chExt cx="7813018" cy="182880"/>
            </a:xfrm>
          </p:grpSpPr>
          <p:cxnSp>
            <p:nvCxnSpPr>
              <p:cNvPr id="92" name="Straight Connector 91"/>
              <p:cNvCxnSpPr/>
              <p:nvPr/>
            </p:nvCxnSpPr>
            <p:spPr>
              <a:xfrm>
                <a:off x="1046791" y="2007981"/>
                <a:ext cx="7548547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3" name="Oval 92"/>
              <p:cNvSpPr>
                <a:spLocks noChangeAspect="1"/>
              </p:cNvSpPr>
              <p:nvPr/>
            </p:nvSpPr>
            <p:spPr>
              <a:xfrm>
                <a:off x="873760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Oval 93"/>
              <p:cNvSpPr>
                <a:spLocks noChangeAspect="1"/>
              </p:cNvSpPr>
              <p:nvPr/>
            </p:nvSpPr>
            <p:spPr>
              <a:xfrm>
                <a:off x="1567409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Oval 94"/>
              <p:cNvSpPr>
                <a:spLocks noChangeAspect="1"/>
              </p:cNvSpPr>
              <p:nvPr/>
            </p:nvSpPr>
            <p:spPr>
              <a:xfrm>
                <a:off x="2261058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Oval 95"/>
              <p:cNvSpPr>
                <a:spLocks noChangeAspect="1"/>
              </p:cNvSpPr>
              <p:nvPr/>
            </p:nvSpPr>
            <p:spPr>
              <a:xfrm>
                <a:off x="2954707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Oval 96"/>
              <p:cNvSpPr>
                <a:spLocks noChangeAspect="1"/>
              </p:cNvSpPr>
              <p:nvPr/>
            </p:nvSpPr>
            <p:spPr>
              <a:xfrm>
                <a:off x="3648356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Oval 97"/>
              <p:cNvSpPr>
                <a:spLocks noChangeAspect="1"/>
              </p:cNvSpPr>
              <p:nvPr/>
            </p:nvSpPr>
            <p:spPr>
              <a:xfrm>
                <a:off x="4342005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Oval 98"/>
              <p:cNvSpPr>
                <a:spLocks noChangeAspect="1"/>
              </p:cNvSpPr>
              <p:nvPr/>
            </p:nvSpPr>
            <p:spPr>
              <a:xfrm>
                <a:off x="5035654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Oval 99"/>
              <p:cNvSpPr>
                <a:spLocks noChangeAspect="1"/>
              </p:cNvSpPr>
              <p:nvPr/>
            </p:nvSpPr>
            <p:spPr>
              <a:xfrm>
                <a:off x="5729303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Oval 100"/>
              <p:cNvSpPr>
                <a:spLocks noChangeAspect="1"/>
              </p:cNvSpPr>
              <p:nvPr/>
            </p:nvSpPr>
            <p:spPr>
              <a:xfrm>
                <a:off x="6422952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Oval 101"/>
              <p:cNvSpPr>
                <a:spLocks noChangeAspect="1"/>
              </p:cNvSpPr>
              <p:nvPr/>
            </p:nvSpPr>
            <p:spPr>
              <a:xfrm>
                <a:off x="7116601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Oval 102"/>
              <p:cNvSpPr>
                <a:spLocks noChangeAspect="1"/>
              </p:cNvSpPr>
              <p:nvPr/>
            </p:nvSpPr>
            <p:spPr>
              <a:xfrm>
                <a:off x="7810250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Oval 103"/>
              <p:cNvSpPr>
                <a:spLocks noChangeAspect="1"/>
              </p:cNvSpPr>
              <p:nvPr/>
            </p:nvSpPr>
            <p:spPr>
              <a:xfrm>
                <a:off x="8503898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5" name="Group 104"/>
            <p:cNvGrpSpPr/>
            <p:nvPr/>
          </p:nvGrpSpPr>
          <p:grpSpPr>
            <a:xfrm>
              <a:off x="843280" y="3956755"/>
              <a:ext cx="7813018" cy="182880"/>
              <a:chOff x="873760" y="1913467"/>
              <a:chExt cx="7813018" cy="182880"/>
            </a:xfrm>
          </p:grpSpPr>
          <p:cxnSp>
            <p:nvCxnSpPr>
              <p:cNvPr id="106" name="Straight Connector 105"/>
              <p:cNvCxnSpPr/>
              <p:nvPr/>
            </p:nvCxnSpPr>
            <p:spPr>
              <a:xfrm>
                <a:off x="1046791" y="2007981"/>
                <a:ext cx="7548547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7" name="Oval 106"/>
              <p:cNvSpPr>
                <a:spLocks noChangeAspect="1"/>
              </p:cNvSpPr>
              <p:nvPr/>
            </p:nvSpPr>
            <p:spPr>
              <a:xfrm>
                <a:off x="873760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Oval 107"/>
              <p:cNvSpPr>
                <a:spLocks noChangeAspect="1"/>
              </p:cNvSpPr>
              <p:nvPr/>
            </p:nvSpPr>
            <p:spPr>
              <a:xfrm>
                <a:off x="1567409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Oval 108"/>
              <p:cNvSpPr>
                <a:spLocks noChangeAspect="1"/>
              </p:cNvSpPr>
              <p:nvPr/>
            </p:nvSpPr>
            <p:spPr>
              <a:xfrm>
                <a:off x="2261058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Oval 109"/>
              <p:cNvSpPr>
                <a:spLocks noChangeAspect="1"/>
              </p:cNvSpPr>
              <p:nvPr/>
            </p:nvSpPr>
            <p:spPr>
              <a:xfrm>
                <a:off x="2954707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" name="Oval 110"/>
              <p:cNvSpPr>
                <a:spLocks noChangeAspect="1"/>
              </p:cNvSpPr>
              <p:nvPr/>
            </p:nvSpPr>
            <p:spPr>
              <a:xfrm>
                <a:off x="3648356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Oval 111"/>
              <p:cNvSpPr>
                <a:spLocks noChangeAspect="1"/>
              </p:cNvSpPr>
              <p:nvPr/>
            </p:nvSpPr>
            <p:spPr>
              <a:xfrm>
                <a:off x="4342005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Oval 112"/>
              <p:cNvSpPr>
                <a:spLocks noChangeAspect="1"/>
              </p:cNvSpPr>
              <p:nvPr/>
            </p:nvSpPr>
            <p:spPr>
              <a:xfrm>
                <a:off x="5035654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Oval 113"/>
              <p:cNvSpPr>
                <a:spLocks noChangeAspect="1"/>
              </p:cNvSpPr>
              <p:nvPr/>
            </p:nvSpPr>
            <p:spPr>
              <a:xfrm>
                <a:off x="5729303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Oval 114"/>
              <p:cNvSpPr>
                <a:spLocks noChangeAspect="1"/>
              </p:cNvSpPr>
              <p:nvPr/>
            </p:nvSpPr>
            <p:spPr>
              <a:xfrm>
                <a:off x="6422952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Oval 115"/>
              <p:cNvSpPr>
                <a:spLocks noChangeAspect="1"/>
              </p:cNvSpPr>
              <p:nvPr/>
            </p:nvSpPr>
            <p:spPr>
              <a:xfrm>
                <a:off x="7116601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Oval 116"/>
              <p:cNvSpPr>
                <a:spLocks noChangeAspect="1"/>
              </p:cNvSpPr>
              <p:nvPr/>
            </p:nvSpPr>
            <p:spPr>
              <a:xfrm>
                <a:off x="7810250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Oval 117"/>
              <p:cNvSpPr>
                <a:spLocks noChangeAspect="1"/>
              </p:cNvSpPr>
              <p:nvPr/>
            </p:nvSpPr>
            <p:spPr>
              <a:xfrm>
                <a:off x="8503898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9" name="Group 118"/>
            <p:cNvGrpSpPr/>
            <p:nvPr/>
          </p:nvGrpSpPr>
          <p:grpSpPr>
            <a:xfrm>
              <a:off x="843280" y="4978400"/>
              <a:ext cx="7813018" cy="182880"/>
              <a:chOff x="873760" y="1913467"/>
              <a:chExt cx="7813018" cy="182880"/>
            </a:xfrm>
          </p:grpSpPr>
          <p:cxnSp>
            <p:nvCxnSpPr>
              <p:cNvPr id="120" name="Straight Connector 119"/>
              <p:cNvCxnSpPr/>
              <p:nvPr/>
            </p:nvCxnSpPr>
            <p:spPr>
              <a:xfrm>
                <a:off x="1046791" y="2007981"/>
                <a:ext cx="7548547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1" name="Oval 120"/>
              <p:cNvSpPr>
                <a:spLocks noChangeAspect="1"/>
              </p:cNvSpPr>
              <p:nvPr/>
            </p:nvSpPr>
            <p:spPr>
              <a:xfrm>
                <a:off x="873760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Oval 121"/>
              <p:cNvSpPr>
                <a:spLocks noChangeAspect="1"/>
              </p:cNvSpPr>
              <p:nvPr/>
            </p:nvSpPr>
            <p:spPr>
              <a:xfrm>
                <a:off x="1567409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Oval 122"/>
              <p:cNvSpPr>
                <a:spLocks noChangeAspect="1"/>
              </p:cNvSpPr>
              <p:nvPr/>
            </p:nvSpPr>
            <p:spPr>
              <a:xfrm>
                <a:off x="2261058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Oval 123"/>
              <p:cNvSpPr>
                <a:spLocks noChangeAspect="1"/>
              </p:cNvSpPr>
              <p:nvPr/>
            </p:nvSpPr>
            <p:spPr>
              <a:xfrm>
                <a:off x="2954707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Oval 124"/>
              <p:cNvSpPr>
                <a:spLocks noChangeAspect="1"/>
              </p:cNvSpPr>
              <p:nvPr/>
            </p:nvSpPr>
            <p:spPr>
              <a:xfrm>
                <a:off x="3648356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Oval 125"/>
              <p:cNvSpPr>
                <a:spLocks noChangeAspect="1"/>
              </p:cNvSpPr>
              <p:nvPr/>
            </p:nvSpPr>
            <p:spPr>
              <a:xfrm>
                <a:off x="4342005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Oval 126"/>
              <p:cNvSpPr>
                <a:spLocks noChangeAspect="1"/>
              </p:cNvSpPr>
              <p:nvPr/>
            </p:nvSpPr>
            <p:spPr>
              <a:xfrm>
                <a:off x="5035654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8" name="Oval 127"/>
              <p:cNvSpPr>
                <a:spLocks noChangeAspect="1"/>
              </p:cNvSpPr>
              <p:nvPr/>
            </p:nvSpPr>
            <p:spPr>
              <a:xfrm>
                <a:off x="5729303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9" name="Oval 128"/>
              <p:cNvSpPr>
                <a:spLocks noChangeAspect="1"/>
              </p:cNvSpPr>
              <p:nvPr/>
            </p:nvSpPr>
            <p:spPr>
              <a:xfrm>
                <a:off x="6422952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" name="Oval 129"/>
              <p:cNvSpPr>
                <a:spLocks noChangeAspect="1"/>
              </p:cNvSpPr>
              <p:nvPr/>
            </p:nvSpPr>
            <p:spPr>
              <a:xfrm>
                <a:off x="7116601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1" name="Oval 130"/>
              <p:cNvSpPr>
                <a:spLocks noChangeAspect="1"/>
              </p:cNvSpPr>
              <p:nvPr/>
            </p:nvSpPr>
            <p:spPr>
              <a:xfrm>
                <a:off x="7810250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2" name="Oval 131"/>
              <p:cNvSpPr>
                <a:spLocks noChangeAspect="1"/>
              </p:cNvSpPr>
              <p:nvPr/>
            </p:nvSpPr>
            <p:spPr>
              <a:xfrm>
                <a:off x="8503898" y="1913467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7" name="Group 136"/>
            <p:cNvGrpSpPr/>
            <p:nvPr/>
          </p:nvGrpSpPr>
          <p:grpSpPr>
            <a:xfrm>
              <a:off x="934720" y="2069565"/>
              <a:ext cx="1383915" cy="2918371"/>
              <a:chOff x="934720" y="2069565"/>
              <a:chExt cx="1383915" cy="2918371"/>
            </a:xfrm>
          </p:grpSpPr>
          <p:cxnSp>
            <p:nvCxnSpPr>
              <p:cNvPr id="134" name="Straight Connector 133"/>
              <p:cNvCxnSpPr>
                <a:stCxn id="4" idx="5"/>
                <a:endCxn id="93" idx="0"/>
              </p:cNvCxnSpPr>
              <p:nvPr/>
            </p:nvCxnSpPr>
            <p:spPr>
              <a:xfrm flipH="1">
                <a:off x="934720" y="2069565"/>
                <a:ext cx="0" cy="865546"/>
              </a:xfrm>
              <a:prstGeom prst="line">
                <a:avLst/>
              </a:prstGeom>
              <a:ln w="38100" cmpd="sng">
                <a:solidFill>
                  <a:srgbClr val="89101B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>
              <a:xfrm flipH="1">
                <a:off x="1618211" y="3087511"/>
                <a:ext cx="0" cy="865546"/>
              </a:xfrm>
              <a:prstGeom prst="line">
                <a:avLst/>
              </a:prstGeom>
              <a:ln w="38100" cmpd="sng">
                <a:solidFill>
                  <a:srgbClr val="89101B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/>
              <p:cNvCxnSpPr/>
              <p:nvPr/>
            </p:nvCxnSpPr>
            <p:spPr>
              <a:xfrm flipH="1">
                <a:off x="2318635" y="4122390"/>
                <a:ext cx="0" cy="865546"/>
              </a:xfrm>
              <a:prstGeom prst="line">
                <a:avLst/>
              </a:prstGeom>
              <a:ln w="38100" cmpd="sng">
                <a:solidFill>
                  <a:srgbClr val="89101B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8" name="Group 137"/>
            <p:cNvGrpSpPr/>
            <p:nvPr/>
          </p:nvGrpSpPr>
          <p:grpSpPr>
            <a:xfrm>
              <a:off x="3029208" y="2086811"/>
              <a:ext cx="1383915" cy="2918371"/>
              <a:chOff x="934720" y="2069565"/>
              <a:chExt cx="1383915" cy="2918371"/>
            </a:xfrm>
          </p:grpSpPr>
          <p:cxnSp>
            <p:nvCxnSpPr>
              <p:cNvPr id="139" name="Straight Connector 138"/>
              <p:cNvCxnSpPr/>
              <p:nvPr/>
            </p:nvCxnSpPr>
            <p:spPr>
              <a:xfrm flipH="1">
                <a:off x="934720" y="2069565"/>
                <a:ext cx="0" cy="865546"/>
              </a:xfrm>
              <a:prstGeom prst="line">
                <a:avLst/>
              </a:prstGeom>
              <a:ln w="38100" cmpd="sng">
                <a:solidFill>
                  <a:srgbClr val="89101B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/>
              <p:cNvCxnSpPr/>
              <p:nvPr/>
            </p:nvCxnSpPr>
            <p:spPr>
              <a:xfrm flipH="1">
                <a:off x="1618211" y="3087511"/>
                <a:ext cx="0" cy="865546"/>
              </a:xfrm>
              <a:prstGeom prst="line">
                <a:avLst/>
              </a:prstGeom>
              <a:ln w="38100" cmpd="sng">
                <a:solidFill>
                  <a:srgbClr val="89101B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/>
              <p:nvPr/>
            </p:nvCxnSpPr>
            <p:spPr>
              <a:xfrm flipH="1">
                <a:off x="2318635" y="4122390"/>
                <a:ext cx="0" cy="865546"/>
              </a:xfrm>
              <a:prstGeom prst="line">
                <a:avLst/>
              </a:prstGeom>
              <a:ln w="38100" cmpd="sng">
                <a:solidFill>
                  <a:srgbClr val="89101B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2" name="Group 141"/>
            <p:cNvGrpSpPr/>
            <p:nvPr/>
          </p:nvGrpSpPr>
          <p:grpSpPr>
            <a:xfrm>
              <a:off x="5123696" y="2104057"/>
              <a:ext cx="1383915" cy="2918371"/>
              <a:chOff x="934720" y="2069565"/>
              <a:chExt cx="1383915" cy="2918371"/>
            </a:xfrm>
          </p:grpSpPr>
          <p:cxnSp>
            <p:nvCxnSpPr>
              <p:cNvPr id="143" name="Straight Connector 142"/>
              <p:cNvCxnSpPr/>
              <p:nvPr/>
            </p:nvCxnSpPr>
            <p:spPr>
              <a:xfrm flipH="1">
                <a:off x="934720" y="2069565"/>
                <a:ext cx="0" cy="865546"/>
              </a:xfrm>
              <a:prstGeom prst="line">
                <a:avLst/>
              </a:prstGeom>
              <a:ln w="38100" cmpd="sng">
                <a:solidFill>
                  <a:srgbClr val="89101B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/>
              <p:cNvCxnSpPr/>
              <p:nvPr/>
            </p:nvCxnSpPr>
            <p:spPr>
              <a:xfrm flipH="1">
                <a:off x="1618211" y="3087511"/>
                <a:ext cx="0" cy="865546"/>
              </a:xfrm>
              <a:prstGeom prst="line">
                <a:avLst/>
              </a:prstGeom>
              <a:ln w="38100" cmpd="sng">
                <a:solidFill>
                  <a:srgbClr val="89101B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/>
              <p:cNvCxnSpPr/>
              <p:nvPr/>
            </p:nvCxnSpPr>
            <p:spPr>
              <a:xfrm flipH="1">
                <a:off x="2318635" y="4122390"/>
                <a:ext cx="0" cy="865546"/>
              </a:xfrm>
              <a:prstGeom prst="line">
                <a:avLst/>
              </a:prstGeom>
              <a:ln w="38100" cmpd="sng">
                <a:solidFill>
                  <a:srgbClr val="89101B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6" name="Group 145"/>
            <p:cNvGrpSpPr/>
            <p:nvPr/>
          </p:nvGrpSpPr>
          <p:grpSpPr>
            <a:xfrm>
              <a:off x="7218184" y="2053571"/>
              <a:ext cx="1383915" cy="2918371"/>
              <a:chOff x="934720" y="2069565"/>
              <a:chExt cx="1383915" cy="2918371"/>
            </a:xfrm>
          </p:grpSpPr>
          <p:cxnSp>
            <p:nvCxnSpPr>
              <p:cNvPr id="147" name="Straight Connector 146"/>
              <p:cNvCxnSpPr/>
              <p:nvPr/>
            </p:nvCxnSpPr>
            <p:spPr>
              <a:xfrm flipH="1">
                <a:off x="934720" y="2069565"/>
                <a:ext cx="0" cy="865546"/>
              </a:xfrm>
              <a:prstGeom prst="line">
                <a:avLst/>
              </a:prstGeom>
              <a:ln w="38100" cmpd="sng">
                <a:solidFill>
                  <a:srgbClr val="89101B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Connector 147"/>
              <p:cNvCxnSpPr/>
              <p:nvPr/>
            </p:nvCxnSpPr>
            <p:spPr>
              <a:xfrm flipH="1">
                <a:off x="1618211" y="3087511"/>
                <a:ext cx="0" cy="865546"/>
              </a:xfrm>
              <a:prstGeom prst="line">
                <a:avLst/>
              </a:prstGeom>
              <a:ln w="38100" cmpd="sng">
                <a:solidFill>
                  <a:srgbClr val="89101B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/>
              <p:cNvCxnSpPr/>
              <p:nvPr/>
            </p:nvCxnSpPr>
            <p:spPr>
              <a:xfrm flipH="1">
                <a:off x="2318635" y="4122390"/>
                <a:ext cx="0" cy="865546"/>
              </a:xfrm>
              <a:prstGeom prst="line">
                <a:avLst/>
              </a:prstGeom>
              <a:ln w="38100" cmpd="sng">
                <a:solidFill>
                  <a:srgbClr val="89101B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33" name="Group 132"/>
          <p:cNvGrpSpPr/>
          <p:nvPr/>
        </p:nvGrpSpPr>
        <p:grpSpPr>
          <a:xfrm>
            <a:off x="1733199" y="3805865"/>
            <a:ext cx="5680186" cy="584776"/>
            <a:chOff x="1778001" y="1142434"/>
            <a:chExt cx="6366933" cy="655477"/>
          </a:xfrm>
        </p:grpSpPr>
        <p:sp>
          <p:nvSpPr>
            <p:cNvPr id="150" name="TextBox 149"/>
            <p:cNvSpPr txBox="1"/>
            <p:nvPr/>
          </p:nvSpPr>
          <p:spPr>
            <a:xfrm>
              <a:off x="1778001" y="1142434"/>
              <a:ext cx="643467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C</a:t>
              </a:r>
              <a:r>
                <a:rPr lang="en-US" sz="3200" baseline="-25000" dirty="0" smtClean="0"/>
                <a:t>1</a:t>
              </a:r>
              <a:endParaRPr lang="en-US" sz="3200" baseline="-25000" dirty="0"/>
            </a:p>
          </p:txBody>
        </p:sp>
        <p:sp>
          <p:nvSpPr>
            <p:cNvPr id="151" name="TextBox 150"/>
            <p:cNvSpPr txBox="1"/>
            <p:nvPr/>
          </p:nvSpPr>
          <p:spPr>
            <a:xfrm>
              <a:off x="3268133" y="1142434"/>
              <a:ext cx="643467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C</a:t>
              </a:r>
              <a:r>
                <a:rPr lang="en-US" sz="3200" baseline="-25000" dirty="0"/>
                <a:t>2</a:t>
              </a:r>
            </a:p>
          </p:txBody>
        </p:sp>
        <p:sp>
          <p:nvSpPr>
            <p:cNvPr id="152" name="TextBox 151"/>
            <p:cNvSpPr txBox="1"/>
            <p:nvPr/>
          </p:nvSpPr>
          <p:spPr>
            <a:xfrm>
              <a:off x="4656667" y="1142434"/>
              <a:ext cx="643467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C</a:t>
              </a:r>
              <a:r>
                <a:rPr lang="en-US" sz="3200" baseline="-25000" dirty="0"/>
                <a:t>3</a:t>
              </a:r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6079067" y="1142434"/>
              <a:ext cx="643467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…</a:t>
              </a:r>
              <a:endParaRPr lang="en-US" sz="3200" baseline="-25000" dirty="0"/>
            </a:p>
          </p:txBody>
        </p:sp>
        <p:sp>
          <p:nvSpPr>
            <p:cNvPr id="154" name="TextBox 153"/>
            <p:cNvSpPr txBox="1"/>
            <p:nvPr/>
          </p:nvSpPr>
          <p:spPr>
            <a:xfrm>
              <a:off x="7501467" y="1142434"/>
              <a:ext cx="643467" cy="6554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 smtClean="0"/>
                <a:t>C</a:t>
              </a:r>
              <a:r>
                <a:rPr lang="en-US" sz="3200" baseline="-25000" dirty="0" err="1"/>
                <a:t>h</a:t>
              </a:r>
              <a:endParaRPr lang="en-US" sz="3200" baseline="-25000" dirty="0"/>
            </a:p>
          </p:txBody>
        </p:sp>
      </p:grpSp>
      <p:sp>
        <p:nvSpPr>
          <p:cNvPr id="7" name="Rounded Rectangular Callout 6"/>
          <p:cNvSpPr/>
          <p:nvPr/>
        </p:nvSpPr>
        <p:spPr>
          <a:xfrm>
            <a:off x="287867" y="1248100"/>
            <a:ext cx="931329" cy="688424"/>
          </a:xfrm>
          <a:prstGeom prst="wedgeRoundRectCallout">
            <a:avLst>
              <a:gd name="adj1" fmla="val 68258"/>
              <a:gd name="adj2" fmla="val 10391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3200" dirty="0" smtClean="0">
                <a:solidFill>
                  <a:prstClr val="black"/>
                </a:solidFill>
              </a:rPr>
              <a:t>C</a:t>
            </a:r>
            <a:r>
              <a:rPr lang="en-US" sz="3200" baseline="-25000" dirty="0" smtClean="0">
                <a:solidFill>
                  <a:prstClr val="black"/>
                </a:solidFill>
              </a:rPr>
              <a:t>1</a:t>
            </a:r>
            <a:endParaRPr lang="en-US" sz="3200" baseline="-25000" dirty="0">
              <a:solidFill>
                <a:prstClr val="black"/>
              </a:solidFill>
            </a:endParaRPr>
          </a:p>
        </p:txBody>
      </p:sp>
      <p:sp>
        <p:nvSpPr>
          <p:cNvPr id="155" name="Rounded Rectangular Callout 154"/>
          <p:cNvSpPr/>
          <p:nvPr/>
        </p:nvSpPr>
        <p:spPr>
          <a:xfrm>
            <a:off x="287867" y="2200303"/>
            <a:ext cx="931329" cy="688424"/>
          </a:xfrm>
          <a:prstGeom prst="wedgeRoundRectCallout">
            <a:avLst>
              <a:gd name="adj1" fmla="val 126440"/>
              <a:gd name="adj2" fmla="val -4367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3200" dirty="0" smtClean="0">
                <a:solidFill>
                  <a:prstClr val="black"/>
                </a:solidFill>
              </a:rPr>
              <a:t>C</a:t>
            </a:r>
            <a:r>
              <a:rPr lang="en-US" sz="3200" baseline="-25000" dirty="0">
                <a:solidFill>
                  <a:prstClr val="black"/>
                </a:solidFill>
              </a:rPr>
              <a:t>2</a:t>
            </a:r>
          </a:p>
        </p:txBody>
      </p:sp>
      <p:sp>
        <p:nvSpPr>
          <p:cNvPr id="156" name="Rounded Rectangular Callout 155"/>
          <p:cNvSpPr/>
          <p:nvPr/>
        </p:nvSpPr>
        <p:spPr>
          <a:xfrm>
            <a:off x="287867" y="3117441"/>
            <a:ext cx="931329" cy="688424"/>
          </a:xfrm>
          <a:prstGeom prst="wedgeRoundRectCallout">
            <a:avLst>
              <a:gd name="adj1" fmla="val 182804"/>
              <a:gd name="adj2" fmla="val -16666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3200" dirty="0" smtClean="0">
                <a:solidFill>
                  <a:prstClr val="black"/>
                </a:solidFill>
              </a:rPr>
              <a:t>C</a:t>
            </a:r>
            <a:r>
              <a:rPr lang="en-US" sz="3200" baseline="-25000" dirty="0" smtClean="0">
                <a:solidFill>
                  <a:prstClr val="black"/>
                </a:solidFill>
              </a:rPr>
              <a:t>3</a:t>
            </a:r>
            <a:endParaRPr lang="en-US" sz="3200" baseline="-25000" dirty="0">
              <a:solidFill>
                <a:prstClr val="black"/>
              </a:solidFill>
            </a:endParaRPr>
          </a:p>
        </p:txBody>
      </p:sp>
      <p:sp>
        <p:nvSpPr>
          <p:cNvPr id="157" name="Rounded Rectangular Callout 156"/>
          <p:cNvSpPr/>
          <p:nvPr/>
        </p:nvSpPr>
        <p:spPr>
          <a:xfrm>
            <a:off x="1733199" y="1337734"/>
            <a:ext cx="931329" cy="558412"/>
          </a:xfrm>
          <a:prstGeom prst="wedgeRoundRectCallout">
            <a:avLst>
              <a:gd name="adj1" fmla="val 100985"/>
              <a:gd name="adj2" fmla="val -6827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3200" dirty="0" smtClean="0">
                <a:solidFill>
                  <a:prstClr val="black"/>
                </a:solidFill>
              </a:rPr>
              <a:t>C</a:t>
            </a:r>
            <a:r>
              <a:rPr lang="en-US" sz="3200" baseline="-25000" dirty="0">
                <a:solidFill>
                  <a:prstClr val="black"/>
                </a:solidFill>
              </a:rPr>
              <a:t>4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495036" y="1250800"/>
            <a:ext cx="6220294" cy="206625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</a:rPr>
              <a:t>For each </a:t>
            </a:r>
            <a:r>
              <a:rPr lang="en-US" sz="2800" dirty="0" err="1" smtClean="0">
                <a:solidFill>
                  <a:srgbClr val="000000"/>
                </a:solidFill>
              </a:rPr>
              <a:t>C</a:t>
            </a:r>
            <a:r>
              <a:rPr lang="en-US" sz="2800" baseline="-25000" dirty="0" err="1" smtClean="0">
                <a:solidFill>
                  <a:srgbClr val="000000"/>
                </a:solidFill>
              </a:rPr>
              <a:t>i</a:t>
            </a:r>
            <a:r>
              <a:rPr lang="en-US" sz="2800" dirty="0" smtClean="0">
                <a:solidFill>
                  <a:srgbClr val="000000"/>
                </a:solidFill>
              </a:rPr>
              <a:t>, we’ll be looking for a direct path connecting some consecutive pair of horizontal paths</a:t>
            </a:r>
            <a:endParaRPr lang="en-US" sz="2800" dirty="0">
              <a:solidFill>
                <a:srgbClr val="000000"/>
              </a:solidFill>
            </a:endParaRPr>
          </a:p>
        </p:txBody>
      </p:sp>
      <p:grpSp>
        <p:nvGrpSpPr>
          <p:cNvPr id="158" name="Group 157"/>
          <p:cNvGrpSpPr/>
          <p:nvPr/>
        </p:nvGrpSpPr>
        <p:grpSpPr>
          <a:xfrm>
            <a:off x="687466" y="3805865"/>
            <a:ext cx="7057901" cy="2810932"/>
            <a:chOff x="687466" y="3805865"/>
            <a:chExt cx="7057901" cy="2810932"/>
          </a:xfrm>
        </p:grpSpPr>
        <p:grpSp>
          <p:nvGrpSpPr>
            <p:cNvPr id="159" name="Group 158"/>
            <p:cNvGrpSpPr/>
            <p:nvPr/>
          </p:nvGrpSpPr>
          <p:grpSpPr>
            <a:xfrm>
              <a:off x="1219196" y="4426299"/>
              <a:ext cx="6526171" cy="2190498"/>
              <a:chOff x="1185332" y="1778003"/>
              <a:chExt cx="7315200" cy="2455334"/>
            </a:xfrm>
          </p:grpSpPr>
          <p:sp>
            <p:nvSpPr>
              <p:cNvPr id="173" name="Oval 172"/>
              <p:cNvSpPr/>
              <p:nvPr/>
            </p:nvSpPr>
            <p:spPr>
              <a:xfrm>
                <a:off x="7349069" y="1778003"/>
                <a:ext cx="931333" cy="2455334"/>
              </a:xfrm>
              <a:prstGeom prst="ellips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dk1"/>
                  </a:solidFill>
                </a:endParaRPr>
              </a:p>
            </p:txBody>
          </p:sp>
          <p:sp>
            <p:nvSpPr>
              <p:cNvPr id="174" name="Oval 173"/>
              <p:cNvSpPr/>
              <p:nvPr/>
            </p:nvSpPr>
            <p:spPr>
              <a:xfrm>
                <a:off x="4504264" y="1778003"/>
                <a:ext cx="931333" cy="2455334"/>
              </a:xfrm>
              <a:prstGeom prst="ellips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dk1"/>
                  </a:solidFill>
                </a:endParaRPr>
              </a:p>
            </p:txBody>
          </p:sp>
          <p:sp>
            <p:nvSpPr>
              <p:cNvPr id="175" name="Oval 174"/>
              <p:cNvSpPr/>
              <p:nvPr/>
            </p:nvSpPr>
            <p:spPr>
              <a:xfrm>
                <a:off x="3098798" y="1778003"/>
                <a:ext cx="931333" cy="2455334"/>
              </a:xfrm>
              <a:prstGeom prst="ellips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dk1"/>
                  </a:solidFill>
                </a:endParaRPr>
              </a:p>
            </p:txBody>
          </p:sp>
          <p:sp>
            <p:nvSpPr>
              <p:cNvPr id="176" name="Oval 175"/>
              <p:cNvSpPr/>
              <p:nvPr/>
            </p:nvSpPr>
            <p:spPr>
              <a:xfrm>
                <a:off x="1591734" y="1778003"/>
                <a:ext cx="931333" cy="2455334"/>
              </a:xfrm>
              <a:prstGeom prst="ellips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77" name="Straight Connector 176"/>
              <p:cNvCxnSpPr/>
              <p:nvPr/>
            </p:nvCxnSpPr>
            <p:spPr>
              <a:xfrm flipV="1">
                <a:off x="1185332" y="2394372"/>
                <a:ext cx="7315200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Straight Connector 177"/>
              <p:cNvCxnSpPr/>
              <p:nvPr/>
            </p:nvCxnSpPr>
            <p:spPr>
              <a:xfrm flipV="1">
                <a:off x="1185332" y="2807545"/>
                <a:ext cx="7315200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Straight Connector 178"/>
              <p:cNvCxnSpPr/>
              <p:nvPr/>
            </p:nvCxnSpPr>
            <p:spPr>
              <a:xfrm flipV="1">
                <a:off x="1185332" y="3220718"/>
                <a:ext cx="7315200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Straight Connector 179"/>
              <p:cNvCxnSpPr/>
              <p:nvPr/>
            </p:nvCxnSpPr>
            <p:spPr>
              <a:xfrm flipV="1">
                <a:off x="1185332" y="3853542"/>
                <a:ext cx="7315200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Group 159"/>
            <p:cNvGrpSpPr/>
            <p:nvPr/>
          </p:nvGrpSpPr>
          <p:grpSpPr>
            <a:xfrm>
              <a:off x="1733199" y="3805865"/>
              <a:ext cx="5680186" cy="584776"/>
              <a:chOff x="1778001" y="1142434"/>
              <a:chExt cx="6366933" cy="655477"/>
            </a:xfrm>
          </p:grpSpPr>
          <p:sp>
            <p:nvSpPr>
              <p:cNvPr id="168" name="TextBox 167"/>
              <p:cNvSpPr txBox="1"/>
              <p:nvPr/>
            </p:nvSpPr>
            <p:spPr>
              <a:xfrm>
                <a:off x="1778001" y="1142434"/>
                <a:ext cx="643467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C</a:t>
                </a:r>
                <a:r>
                  <a:rPr lang="en-US" sz="3200" baseline="-25000" dirty="0" smtClean="0"/>
                  <a:t>1</a:t>
                </a:r>
                <a:endParaRPr lang="en-US" sz="3200" baseline="-25000" dirty="0"/>
              </a:p>
            </p:txBody>
          </p:sp>
          <p:sp>
            <p:nvSpPr>
              <p:cNvPr id="169" name="TextBox 168"/>
              <p:cNvSpPr txBox="1"/>
              <p:nvPr/>
            </p:nvSpPr>
            <p:spPr>
              <a:xfrm>
                <a:off x="3268133" y="1142434"/>
                <a:ext cx="643467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C</a:t>
                </a:r>
                <a:r>
                  <a:rPr lang="en-US" sz="3200" baseline="-25000" dirty="0"/>
                  <a:t>2</a:t>
                </a:r>
              </a:p>
            </p:txBody>
          </p:sp>
          <p:sp>
            <p:nvSpPr>
              <p:cNvPr id="170" name="TextBox 169"/>
              <p:cNvSpPr txBox="1"/>
              <p:nvPr/>
            </p:nvSpPr>
            <p:spPr>
              <a:xfrm>
                <a:off x="4656667" y="1142434"/>
                <a:ext cx="643467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C</a:t>
                </a:r>
                <a:r>
                  <a:rPr lang="en-US" sz="3200" baseline="-25000" dirty="0"/>
                  <a:t>3</a:t>
                </a:r>
              </a:p>
            </p:txBody>
          </p:sp>
          <p:sp>
            <p:nvSpPr>
              <p:cNvPr id="171" name="TextBox 170"/>
              <p:cNvSpPr txBox="1"/>
              <p:nvPr/>
            </p:nvSpPr>
            <p:spPr>
              <a:xfrm>
                <a:off x="6079067" y="1142434"/>
                <a:ext cx="643467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…</a:t>
                </a:r>
                <a:endParaRPr lang="en-US" sz="3200" baseline="-25000" dirty="0"/>
              </a:p>
            </p:txBody>
          </p:sp>
          <p:sp>
            <p:nvSpPr>
              <p:cNvPr id="172" name="TextBox 171"/>
              <p:cNvSpPr txBox="1"/>
              <p:nvPr/>
            </p:nvSpPr>
            <p:spPr>
              <a:xfrm>
                <a:off x="7501467" y="1142434"/>
                <a:ext cx="643467" cy="6554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err="1" smtClean="0"/>
                  <a:t>C</a:t>
                </a:r>
                <a:r>
                  <a:rPr lang="en-US" sz="3200" baseline="-25000" dirty="0" err="1"/>
                  <a:t>h</a:t>
                </a:r>
                <a:endParaRPr lang="en-US" sz="3200" baseline="-25000" dirty="0"/>
              </a:p>
            </p:txBody>
          </p:sp>
        </p:grpSp>
        <p:grpSp>
          <p:nvGrpSpPr>
            <p:cNvPr id="161" name="Group 160"/>
            <p:cNvGrpSpPr/>
            <p:nvPr/>
          </p:nvGrpSpPr>
          <p:grpSpPr>
            <a:xfrm>
              <a:off x="687466" y="4495420"/>
              <a:ext cx="574062" cy="2111198"/>
              <a:chOff x="94801" y="2226356"/>
              <a:chExt cx="574062" cy="2111198"/>
            </a:xfrm>
          </p:grpSpPr>
          <p:sp>
            <p:nvSpPr>
              <p:cNvPr id="164" name="TextBox 163"/>
              <p:cNvSpPr txBox="1"/>
              <p:nvPr/>
            </p:nvSpPr>
            <p:spPr>
              <a:xfrm>
                <a:off x="94801" y="2226356"/>
                <a:ext cx="574062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P</a:t>
                </a:r>
                <a:r>
                  <a:rPr lang="en-US" sz="3200" baseline="-25000" dirty="0" smtClean="0"/>
                  <a:t>1</a:t>
                </a:r>
              </a:p>
            </p:txBody>
          </p:sp>
          <p:sp>
            <p:nvSpPr>
              <p:cNvPr id="165" name="TextBox 164"/>
              <p:cNvSpPr txBox="1"/>
              <p:nvPr/>
            </p:nvSpPr>
            <p:spPr>
              <a:xfrm>
                <a:off x="94801" y="2661787"/>
                <a:ext cx="574062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P</a:t>
                </a:r>
                <a:r>
                  <a:rPr lang="en-US" sz="3200" baseline="-25000" dirty="0"/>
                  <a:t>2</a:t>
                </a:r>
                <a:endParaRPr lang="en-US" sz="3200" baseline="-25000" dirty="0" smtClean="0"/>
              </a:p>
            </p:txBody>
          </p:sp>
          <p:sp>
            <p:nvSpPr>
              <p:cNvPr id="166" name="TextBox 165"/>
              <p:cNvSpPr txBox="1"/>
              <p:nvPr/>
            </p:nvSpPr>
            <p:spPr>
              <a:xfrm>
                <a:off x="94801" y="3097218"/>
                <a:ext cx="574062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P</a:t>
                </a:r>
                <a:r>
                  <a:rPr lang="en-US" sz="3200" baseline="-25000" dirty="0" smtClean="0"/>
                  <a:t>3</a:t>
                </a:r>
              </a:p>
            </p:txBody>
          </p:sp>
          <p:sp>
            <p:nvSpPr>
              <p:cNvPr id="167" name="TextBox 166"/>
              <p:cNvSpPr txBox="1"/>
              <p:nvPr/>
            </p:nvSpPr>
            <p:spPr>
              <a:xfrm>
                <a:off x="94801" y="3752778"/>
                <a:ext cx="574062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err="1" smtClean="0"/>
                  <a:t>P</a:t>
                </a:r>
                <a:r>
                  <a:rPr lang="en-US" sz="3200" baseline="-25000" dirty="0" err="1" smtClean="0"/>
                  <a:t>h</a:t>
                </a:r>
                <a:endParaRPr lang="en-US" sz="3200" baseline="-25000" dirty="0" smtClean="0"/>
              </a:p>
            </p:txBody>
          </p:sp>
        </p:grpSp>
        <p:sp>
          <p:nvSpPr>
            <p:cNvPr id="162" name="TextBox 161"/>
            <p:cNvSpPr txBox="1"/>
            <p:nvPr/>
          </p:nvSpPr>
          <p:spPr>
            <a:xfrm rot="5400000">
              <a:off x="5858929" y="5723470"/>
              <a:ext cx="5080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…</a:t>
              </a:r>
              <a:endParaRPr lang="en-US" sz="3200" dirty="0"/>
            </a:p>
          </p:txBody>
        </p:sp>
        <p:sp>
          <p:nvSpPr>
            <p:cNvPr id="163" name="TextBox 162"/>
            <p:cNvSpPr txBox="1"/>
            <p:nvPr/>
          </p:nvSpPr>
          <p:spPr>
            <a:xfrm rot="5400000">
              <a:off x="778928" y="5869690"/>
              <a:ext cx="508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…</a:t>
              </a:r>
              <a:endParaRPr 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13686374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Routing </a:t>
            </a:r>
            <a:r>
              <a:rPr lang="en-US" dirty="0"/>
              <a:t>I</a:t>
            </a:r>
            <a:r>
              <a:rPr lang="en-US" dirty="0" smtClean="0"/>
              <a:t>nside Clusters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863599" y="2200143"/>
            <a:ext cx="2403288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592663" y="2531688"/>
            <a:ext cx="296333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744435" y="1417638"/>
            <a:ext cx="5740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C</a:t>
            </a:r>
            <a:r>
              <a:rPr lang="en-US" sz="3200" baseline="-25000" dirty="0" err="1"/>
              <a:t>i</a:t>
            </a:r>
            <a:endParaRPr lang="en-US" sz="3200" baseline="-250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592663" y="3022755"/>
            <a:ext cx="296333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92663" y="3513822"/>
            <a:ext cx="296333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92663" y="4004889"/>
            <a:ext cx="296333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4" name="Group 23"/>
          <p:cNvGrpSpPr/>
          <p:nvPr/>
        </p:nvGrpSpPr>
        <p:grpSpPr>
          <a:xfrm>
            <a:off x="94801" y="2226356"/>
            <a:ext cx="574062" cy="1891069"/>
            <a:chOff x="94801" y="2226356"/>
            <a:chExt cx="574062" cy="1891069"/>
          </a:xfrm>
        </p:grpSpPr>
        <p:sp>
          <p:nvSpPr>
            <p:cNvPr id="25" name="TextBox 24"/>
            <p:cNvSpPr txBox="1"/>
            <p:nvPr/>
          </p:nvSpPr>
          <p:spPr>
            <a:xfrm>
              <a:off x="94801" y="2226356"/>
              <a:ext cx="57406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P</a:t>
              </a:r>
              <a:r>
                <a:rPr lang="en-US" sz="3200" baseline="-25000" dirty="0" smtClean="0"/>
                <a:t>1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94801" y="2661787"/>
              <a:ext cx="57406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P</a:t>
              </a:r>
              <a:r>
                <a:rPr lang="en-US" sz="3200" baseline="-25000" dirty="0"/>
                <a:t>2</a:t>
              </a:r>
              <a:endParaRPr lang="en-US" sz="3200" baseline="-25000" dirty="0" smtClean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94801" y="3097218"/>
              <a:ext cx="57406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P</a:t>
              </a:r>
              <a:r>
                <a:rPr lang="en-US" sz="3200" baseline="-25000" dirty="0" smtClean="0"/>
                <a:t>3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94801" y="3532649"/>
              <a:ext cx="57406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P</a:t>
              </a:r>
              <a:r>
                <a:rPr lang="en-US" sz="3200" baseline="-25000" dirty="0" smtClean="0"/>
                <a:t>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57334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Routing </a:t>
            </a:r>
            <a:r>
              <a:rPr lang="en-US" dirty="0"/>
              <a:t>I</a:t>
            </a:r>
            <a:r>
              <a:rPr lang="en-US" dirty="0" smtClean="0"/>
              <a:t>nside Clusters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863599" y="2200143"/>
            <a:ext cx="2403288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592663" y="2531688"/>
            <a:ext cx="296333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744435" y="1417638"/>
            <a:ext cx="5740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C</a:t>
            </a:r>
            <a:r>
              <a:rPr lang="en-US" sz="3200" baseline="-25000" dirty="0" err="1"/>
              <a:t>i</a:t>
            </a:r>
            <a:endParaRPr lang="en-US" sz="3200" baseline="-250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592663" y="3022755"/>
            <a:ext cx="296333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92663" y="3513822"/>
            <a:ext cx="296333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92663" y="4004889"/>
            <a:ext cx="296333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Oval 2"/>
          <p:cNvSpPr>
            <a:spLocks noChangeAspect="1"/>
          </p:cNvSpPr>
          <p:nvPr/>
        </p:nvSpPr>
        <p:spPr>
          <a:xfrm>
            <a:off x="1388533" y="2463108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>
            <a:spLocks noChangeAspect="1"/>
          </p:cNvSpPr>
          <p:nvPr/>
        </p:nvSpPr>
        <p:spPr>
          <a:xfrm>
            <a:off x="1964267" y="2243478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>
            <a:spLocks noChangeAspect="1"/>
          </p:cNvSpPr>
          <p:nvPr/>
        </p:nvSpPr>
        <p:spPr>
          <a:xfrm>
            <a:off x="1693635" y="2954175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>
            <a:spLocks noChangeAspect="1"/>
          </p:cNvSpPr>
          <p:nvPr/>
        </p:nvSpPr>
        <p:spPr>
          <a:xfrm>
            <a:off x="2249917" y="2773990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>
            <a:spLocks noChangeAspect="1"/>
          </p:cNvSpPr>
          <p:nvPr/>
        </p:nvSpPr>
        <p:spPr>
          <a:xfrm>
            <a:off x="2333737" y="3445242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>
            <a:spLocks noChangeAspect="1"/>
          </p:cNvSpPr>
          <p:nvPr/>
        </p:nvSpPr>
        <p:spPr>
          <a:xfrm>
            <a:off x="1319953" y="3683410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>
            <a:spLocks noChangeAspect="1"/>
          </p:cNvSpPr>
          <p:nvPr/>
        </p:nvSpPr>
        <p:spPr>
          <a:xfrm>
            <a:off x="1705346" y="3922685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>
            <a:stCxn id="3" idx="6"/>
            <a:endCxn id="10" idx="2"/>
          </p:cNvCxnSpPr>
          <p:nvPr/>
        </p:nvCxnSpPr>
        <p:spPr>
          <a:xfrm flipV="1">
            <a:off x="1525693" y="2312058"/>
            <a:ext cx="438574" cy="21963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3" idx="4"/>
            <a:endCxn id="11" idx="1"/>
          </p:cNvCxnSpPr>
          <p:nvPr/>
        </p:nvCxnSpPr>
        <p:spPr>
          <a:xfrm>
            <a:off x="1457113" y="2600268"/>
            <a:ext cx="256609" cy="37399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0" idx="4"/>
            <a:endCxn id="12" idx="1"/>
          </p:cNvCxnSpPr>
          <p:nvPr/>
        </p:nvCxnSpPr>
        <p:spPr>
          <a:xfrm>
            <a:off x="2032847" y="2380638"/>
            <a:ext cx="237157" cy="413439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endCxn id="13" idx="1"/>
          </p:cNvCxnSpPr>
          <p:nvPr/>
        </p:nvCxnSpPr>
        <p:spPr>
          <a:xfrm>
            <a:off x="2333737" y="2884615"/>
            <a:ext cx="20087" cy="58071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1" idx="5"/>
            <a:endCxn id="13" idx="2"/>
          </p:cNvCxnSpPr>
          <p:nvPr/>
        </p:nvCxnSpPr>
        <p:spPr>
          <a:xfrm>
            <a:off x="1810708" y="3071248"/>
            <a:ext cx="523029" cy="44257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11" idx="4"/>
            <a:endCxn id="15" idx="1"/>
          </p:cNvCxnSpPr>
          <p:nvPr/>
        </p:nvCxnSpPr>
        <p:spPr>
          <a:xfrm flipH="1">
            <a:off x="1725433" y="3091335"/>
            <a:ext cx="36782" cy="851437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1" idx="3"/>
            <a:endCxn id="14" idx="0"/>
          </p:cNvCxnSpPr>
          <p:nvPr/>
        </p:nvCxnSpPr>
        <p:spPr>
          <a:xfrm flipH="1">
            <a:off x="1388533" y="3071248"/>
            <a:ext cx="325189" cy="612162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endCxn id="40" idx="1"/>
          </p:cNvCxnSpPr>
          <p:nvPr/>
        </p:nvCxnSpPr>
        <p:spPr>
          <a:xfrm>
            <a:off x="1437027" y="3784008"/>
            <a:ext cx="1223813" cy="186781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>
            <a:spLocks noChangeAspect="1"/>
          </p:cNvSpPr>
          <p:nvPr/>
        </p:nvSpPr>
        <p:spPr>
          <a:xfrm>
            <a:off x="2640753" y="3950702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3" name="Group 52"/>
          <p:cNvGrpSpPr/>
          <p:nvPr/>
        </p:nvGrpSpPr>
        <p:grpSpPr>
          <a:xfrm>
            <a:off x="94801" y="2226356"/>
            <a:ext cx="574062" cy="1891069"/>
            <a:chOff x="94801" y="2226356"/>
            <a:chExt cx="574062" cy="1891069"/>
          </a:xfrm>
        </p:grpSpPr>
        <p:sp>
          <p:nvSpPr>
            <p:cNvPr id="45" name="TextBox 44"/>
            <p:cNvSpPr txBox="1"/>
            <p:nvPr/>
          </p:nvSpPr>
          <p:spPr>
            <a:xfrm>
              <a:off x="94801" y="2226356"/>
              <a:ext cx="57406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P</a:t>
              </a:r>
              <a:r>
                <a:rPr lang="en-US" sz="3200" baseline="-25000" dirty="0" smtClean="0"/>
                <a:t>1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94801" y="2661787"/>
              <a:ext cx="57406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P</a:t>
              </a:r>
              <a:r>
                <a:rPr lang="en-US" sz="3200" baseline="-25000" dirty="0"/>
                <a:t>2</a:t>
              </a:r>
              <a:endParaRPr lang="en-US" sz="3200" baseline="-25000" dirty="0" smtClean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94801" y="3097218"/>
              <a:ext cx="57406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P</a:t>
              </a:r>
              <a:r>
                <a:rPr lang="en-US" sz="3200" baseline="-25000" dirty="0" smtClean="0"/>
                <a:t>3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94801" y="3532649"/>
              <a:ext cx="57406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P</a:t>
              </a:r>
              <a:r>
                <a:rPr lang="en-US" sz="3200" baseline="-25000" dirty="0" smtClean="0"/>
                <a:t>4</a:t>
              </a:r>
            </a:p>
          </p:txBody>
        </p:sp>
      </p:grpSp>
      <p:sp>
        <p:nvSpPr>
          <p:cNvPr id="49" name="Oval 48"/>
          <p:cNvSpPr>
            <a:spLocks noChangeAspect="1"/>
          </p:cNvSpPr>
          <p:nvPr/>
        </p:nvSpPr>
        <p:spPr>
          <a:xfrm>
            <a:off x="5177367" y="1864562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>
            <a:spLocks noChangeAspect="1"/>
          </p:cNvSpPr>
          <p:nvPr/>
        </p:nvSpPr>
        <p:spPr>
          <a:xfrm>
            <a:off x="5177367" y="2901145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>
            <a:spLocks noChangeAspect="1"/>
          </p:cNvSpPr>
          <p:nvPr/>
        </p:nvSpPr>
        <p:spPr>
          <a:xfrm>
            <a:off x="6536267" y="2931315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6929967" y="1754323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4654105" y="1461935"/>
            <a:ext cx="5740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P</a:t>
            </a:r>
            <a:r>
              <a:rPr lang="en-US" sz="3200" baseline="-25000" dirty="0" smtClean="0"/>
              <a:t>1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4811585" y="2934513"/>
            <a:ext cx="5740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</a:t>
            </a:r>
            <a:r>
              <a:rPr lang="en-US" sz="3200" baseline="-25000" dirty="0"/>
              <a:t>2</a:t>
            </a:r>
            <a:endParaRPr lang="en-US" sz="3200" baseline="-25000" dirty="0" smtClean="0"/>
          </a:p>
        </p:txBody>
      </p:sp>
      <p:sp>
        <p:nvSpPr>
          <p:cNvPr id="57" name="TextBox 56"/>
          <p:cNvSpPr txBox="1"/>
          <p:nvPr/>
        </p:nvSpPr>
        <p:spPr>
          <a:xfrm>
            <a:off x="6668336" y="3034280"/>
            <a:ext cx="5740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</a:t>
            </a:r>
            <a:r>
              <a:rPr lang="en-US" sz="3200" baseline="-25000" dirty="0" smtClean="0"/>
              <a:t>3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7112847" y="1670911"/>
            <a:ext cx="5740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</a:t>
            </a:r>
            <a:r>
              <a:rPr lang="en-US" sz="3200" baseline="-25000" dirty="0" smtClean="0"/>
              <a:t>4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018617" y="4068226"/>
            <a:ext cx="38227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Path </a:t>
            </a:r>
            <a:r>
              <a:rPr lang="en-US" sz="3200" dirty="0"/>
              <a:t>graph H</a:t>
            </a:r>
            <a:r>
              <a:rPr lang="en-US" sz="3200" baseline="-25000" dirty="0"/>
              <a:t>i</a:t>
            </a:r>
            <a:r>
              <a:rPr lang="en-US" sz="3200" dirty="0" smtClean="0"/>
              <a:t> for </a:t>
            </a:r>
            <a:r>
              <a:rPr lang="en-US" sz="3200" dirty="0" err="1" smtClean="0"/>
              <a:t>C</a:t>
            </a:r>
            <a:r>
              <a:rPr lang="en-US" sz="3200" baseline="-25000" dirty="0" err="1" smtClean="0"/>
              <a:t>i</a:t>
            </a:r>
            <a:endParaRPr lang="en-US" sz="3200" baseline="-25000" dirty="0"/>
          </a:p>
        </p:txBody>
      </p:sp>
    </p:spTree>
    <p:extLst>
      <p:ext uri="{BB962C8B-B14F-4D97-AF65-F5344CB8AC3E}">
        <p14:creationId xmlns:p14="http://schemas.microsoft.com/office/powerpoint/2010/main" val="13412552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0" grpId="0" animBg="1"/>
      <p:bldP spid="51" grpId="0" animBg="1"/>
      <p:bldP spid="52" grpId="0" animBg="1"/>
      <p:bldP spid="55" grpId="0"/>
      <p:bldP spid="56" grpId="0"/>
      <p:bldP spid="57" grpId="0"/>
      <p:bldP spid="58" grpId="0"/>
      <p:bldP spid="59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Routing </a:t>
            </a:r>
            <a:r>
              <a:rPr lang="en-US" dirty="0"/>
              <a:t>I</a:t>
            </a:r>
            <a:r>
              <a:rPr lang="en-US" dirty="0" smtClean="0"/>
              <a:t>nside Clusters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863599" y="2200143"/>
            <a:ext cx="2403288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592663" y="2531688"/>
            <a:ext cx="296333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744435" y="1417638"/>
            <a:ext cx="5740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C</a:t>
            </a:r>
            <a:r>
              <a:rPr lang="en-US" sz="3200" baseline="-25000" dirty="0" err="1"/>
              <a:t>i</a:t>
            </a:r>
            <a:endParaRPr lang="en-US" sz="3200" baseline="-250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592663" y="3022755"/>
            <a:ext cx="296333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92663" y="3513822"/>
            <a:ext cx="296333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92663" y="4004889"/>
            <a:ext cx="296333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Oval 2"/>
          <p:cNvSpPr>
            <a:spLocks noChangeAspect="1"/>
          </p:cNvSpPr>
          <p:nvPr/>
        </p:nvSpPr>
        <p:spPr>
          <a:xfrm>
            <a:off x="1388533" y="2463108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>
            <a:spLocks noChangeAspect="1"/>
          </p:cNvSpPr>
          <p:nvPr/>
        </p:nvSpPr>
        <p:spPr>
          <a:xfrm>
            <a:off x="1964267" y="2243478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>
            <a:spLocks noChangeAspect="1"/>
          </p:cNvSpPr>
          <p:nvPr/>
        </p:nvSpPr>
        <p:spPr>
          <a:xfrm>
            <a:off x="1693635" y="2954175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>
            <a:spLocks noChangeAspect="1"/>
          </p:cNvSpPr>
          <p:nvPr/>
        </p:nvSpPr>
        <p:spPr>
          <a:xfrm>
            <a:off x="2249917" y="2773990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>
            <a:spLocks noChangeAspect="1"/>
          </p:cNvSpPr>
          <p:nvPr/>
        </p:nvSpPr>
        <p:spPr>
          <a:xfrm>
            <a:off x="2333737" y="3445242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>
            <a:spLocks noChangeAspect="1"/>
          </p:cNvSpPr>
          <p:nvPr/>
        </p:nvSpPr>
        <p:spPr>
          <a:xfrm>
            <a:off x="1319953" y="3683410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>
            <a:spLocks noChangeAspect="1"/>
          </p:cNvSpPr>
          <p:nvPr/>
        </p:nvSpPr>
        <p:spPr>
          <a:xfrm>
            <a:off x="1705346" y="3922685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>
            <a:stCxn id="3" idx="6"/>
            <a:endCxn id="10" idx="2"/>
          </p:cNvCxnSpPr>
          <p:nvPr/>
        </p:nvCxnSpPr>
        <p:spPr>
          <a:xfrm flipV="1">
            <a:off x="1525693" y="2312058"/>
            <a:ext cx="438574" cy="21963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3" idx="4"/>
            <a:endCxn id="11" idx="1"/>
          </p:cNvCxnSpPr>
          <p:nvPr/>
        </p:nvCxnSpPr>
        <p:spPr>
          <a:xfrm>
            <a:off x="1457113" y="2600268"/>
            <a:ext cx="256609" cy="37399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0" idx="4"/>
            <a:endCxn id="12" idx="1"/>
          </p:cNvCxnSpPr>
          <p:nvPr/>
        </p:nvCxnSpPr>
        <p:spPr>
          <a:xfrm>
            <a:off x="2032847" y="2380638"/>
            <a:ext cx="237157" cy="413439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endCxn id="13" idx="1"/>
          </p:cNvCxnSpPr>
          <p:nvPr/>
        </p:nvCxnSpPr>
        <p:spPr>
          <a:xfrm>
            <a:off x="2333737" y="2884615"/>
            <a:ext cx="20087" cy="58071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1" idx="5"/>
            <a:endCxn id="13" idx="2"/>
          </p:cNvCxnSpPr>
          <p:nvPr/>
        </p:nvCxnSpPr>
        <p:spPr>
          <a:xfrm>
            <a:off x="1810708" y="3071248"/>
            <a:ext cx="523029" cy="44257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11" idx="4"/>
            <a:endCxn id="15" idx="1"/>
          </p:cNvCxnSpPr>
          <p:nvPr/>
        </p:nvCxnSpPr>
        <p:spPr>
          <a:xfrm flipH="1">
            <a:off x="1725433" y="3091335"/>
            <a:ext cx="36782" cy="851437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1" idx="3"/>
            <a:endCxn id="14" idx="0"/>
          </p:cNvCxnSpPr>
          <p:nvPr/>
        </p:nvCxnSpPr>
        <p:spPr>
          <a:xfrm flipH="1">
            <a:off x="1388533" y="3071248"/>
            <a:ext cx="325189" cy="612162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endCxn id="40" idx="1"/>
          </p:cNvCxnSpPr>
          <p:nvPr/>
        </p:nvCxnSpPr>
        <p:spPr>
          <a:xfrm>
            <a:off x="1437027" y="3784008"/>
            <a:ext cx="1223813" cy="186781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>
            <a:spLocks noChangeAspect="1"/>
          </p:cNvSpPr>
          <p:nvPr/>
        </p:nvSpPr>
        <p:spPr>
          <a:xfrm>
            <a:off x="2640753" y="3950702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3" name="Group 52"/>
          <p:cNvGrpSpPr/>
          <p:nvPr/>
        </p:nvGrpSpPr>
        <p:grpSpPr>
          <a:xfrm>
            <a:off x="94801" y="2226356"/>
            <a:ext cx="574062" cy="1891069"/>
            <a:chOff x="94801" y="2226356"/>
            <a:chExt cx="574062" cy="1891069"/>
          </a:xfrm>
        </p:grpSpPr>
        <p:sp>
          <p:nvSpPr>
            <p:cNvPr id="45" name="TextBox 44"/>
            <p:cNvSpPr txBox="1"/>
            <p:nvPr/>
          </p:nvSpPr>
          <p:spPr>
            <a:xfrm>
              <a:off x="94801" y="2226356"/>
              <a:ext cx="57406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P</a:t>
              </a:r>
              <a:r>
                <a:rPr lang="en-US" sz="3200" baseline="-25000" dirty="0" smtClean="0"/>
                <a:t>1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94801" y="2661787"/>
              <a:ext cx="57406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P</a:t>
              </a:r>
              <a:r>
                <a:rPr lang="en-US" sz="3200" baseline="-25000" dirty="0"/>
                <a:t>2</a:t>
              </a:r>
              <a:endParaRPr lang="en-US" sz="3200" baseline="-25000" dirty="0" smtClean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94801" y="3097218"/>
              <a:ext cx="57406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P</a:t>
              </a:r>
              <a:r>
                <a:rPr lang="en-US" sz="3200" baseline="-25000" dirty="0" smtClean="0"/>
                <a:t>3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94801" y="3532649"/>
              <a:ext cx="57406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P</a:t>
              </a:r>
              <a:r>
                <a:rPr lang="en-US" sz="3200" baseline="-25000" dirty="0" smtClean="0"/>
                <a:t>4</a:t>
              </a:r>
            </a:p>
          </p:txBody>
        </p:sp>
      </p:grpSp>
      <p:sp>
        <p:nvSpPr>
          <p:cNvPr id="49" name="Oval 48"/>
          <p:cNvSpPr>
            <a:spLocks noChangeAspect="1"/>
          </p:cNvSpPr>
          <p:nvPr/>
        </p:nvSpPr>
        <p:spPr>
          <a:xfrm>
            <a:off x="5177367" y="1864562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>
            <a:spLocks noChangeAspect="1"/>
          </p:cNvSpPr>
          <p:nvPr/>
        </p:nvSpPr>
        <p:spPr>
          <a:xfrm>
            <a:off x="5177367" y="2901145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>
            <a:spLocks noChangeAspect="1"/>
          </p:cNvSpPr>
          <p:nvPr/>
        </p:nvSpPr>
        <p:spPr>
          <a:xfrm>
            <a:off x="6536267" y="2931315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6929967" y="1754323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4654105" y="1461935"/>
            <a:ext cx="5740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P</a:t>
            </a:r>
            <a:r>
              <a:rPr lang="en-US" sz="3200" baseline="-25000" dirty="0" smtClean="0"/>
              <a:t>1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4811585" y="2934513"/>
            <a:ext cx="5740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</a:t>
            </a:r>
            <a:r>
              <a:rPr lang="en-US" sz="3200" baseline="-25000" dirty="0"/>
              <a:t>2</a:t>
            </a:r>
            <a:endParaRPr lang="en-US" sz="3200" baseline="-25000" dirty="0" smtClean="0"/>
          </a:p>
        </p:txBody>
      </p:sp>
      <p:sp>
        <p:nvSpPr>
          <p:cNvPr id="57" name="TextBox 56"/>
          <p:cNvSpPr txBox="1"/>
          <p:nvPr/>
        </p:nvSpPr>
        <p:spPr>
          <a:xfrm>
            <a:off x="6668336" y="3034280"/>
            <a:ext cx="5740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</a:t>
            </a:r>
            <a:r>
              <a:rPr lang="en-US" sz="3200" baseline="-25000" dirty="0" smtClean="0"/>
              <a:t>3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7112847" y="1670911"/>
            <a:ext cx="5740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</a:t>
            </a:r>
            <a:r>
              <a:rPr lang="en-US" sz="3200" baseline="-25000" dirty="0" smtClean="0"/>
              <a:t>4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5267649" y="2020660"/>
            <a:ext cx="0" cy="907267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49" idx="5"/>
            <a:endCxn id="51" idx="1"/>
          </p:cNvCxnSpPr>
          <p:nvPr/>
        </p:nvCxnSpPr>
        <p:spPr>
          <a:xfrm>
            <a:off x="5333465" y="2020660"/>
            <a:ext cx="1229584" cy="937437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5018617" y="4068226"/>
            <a:ext cx="38227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Path graph H</a:t>
            </a:r>
            <a:r>
              <a:rPr lang="en-US" sz="3200" baseline="-25000" dirty="0"/>
              <a:t>i</a:t>
            </a:r>
            <a:r>
              <a:rPr lang="en-US" sz="3200" dirty="0" smtClean="0"/>
              <a:t> for </a:t>
            </a:r>
            <a:r>
              <a:rPr lang="en-US" sz="3200" dirty="0" err="1" smtClean="0"/>
              <a:t>C</a:t>
            </a:r>
            <a:r>
              <a:rPr lang="en-US" sz="3200" baseline="-25000" dirty="0" err="1" smtClean="0"/>
              <a:t>i</a:t>
            </a:r>
            <a:endParaRPr lang="en-US" sz="3200" baseline="-25000" dirty="0"/>
          </a:p>
        </p:txBody>
      </p:sp>
    </p:spTree>
    <p:extLst>
      <p:ext uri="{BB962C8B-B14F-4D97-AF65-F5344CB8AC3E}">
        <p14:creationId xmlns:p14="http://schemas.microsoft.com/office/powerpoint/2010/main" val="36524900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800E2C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800E2C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800E2C"/>
                                      </p:to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Routing </a:t>
            </a:r>
            <a:r>
              <a:rPr lang="en-US" dirty="0"/>
              <a:t>I</a:t>
            </a:r>
            <a:r>
              <a:rPr lang="en-US" dirty="0" smtClean="0"/>
              <a:t>nside Clusters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863599" y="2200143"/>
            <a:ext cx="2403288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592663" y="2531688"/>
            <a:ext cx="296333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744435" y="1417638"/>
            <a:ext cx="5740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C</a:t>
            </a:r>
            <a:r>
              <a:rPr lang="en-US" sz="3200" baseline="-25000" dirty="0" err="1"/>
              <a:t>i</a:t>
            </a:r>
            <a:endParaRPr lang="en-US" sz="3200" baseline="-250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592663" y="3022755"/>
            <a:ext cx="296333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92663" y="3513822"/>
            <a:ext cx="296333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92663" y="4004889"/>
            <a:ext cx="296333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Oval 2"/>
          <p:cNvSpPr>
            <a:spLocks noChangeAspect="1"/>
          </p:cNvSpPr>
          <p:nvPr/>
        </p:nvSpPr>
        <p:spPr>
          <a:xfrm>
            <a:off x="1388533" y="2463108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>
            <a:spLocks noChangeAspect="1"/>
          </p:cNvSpPr>
          <p:nvPr/>
        </p:nvSpPr>
        <p:spPr>
          <a:xfrm>
            <a:off x="1964267" y="2243478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>
            <a:spLocks noChangeAspect="1"/>
          </p:cNvSpPr>
          <p:nvPr/>
        </p:nvSpPr>
        <p:spPr>
          <a:xfrm>
            <a:off x="1693635" y="2954175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>
            <a:spLocks noChangeAspect="1"/>
          </p:cNvSpPr>
          <p:nvPr/>
        </p:nvSpPr>
        <p:spPr>
          <a:xfrm>
            <a:off x="2249917" y="2773990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>
            <a:spLocks noChangeAspect="1"/>
          </p:cNvSpPr>
          <p:nvPr/>
        </p:nvSpPr>
        <p:spPr>
          <a:xfrm>
            <a:off x="2333737" y="3445242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>
            <a:spLocks noChangeAspect="1"/>
          </p:cNvSpPr>
          <p:nvPr/>
        </p:nvSpPr>
        <p:spPr>
          <a:xfrm>
            <a:off x="1319953" y="3683410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>
            <a:spLocks noChangeAspect="1"/>
          </p:cNvSpPr>
          <p:nvPr/>
        </p:nvSpPr>
        <p:spPr>
          <a:xfrm>
            <a:off x="1705346" y="3922685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>
            <a:stCxn id="3" idx="6"/>
            <a:endCxn id="10" idx="2"/>
          </p:cNvCxnSpPr>
          <p:nvPr/>
        </p:nvCxnSpPr>
        <p:spPr>
          <a:xfrm flipV="1">
            <a:off x="1525693" y="2312058"/>
            <a:ext cx="438574" cy="21963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3" idx="4"/>
            <a:endCxn id="11" idx="1"/>
          </p:cNvCxnSpPr>
          <p:nvPr/>
        </p:nvCxnSpPr>
        <p:spPr>
          <a:xfrm>
            <a:off x="1457113" y="2600268"/>
            <a:ext cx="256609" cy="37399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0" idx="4"/>
            <a:endCxn id="12" idx="1"/>
          </p:cNvCxnSpPr>
          <p:nvPr/>
        </p:nvCxnSpPr>
        <p:spPr>
          <a:xfrm>
            <a:off x="2032847" y="2380638"/>
            <a:ext cx="237157" cy="413439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endCxn id="13" idx="1"/>
          </p:cNvCxnSpPr>
          <p:nvPr/>
        </p:nvCxnSpPr>
        <p:spPr>
          <a:xfrm>
            <a:off x="2333737" y="2884615"/>
            <a:ext cx="20087" cy="58071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1" idx="5"/>
            <a:endCxn id="13" idx="2"/>
          </p:cNvCxnSpPr>
          <p:nvPr/>
        </p:nvCxnSpPr>
        <p:spPr>
          <a:xfrm>
            <a:off x="1810708" y="3071248"/>
            <a:ext cx="523029" cy="44257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11" idx="4"/>
            <a:endCxn id="15" idx="1"/>
          </p:cNvCxnSpPr>
          <p:nvPr/>
        </p:nvCxnSpPr>
        <p:spPr>
          <a:xfrm flipH="1">
            <a:off x="1725433" y="3091335"/>
            <a:ext cx="36782" cy="851437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1" idx="3"/>
            <a:endCxn id="14" idx="0"/>
          </p:cNvCxnSpPr>
          <p:nvPr/>
        </p:nvCxnSpPr>
        <p:spPr>
          <a:xfrm flipH="1">
            <a:off x="1388533" y="3071248"/>
            <a:ext cx="325189" cy="612162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endCxn id="40" idx="1"/>
          </p:cNvCxnSpPr>
          <p:nvPr/>
        </p:nvCxnSpPr>
        <p:spPr>
          <a:xfrm>
            <a:off x="1437027" y="3784008"/>
            <a:ext cx="1223813" cy="186781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>
            <a:spLocks noChangeAspect="1"/>
          </p:cNvSpPr>
          <p:nvPr/>
        </p:nvSpPr>
        <p:spPr>
          <a:xfrm>
            <a:off x="2640753" y="3950702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3" name="Group 52"/>
          <p:cNvGrpSpPr/>
          <p:nvPr/>
        </p:nvGrpSpPr>
        <p:grpSpPr>
          <a:xfrm>
            <a:off x="94801" y="2226356"/>
            <a:ext cx="574062" cy="1891069"/>
            <a:chOff x="94801" y="2226356"/>
            <a:chExt cx="574062" cy="1891069"/>
          </a:xfrm>
        </p:grpSpPr>
        <p:sp>
          <p:nvSpPr>
            <p:cNvPr id="45" name="TextBox 44"/>
            <p:cNvSpPr txBox="1"/>
            <p:nvPr/>
          </p:nvSpPr>
          <p:spPr>
            <a:xfrm>
              <a:off x="94801" y="2226356"/>
              <a:ext cx="57406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P</a:t>
              </a:r>
              <a:r>
                <a:rPr lang="en-US" sz="3200" baseline="-25000" dirty="0" smtClean="0"/>
                <a:t>1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94801" y="2661787"/>
              <a:ext cx="57406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P</a:t>
              </a:r>
              <a:r>
                <a:rPr lang="en-US" sz="3200" baseline="-25000" dirty="0"/>
                <a:t>2</a:t>
              </a:r>
              <a:endParaRPr lang="en-US" sz="3200" baseline="-25000" dirty="0" smtClean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94801" y="3097218"/>
              <a:ext cx="57406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P</a:t>
              </a:r>
              <a:r>
                <a:rPr lang="en-US" sz="3200" baseline="-25000" dirty="0" smtClean="0"/>
                <a:t>3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94801" y="3532649"/>
              <a:ext cx="57406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P</a:t>
              </a:r>
              <a:r>
                <a:rPr lang="en-US" sz="3200" baseline="-25000" dirty="0" smtClean="0"/>
                <a:t>4</a:t>
              </a:r>
            </a:p>
          </p:txBody>
        </p:sp>
      </p:grpSp>
      <p:sp>
        <p:nvSpPr>
          <p:cNvPr id="49" name="Oval 48"/>
          <p:cNvSpPr>
            <a:spLocks noChangeAspect="1"/>
          </p:cNvSpPr>
          <p:nvPr/>
        </p:nvSpPr>
        <p:spPr>
          <a:xfrm>
            <a:off x="5177367" y="1864562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>
            <a:spLocks noChangeAspect="1"/>
          </p:cNvSpPr>
          <p:nvPr/>
        </p:nvSpPr>
        <p:spPr>
          <a:xfrm>
            <a:off x="5177367" y="2901145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>
            <a:spLocks noChangeAspect="1"/>
          </p:cNvSpPr>
          <p:nvPr/>
        </p:nvSpPr>
        <p:spPr>
          <a:xfrm>
            <a:off x="6536267" y="2931315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6929967" y="1754323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4654105" y="1461935"/>
            <a:ext cx="5740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P</a:t>
            </a:r>
            <a:r>
              <a:rPr lang="en-US" sz="3200" baseline="-25000" dirty="0" smtClean="0"/>
              <a:t>1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4811585" y="2934513"/>
            <a:ext cx="5740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</a:t>
            </a:r>
            <a:r>
              <a:rPr lang="en-US" sz="3200" baseline="-25000" dirty="0"/>
              <a:t>2</a:t>
            </a:r>
            <a:endParaRPr lang="en-US" sz="3200" baseline="-25000" dirty="0" smtClean="0"/>
          </a:p>
        </p:txBody>
      </p:sp>
      <p:sp>
        <p:nvSpPr>
          <p:cNvPr id="57" name="TextBox 56"/>
          <p:cNvSpPr txBox="1"/>
          <p:nvPr/>
        </p:nvSpPr>
        <p:spPr>
          <a:xfrm>
            <a:off x="6668336" y="3034280"/>
            <a:ext cx="5740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</a:t>
            </a:r>
            <a:r>
              <a:rPr lang="en-US" sz="3200" baseline="-25000" dirty="0" smtClean="0"/>
              <a:t>3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7112847" y="1670911"/>
            <a:ext cx="5740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</a:t>
            </a:r>
            <a:r>
              <a:rPr lang="en-US" sz="3200" baseline="-25000" dirty="0" smtClean="0"/>
              <a:t>4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5267649" y="2020660"/>
            <a:ext cx="0" cy="907267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49" idx="5"/>
            <a:endCxn id="51" idx="1"/>
          </p:cNvCxnSpPr>
          <p:nvPr/>
        </p:nvCxnSpPr>
        <p:spPr>
          <a:xfrm>
            <a:off x="5333465" y="2020660"/>
            <a:ext cx="1229584" cy="937437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51" idx="2"/>
          </p:cNvCxnSpPr>
          <p:nvPr/>
        </p:nvCxnSpPr>
        <p:spPr>
          <a:xfrm flipH="1" flipV="1">
            <a:off x="5333465" y="2974262"/>
            <a:ext cx="1202802" cy="48493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52" idx="3"/>
          </p:cNvCxnSpPr>
          <p:nvPr/>
        </p:nvCxnSpPr>
        <p:spPr>
          <a:xfrm flipH="1">
            <a:off x="5333465" y="1910421"/>
            <a:ext cx="1623284" cy="1025896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5018617" y="4068226"/>
            <a:ext cx="38227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Path graph H</a:t>
            </a:r>
            <a:r>
              <a:rPr lang="en-US" sz="3200" baseline="-25000" dirty="0"/>
              <a:t>i</a:t>
            </a:r>
            <a:r>
              <a:rPr lang="en-US" sz="3200" dirty="0" smtClean="0"/>
              <a:t> for </a:t>
            </a:r>
            <a:r>
              <a:rPr lang="en-US" sz="3200" dirty="0" err="1" smtClean="0"/>
              <a:t>C</a:t>
            </a:r>
            <a:r>
              <a:rPr lang="en-US" sz="3200" baseline="-25000" dirty="0" err="1" smtClean="0"/>
              <a:t>i</a:t>
            </a:r>
            <a:endParaRPr lang="en-US" sz="3200" baseline="-25000" dirty="0"/>
          </a:p>
        </p:txBody>
      </p:sp>
      <p:cxnSp>
        <p:nvCxnSpPr>
          <p:cNvPr id="60" name="Straight Connector 59"/>
          <p:cNvCxnSpPr/>
          <p:nvPr/>
        </p:nvCxnSpPr>
        <p:spPr>
          <a:xfrm>
            <a:off x="5202767" y="2058068"/>
            <a:ext cx="0" cy="907267"/>
          </a:xfrm>
          <a:prstGeom prst="line">
            <a:avLst/>
          </a:prstGeom>
          <a:ln w="57150" cmpd="sng">
            <a:solidFill>
              <a:srgbClr val="8910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endCxn id="51" idx="3"/>
          </p:cNvCxnSpPr>
          <p:nvPr/>
        </p:nvCxnSpPr>
        <p:spPr>
          <a:xfrm>
            <a:off x="5287434" y="3034280"/>
            <a:ext cx="1275615" cy="53133"/>
          </a:xfrm>
          <a:prstGeom prst="line">
            <a:avLst/>
          </a:prstGeom>
          <a:ln w="57150" cmpd="sng">
            <a:solidFill>
              <a:srgbClr val="8910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endCxn id="51" idx="0"/>
          </p:cNvCxnSpPr>
          <p:nvPr/>
        </p:nvCxnSpPr>
        <p:spPr>
          <a:xfrm flipH="1">
            <a:off x="6627707" y="1910636"/>
            <a:ext cx="329042" cy="1020679"/>
          </a:xfrm>
          <a:prstGeom prst="line">
            <a:avLst/>
          </a:prstGeom>
          <a:ln w="57150" cmpd="sng">
            <a:solidFill>
              <a:srgbClr val="8910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30211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Routing </a:t>
            </a:r>
            <a:r>
              <a:rPr lang="en-US" dirty="0"/>
              <a:t>I</a:t>
            </a:r>
            <a:r>
              <a:rPr lang="en-US" dirty="0" smtClean="0"/>
              <a:t>nside Clusters</a:t>
            </a:r>
            <a:endParaRPr lang="en-US" dirty="0"/>
          </a:p>
        </p:txBody>
      </p:sp>
      <p:grpSp>
        <p:nvGrpSpPr>
          <p:cNvPr id="19" name="Group 18"/>
          <p:cNvGrpSpPr/>
          <p:nvPr/>
        </p:nvGrpSpPr>
        <p:grpSpPr>
          <a:xfrm>
            <a:off x="1170817" y="3742451"/>
            <a:ext cx="756942" cy="2286580"/>
            <a:chOff x="632326" y="1378523"/>
            <a:chExt cx="756942" cy="2286580"/>
          </a:xfrm>
        </p:grpSpPr>
        <p:cxnSp>
          <p:nvCxnSpPr>
            <p:cNvPr id="41" name="Straight Connector 40"/>
            <p:cNvCxnSpPr/>
            <p:nvPr/>
          </p:nvCxnSpPr>
          <p:spPr>
            <a:xfrm>
              <a:off x="1297828" y="1754323"/>
              <a:ext cx="0" cy="1681853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Oval 48"/>
            <p:cNvSpPr>
              <a:spLocks noChangeAspect="1"/>
            </p:cNvSpPr>
            <p:nvPr/>
          </p:nvSpPr>
          <p:spPr>
            <a:xfrm>
              <a:off x="1206388" y="1571443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>
              <a:spLocks noChangeAspect="1"/>
            </p:cNvSpPr>
            <p:nvPr/>
          </p:nvSpPr>
          <p:spPr>
            <a:xfrm>
              <a:off x="1206388" y="2232749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>
              <a:spLocks noChangeAspect="1"/>
            </p:cNvSpPr>
            <p:nvPr/>
          </p:nvSpPr>
          <p:spPr>
            <a:xfrm>
              <a:off x="1206388" y="2775217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>
              <a:spLocks noChangeAspect="1"/>
            </p:cNvSpPr>
            <p:nvPr/>
          </p:nvSpPr>
          <p:spPr>
            <a:xfrm>
              <a:off x="1206388" y="3436176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632326" y="1378523"/>
              <a:ext cx="57406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P</a:t>
              </a:r>
              <a:r>
                <a:rPr lang="en-US" sz="3200" baseline="-25000" dirty="0" smtClean="0"/>
                <a:t>1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632326" y="1963299"/>
              <a:ext cx="57406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P</a:t>
              </a:r>
              <a:r>
                <a:rPr lang="en-US" sz="3200" baseline="-25000" dirty="0"/>
                <a:t>2</a:t>
              </a:r>
              <a:endParaRPr lang="en-US" sz="3200" baseline="-25000" dirty="0" smtClean="0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632326" y="2548075"/>
              <a:ext cx="57406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P</a:t>
              </a:r>
              <a:r>
                <a:rPr lang="en-US" sz="3200" baseline="-25000" dirty="0" smtClean="0"/>
                <a:t>3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632326" y="3080327"/>
              <a:ext cx="57406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P</a:t>
              </a:r>
              <a:r>
                <a:rPr lang="en-US" sz="3200" baseline="-25000" dirty="0" smtClean="0"/>
                <a:t>4</a:t>
              </a:r>
            </a:p>
          </p:txBody>
        </p:sp>
      </p:grpSp>
      <p:cxnSp>
        <p:nvCxnSpPr>
          <p:cNvPr id="7" name="Straight Connector 6"/>
          <p:cNvCxnSpPr/>
          <p:nvPr/>
        </p:nvCxnSpPr>
        <p:spPr>
          <a:xfrm>
            <a:off x="4285516" y="1417638"/>
            <a:ext cx="0" cy="5237162"/>
          </a:xfrm>
          <a:prstGeom prst="line">
            <a:avLst/>
          </a:prstGeom>
          <a:ln w="38100" cmpd="sng">
            <a:solidFill>
              <a:srgbClr val="8910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213049" y="1454109"/>
            <a:ext cx="38227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800000"/>
                </a:solidFill>
              </a:rPr>
              <a:t>Good scenario</a:t>
            </a:r>
            <a:r>
              <a:rPr lang="en-US" sz="3200" dirty="0" smtClean="0"/>
              <a:t>:</a:t>
            </a:r>
          </a:p>
          <a:p>
            <a:r>
              <a:rPr lang="en-US" sz="3200" dirty="0" smtClean="0"/>
              <a:t>The path graph for all </a:t>
            </a:r>
            <a:r>
              <a:rPr lang="en-US" sz="3200" dirty="0" err="1" smtClean="0"/>
              <a:t>C</a:t>
            </a:r>
            <a:r>
              <a:rPr lang="en-US" sz="3200" baseline="-25000" dirty="0" err="1" smtClean="0"/>
              <a:t>i</a:t>
            </a:r>
            <a:r>
              <a:rPr lang="en-US" sz="3200" dirty="0" smtClean="0"/>
              <a:t> contains the same path</a:t>
            </a:r>
            <a:endParaRPr lang="en-US" sz="3200" baseline="-25000" dirty="0"/>
          </a:p>
        </p:txBody>
      </p:sp>
      <p:cxnSp>
        <p:nvCxnSpPr>
          <p:cNvPr id="63" name="Straight Connector 62"/>
          <p:cNvCxnSpPr>
            <a:stCxn id="64" idx="3"/>
            <a:endCxn id="65" idx="7"/>
          </p:cNvCxnSpPr>
          <p:nvPr/>
        </p:nvCxnSpPr>
        <p:spPr>
          <a:xfrm flipH="1">
            <a:off x="5888429" y="2972027"/>
            <a:ext cx="719066" cy="645083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Oval 63"/>
          <p:cNvSpPr>
            <a:spLocks noChangeAspect="1"/>
          </p:cNvSpPr>
          <p:nvPr/>
        </p:nvSpPr>
        <p:spPr>
          <a:xfrm>
            <a:off x="6580713" y="2815929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>
            <a:spLocks noChangeAspect="1"/>
          </p:cNvSpPr>
          <p:nvPr/>
        </p:nvSpPr>
        <p:spPr>
          <a:xfrm>
            <a:off x="5732331" y="3590328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>
            <a:spLocks noChangeAspect="1"/>
          </p:cNvSpPr>
          <p:nvPr/>
        </p:nvSpPr>
        <p:spPr>
          <a:xfrm>
            <a:off x="7125966" y="3590328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67"/>
          <p:cNvSpPr txBox="1"/>
          <p:nvPr/>
        </p:nvSpPr>
        <p:spPr>
          <a:xfrm>
            <a:off x="6379604" y="2180354"/>
            <a:ext cx="5740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P</a:t>
            </a:r>
            <a:r>
              <a:rPr lang="en-US" sz="3200" baseline="-25000" dirty="0" smtClean="0"/>
              <a:t>1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5536740" y="3728279"/>
            <a:ext cx="5740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</a:t>
            </a:r>
            <a:r>
              <a:rPr lang="en-US" sz="3200" baseline="-25000" dirty="0"/>
              <a:t>2</a:t>
            </a:r>
            <a:endParaRPr lang="en-US" sz="3200" baseline="-25000" dirty="0" smtClean="0"/>
          </a:p>
        </p:txBody>
      </p:sp>
      <p:sp>
        <p:nvSpPr>
          <p:cNvPr id="70" name="TextBox 69"/>
          <p:cNvSpPr txBox="1"/>
          <p:nvPr/>
        </p:nvSpPr>
        <p:spPr>
          <a:xfrm>
            <a:off x="6286598" y="3728279"/>
            <a:ext cx="5740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</a:t>
            </a:r>
            <a:r>
              <a:rPr lang="en-US" sz="3200" baseline="-25000" dirty="0" smtClean="0"/>
              <a:t>3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6986237" y="3728279"/>
            <a:ext cx="5740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</a:t>
            </a:r>
            <a:r>
              <a:rPr lang="en-US" sz="3200" baseline="-25000" dirty="0" smtClean="0"/>
              <a:t>4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4864100" y="1594513"/>
            <a:ext cx="38227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mtClean="0">
                <a:solidFill>
                  <a:srgbClr val="800000"/>
                </a:solidFill>
              </a:rPr>
              <a:t>“Bad” </a:t>
            </a:r>
            <a:r>
              <a:rPr lang="en-US" sz="3200" dirty="0" smtClean="0">
                <a:solidFill>
                  <a:srgbClr val="800000"/>
                </a:solidFill>
              </a:rPr>
              <a:t>scenario</a:t>
            </a:r>
            <a:r>
              <a:rPr lang="en-US" sz="3200" dirty="0" smtClean="0"/>
              <a:t>:</a:t>
            </a:r>
          </a:p>
        </p:txBody>
      </p:sp>
      <p:sp>
        <p:nvSpPr>
          <p:cNvPr id="73" name="Oval 72"/>
          <p:cNvSpPr>
            <a:spLocks noChangeAspect="1"/>
          </p:cNvSpPr>
          <p:nvPr/>
        </p:nvSpPr>
        <p:spPr>
          <a:xfrm>
            <a:off x="6379604" y="3590328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4" name="Straight Connector 73"/>
          <p:cNvCxnSpPr>
            <a:stCxn id="64" idx="4"/>
            <a:endCxn id="73" idx="0"/>
          </p:cNvCxnSpPr>
          <p:nvPr/>
        </p:nvCxnSpPr>
        <p:spPr>
          <a:xfrm flipH="1">
            <a:off x="6471044" y="2998809"/>
            <a:ext cx="201109" cy="591519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>
            <a:stCxn id="64" idx="5"/>
            <a:endCxn id="66" idx="1"/>
          </p:cNvCxnSpPr>
          <p:nvPr/>
        </p:nvCxnSpPr>
        <p:spPr>
          <a:xfrm>
            <a:off x="6736811" y="2972027"/>
            <a:ext cx="415937" cy="645083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60380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  <p:bldP spid="65" grpId="0" animBg="1"/>
      <p:bldP spid="66" grpId="0" animBg="1"/>
      <p:bldP spid="68" grpId="0"/>
      <p:bldP spid="69" grpId="0"/>
      <p:bldP spid="70" grpId="0"/>
      <p:bldP spid="71" grpId="0"/>
      <p:bldP spid="72" grpId="0"/>
      <p:bldP spid="7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7262071" y="1969690"/>
            <a:ext cx="1645920" cy="1645920"/>
            <a:chOff x="7262071" y="1969690"/>
            <a:chExt cx="1645920" cy="1645920"/>
          </a:xfrm>
        </p:grpSpPr>
        <p:pic>
          <p:nvPicPr>
            <p:cNvPr id="109" name="Picture 108" descr="bag.jp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62071" y="1969690"/>
              <a:ext cx="1645920" cy="1645920"/>
            </a:xfrm>
            <a:prstGeom prst="rect">
              <a:avLst/>
            </a:prstGeom>
          </p:spPr>
        </p:pic>
        <p:grpSp>
          <p:nvGrpSpPr>
            <p:cNvPr id="115" name="Group 114"/>
            <p:cNvGrpSpPr/>
            <p:nvPr/>
          </p:nvGrpSpPr>
          <p:grpSpPr>
            <a:xfrm>
              <a:off x="7742151" y="2677190"/>
              <a:ext cx="990336" cy="581199"/>
              <a:chOff x="5938757" y="4861481"/>
              <a:chExt cx="990336" cy="581199"/>
            </a:xfrm>
          </p:grpSpPr>
          <p:sp>
            <p:nvSpPr>
              <p:cNvPr id="70" name="Oval 69"/>
              <p:cNvSpPr/>
              <p:nvPr/>
            </p:nvSpPr>
            <p:spPr>
              <a:xfrm>
                <a:off x="5992516" y="5259800"/>
                <a:ext cx="182880" cy="182880"/>
              </a:xfrm>
              <a:prstGeom prst="ellipse">
                <a:avLst/>
              </a:prstGeom>
              <a:solidFill>
                <a:srgbClr val="3366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dirty="0">
                  <a:latin typeface="Times" pitchFamily="18" charset="0"/>
                </a:endParaRPr>
              </a:p>
            </p:txBody>
          </p:sp>
          <p:sp>
            <p:nvSpPr>
              <p:cNvPr id="71" name="Oval 70"/>
              <p:cNvSpPr/>
              <p:nvPr/>
            </p:nvSpPr>
            <p:spPr>
              <a:xfrm>
                <a:off x="6532541" y="5242353"/>
                <a:ext cx="182880" cy="182880"/>
              </a:xfrm>
              <a:prstGeom prst="ellipse">
                <a:avLst/>
              </a:prstGeom>
              <a:solidFill>
                <a:srgbClr val="3366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dirty="0">
                  <a:latin typeface="Times" pitchFamily="18" charset="0"/>
                </a:endParaRPr>
              </a:p>
            </p:txBody>
          </p:sp>
          <p:cxnSp>
            <p:nvCxnSpPr>
              <p:cNvPr id="76" name="Straight Connector 75"/>
              <p:cNvCxnSpPr>
                <a:stCxn id="70" idx="6"/>
                <a:endCxn id="71" idx="2"/>
              </p:cNvCxnSpPr>
              <p:nvPr/>
            </p:nvCxnSpPr>
            <p:spPr>
              <a:xfrm flipV="1">
                <a:off x="6175396" y="5333793"/>
                <a:ext cx="357145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9" name="TextBox 78"/>
              <p:cNvSpPr txBox="1"/>
              <p:nvPr/>
            </p:nvSpPr>
            <p:spPr>
              <a:xfrm>
                <a:off x="5938757" y="4861481"/>
                <a:ext cx="44787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g</a:t>
                </a:r>
                <a:endParaRPr lang="en-US" sz="2000" dirty="0"/>
              </a:p>
            </p:txBody>
          </p:sp>
          <p:sp>
            <p:nvSpPr>
              <p:cNvPr id="80" name="TextBox 79"/>
              <p:cNvSpPr txBox="1"/>
              <p:nvPr/>
            </p:nvSpPr>
            <p:spPr>
              <a:xfrm>
                <a:off x="6481215" y="4881582"/>
                <a:ext cx="44787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h</a:t>
                </a:r>
                <a:endParaRPr lang="en-US" sz="2000" dirty="0"/>
              </a:p>
            </p:txBody>
          </p:sp>
        </p:grpSp>
      </p:grpSp>
      <p:grpSp>
        <p:nvGrpSpPr>
          <p:cNvPr id="40" name="Group 39"/>
          <p:cNvGrpSpPr/>
          <p:nvPr/>
        </p:nvGrpSpPr>
        <p:grpSpPr>
          <a:xfrm>
            <a:off x="5511811" y="1960047"/>
            <a:ext cx="2029968" cy="2029968"/>
            <a:chOff x="5511811" y="1960047"/>
            <a:chExt cx="2029968" cy="2029968"/>
          </a:xfrm>
        </p:grpSpPr>
        <p:pic>
          <p:nvPicPr>
            <p:cNvPr id="96" name="Picture 95" descr="bag.jp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1811" y="1960047"/>
              <a:ext cx="2029968" cy="2029968"/>
            </a:xfrm>
            <a:prstGeom prst="rect">
              <a:avLst/>
            </a:prstGeom>
          </p:spPr>
        </p:pic>
        <p:grpSp>
          <p:nvGrpSpPr>
            <p:cNvPr id="4" name="Group 3"/>
            <p:cNvGrpSpPr/>
            <p:nvPr/>
          </p:nvGrpSpPr>
          <p:grpSpPr>
            <a:xfrm>
              <a:off x="6047468" y="2616834"/>
              <a:ext cx="1246155" cy="1239169"/>
              <a:chOff x="6047468" y="2616834"/>
              <a:chExt cx="1246155" cy="1239169"/>
            </a:xfrm>
          </p:grpSpPr>
          <p:sp>
            <p:nvSpPr>
              <p:cNvPr id="97" name="Oval 96"/>
              <p:cNvSpPr>
                <a:spLocks/>
              </p:cNvSpPr>
              <p:nvPr/>
            </p:nvSpPr>
            <p:spPr>
              <a:xfrm>
                <a:off x="6333504" y="2979746"/>
                <a:ext cx="182880" cy="182880"/>
              </a:xfrm>
              <a:prstGeom prst="ellipse">
                <a:avLst/>
              </a:prstGeom>
              <a:solidFill>
                <a:srgbClr val="3366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dirty="0">
                  <a:latin typeface="Times" pitchFamily="18" charset="0"/>
                </a:endParaRPr>
              </a:p>
            </p:txBody>
          </p:sp>
          <p:sp>
            <p:nvSpPr>
              <p:cNvPr id="98" name="Oval 97"/>
              <p:cNvSpPr/>
              <p:nvPr/>
            </p:nvSpPr>
            <p:spPr>
              <a:xfrm>
                <a:off x="6772508" y="2973764"/>
                <a:ext cx="182880" cy="182880"/>
              </a:xfrm>
              <a:prstGeom prst="ellipse">
                <a:avLst/>
              </a:prstGeom>
              <a:solidFill>
                <a:srgbClr val="3366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dirty="0">
                  <a:latin typeface="Times" pitchFamily="18" charset="0"/>
                </a:endParaRPr>
              </a:p>
            </p:txBody>
          </p:sp>
          <p:cxnSp>
            <p:nvCxnSpPr>
              <p:cNvPr id="101" name="Straight Connector 100"/>
              <p:cNvCxnSpPr>
                <a:stCxn id="97" idx="6"/>
              </p:cNvCxnSpPr>
              <p:nvPr/>
            </p:nvCxnSpPr>
            <p:spPr>
              <a:xfrm>
                <a:off x="6516384" y="3071186"/>
                <a:ext cx="294859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>
                <a:stCxn id="98" idx="4"/>
                <a:endCxn id="106" idx="0"/>
              </p:cNvCxnSpPr>
              <p:nvPr/>
            </p:nvCxnSpPr>
            <p:spPr>
              <a:xfrm flipH="1">
                <a:off x="6836808" y="3156644"/>
                <a:ext cx="0" cy="26760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3" name="TextBox 102"/>
              <p:cNvSpPr txBox="1"/>
              <p:nvPr/>
            </p:nvSpPr>
            <p:spPr>
              <a:xfrm>
                <a:off x="6845745" y="2616834"/>
                <a:ext cx="44787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g</a:t>
                </a:r>
                <a:endParaRPr lang="en-US" sz="2000" dirty="0"/>
              </a:p>
            </p:txBody>
          </p:sp>
          <p:sp>
            <p:nvSpPr>
              <p:cNvPr id="106" name="Oval 105"/>
              <p:cNvSpPr>
                <a:spLocks/>
              </p:cNvSpPr>
              <p:nvPr/>
            </p:nvSpPr>
            <p:spPr>
              <a:xfrm>
                <a:off x="6745368" y="3424246"/>
                <a:ext cx="182880" cy="182880"/>
              </a:xfrm>
              <a:prstGeom prst="ellipse">
                <a:avLst/>
              </a:prstGeom>
              <a:solidFill>
                <a:srgbClr val="3366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dirty="0">
                  <a:latin typeface="Times" pitchFamily="18" charset="0"/>
                </a:endParaRPr>
              </a:p>
            </p:txBody>
          </p:sp>
          <p:sp>
            <p:nvSpPr>
              <p:cNvPr id="107" name="TextBox 106"/>
              <p:cNvSpPr txBox="1"/>
              <p:nvPr/>
            </p:nvSpPr>
            <p:spPr>
              <a:xfrm>
                <a:off x="6047468" y="2781934"/>
                <a:ext cx="44787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a</a:t>
                </a:r>
                <a:endParaRPr lang="en-US" sz="2000" dirty="0"/>
              </a:p>
            </p:txBody>
          </p:sp>
          <p:sp>
            <p:nvSpPr>
              <p:cNvPr id="108" name="TextBox 107"/>
              <p:cNvSpPr txBox="1"/>
              <p:nvPr/>
            </p:nvSpPr>
            <p:spPr>
              <a:xfrm>
                <a:off x="6831124" y="3455893"/>
                <a:ext cx="44787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f</a:t>
                </a:r>
                <a:endParaRPr lang="en-US" sz="2000" dirty="0"/>
              </a:p>
            </p:txBody>
          </p:sp>
        </p:grpSp>
      </p:grpSp>
      <p:grpSp>
        <p:nvGrpSpPr>
          <p:cNvPr id="42" name="Group 41"/>
          <p:cNvGrpSpPr/>
          <p:nvPr/>
        </p:nvGrpSpPr>
        <p:grpSpPr>
          <a:xfrm>
            <a:off x="3791799" y="1877208"/>
            <a:ext cx="2029968" cy="2029968"/>
            <a:chOff x="3791799" y="1877208"/>
            <a:chExt cx="2029968" cy="2029968"/>
          </a:xfrm>
        </p:grpSpPr>
        <p:pic>
          <p:nvPicPr>
            <p:cNvPr id="64" name="Picture 63" descr="bag.jp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91799" y="1877208"/>
              <a:ext cx="2029968" cy="2029968"/>
            </a:xfrm>
            <a:prstGeom prst="rect">
              <a:avLst/>
            </a:prstGeom>
          </p:spPr>
        </p:pic>
        <p:grpSp>
          <p:nvGrpSpPr>
            <p:cNvPr id="41" name="Group 40"/>
            <p:cNvGrpSpPr/>
            <p:nvPr/>
          </p:nvGrpSpPr>
          <p:grpSpPr>
            <a:xfrm>
              <a:off x="4502069" y="2622667"/>
              <a:ext cx="1066982" cy="1130068"/>
              <a:chOff x="4502069" y="2622667"/>
              <a:chExt cx="1066982" cy="1130068"/>
            </a:xfrm>
          </p:grpSpPr>
          <p:sp>
            <p:nvSpPr>
              <p:cNvPr id="77" name="TextBox 76"/>
              <p:cNvSpPr txBox="1"/>
              <p:nvPr/>
            </p:nvSpPr>
            <p:spPr>
              <a:xfrm>
                <a:off x="4502069" y="2622667"/>
                <a:ext cx="44787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a</a:t>
                </a:r>
                <a:endParaRPr lang="en-US" sz="2000" dirty="0"/>
              </a:p>
            </p:txBody>
          </p:sp>
          <p:sp>
            <p:nvSpPr>
              <p:cNvPr id="78" name="TextBox 77"/>
              <p:cNvSpPr txBox="1"/>
              <p:nvPr/>
            </p:nvSpPr>
            <p:spPr>
              <a:xfrm>
                <a:off x="5121173" y="3352625"/>
                <a:ext cx="44787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f</a:t>
                </a:r>
                <a:endParaRPr lang="en-US" sz="2000" dirty="0"/>
              </a:p>
            </p:txBody>
          </p:sp>
          <p:sp>
            <p:nvSpPr>
              <p:cNvPr id="85" name="Oval 84"/>
              <p:cNvSpPr>
                <a:spLocks/>
              </p:cNvSpPr>
              <p:nvPr/>
            </p:nvSpPr>
            <p:spPr>
              <a:xfrm>
                <a:off x="4750368" y="2796110"/>
                <a:ext cx="182880" cy="182880"/>
              </a:xfrm>
              <a:prstGeom prst="ellipse">
                <a:avLst/>
              </a:prstGeom>
              <a:solidFill>
                <a:srgbClr val="3366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dirty="0">
                  <a:latin typeface="Times" pitchFamily="18" charset="0"/>
                </a:endParaRPr>
              </a:p>
            </p:txBody>
          </p:sp>
          <p:cxnSp>
            <p:nvCxnSpPr>
              <p:cNvPr id="86" name="Straight Connector 85"/>
              <p:cNvCxnSpPr>
                <a:stCxn id="85" idx="4"/>
              </p:cNvCxnSpPr>
              <p:nvPr/>
            </p:nvCxnSpPr>
            <p:spPr>
              <a:xfrm>
                <a:off x="4841808" y="2978990"/>
                <a:ext cx="0" cy="27432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 flipV="1">
                <a:off x="4953787" y="3316441"/>
                <a:ext cx="274320" cy="544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8" name="TextBox 87"/>
              <p:cNvSpPr txBox="1"/>
              <p:nvPr/>
            </p:nvSpPr>
            <p:spPr>
              <a:xfrm>
                <a:off x="4585622" y="3273885"/>
                <a:ext cx="44787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c</a:t>
                </a:r>
                <a:endParaRPr lang="en-US" sz="2000" dirty="0"/>
              </a:p>
            </p:txBody>
          </p:sp>
          <p:sp>
            <p:nvSpPr>
              <p:cNvPr id="89" name="Oval 88"/>
              <p:cNvSpPr>
                <a:spLocks/>
              </p:cNvSpPr>
              <p:nvPr/>
            </p:nvSpPr>
            <p:spPr>
              <a:xfrm>
                <a:off x="4750368" y="3245945"/>
                <a:ext cx="182880" cy="182880"/>
              </a:xfrm>
              <a:prstGeom prst="ellipse">
                <a:avLst/>
              </a:prstGeom>
              <a:solidFill>
                <a:srgbClr val="3366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dirty="0">
                  <a:latin typeface="Times" pitchFamily="18" charset="0"/>
                </a:endParaRPr>
              </a:p>
            </p:txBody>
          </p:sp>
          <p:sp>
            <p:nvSpPr>
              <p:cNvPr id="90" name="Oval 89"/>
              <p:cNvSpPr>
                <a:spLocks/>
              </p:cNvSpPr>
              <p:nvPr/>
            </p:nvSpPr>
            <p:spPr>
              <a:xfrm>
                <a:off x="5162232" y="3240610"/>
                <a:ext cx="182880" cy="182880"/>
              </a:xfrm>
              <a:prstGeom prst="ellipse">
                <a:avLst/>
              </a:prstGeom>
              <a:solidFill>
                <a:srgbClr val="3366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dirty="0">
                  <a:latin typeface="Times" pitchFamily="18" charset="0"/>
                </a:endParaRPr>
              </a:p>
            </p:txBody>
          </p:sp>
        </p:grpSp>
      </p:grpSp>
      <p:grpSp>
        <p:nvGrpSpPr>
          <p:cNvPr id="134" name="Group 133"/>
          <p:cNvGrpSpPr/>
          <p:nvPr/>
        </p:nvGrpSpPr>
        <p:grpSpPr>
          <a:xfrm>
            <a:off x="2138870" y="3316441"/>
            <a:ext cx="2029968" cy="2029968"/>
            <a:chOff x="2088233" y="4723290"/>
            <a:chExt cx="2029968" cy="2029968"/>
          </a:xfrm>
        </p:grpSpPr>
        <p:pic>
          <p:nvPicPr>
            <p:cNvPr id="51" name="Picture 50" descr="bag.jp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8233" y="4723290"/>
              <a:ext cx="2029968" cy="2029968"/>
            </a:xfrm>
            <a:prstGeom prst="rect">
              <a:avLst/>
            </a:prstGeom>
          </p:spPr>
        </p:pic>
        <p:sp>
          <p:nvSpPr>
            <p:cNvPr id="52" name="Oval 51"/>
            <p:cNvSpPr>
              <a:spLocks noChangeAspect="1"/>
            </p:cNvSpPr>
            <p:nvPr/>
          </p:nvSpPr>
          <p:spPr>
            <a:xfrm>
              <a:off x="3088059" y="5605957"/>
              <a:ext cx="165364" cy="182880"/>
            </a:xfrm>
            <a:prstGeom prst="ellipse">
              <a:avLst/>
            </a:prstGeom>
            <a:solidFill>
              <a:srgbClr val="33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" pitchFamily="18" charset="0"/>
              </a:endParaRPr>
            </a:p>
          </p:txBody>
        </p:sp>
        <p:sp>
          <p:nvSpPr>
            <p:cNvPr id="54" name="Oval 53"/>
            <p:cNvSpPr/>
            <p:nvPr/>
          </p:nvSpPr>
          <p:spPr>
            <a:xfrm>
              <a:off x="2725268" y="6033583"/>
              <a:ext cx="182880" cy="182880"/>
            </a:xfrm>
            <a:prstGeom prst="ellipse">
              <a:avLst/>
            </a:prstGeom>
            <a:solidFill>
              <a:srgbClr val="33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" pitchFamily="18" charset="0"/>
              </a:endParaRPr>
            </a:p>
          </p:txBody>
        </p:sp>
        <p:sp>
          <p:nvSpPr>
            <p:cNvPr id="55" name="Oval 54"/>
            <p:cNvSpPr>
              <a:spLocks noChangeAspect="1"/>
            </p:cNvSpPr>
            <p:nvPr/>
          </p:nvSpPr>
          <p:spPr>
            <a:xfrm>
              <a:off x="3415381" y="6033583"/>
              <a:ext cx="165364" cy="182880"/>
            </a:xfrm>
            <a:prstGeom prst="ellipse">
              <a:avLst/>
            </a:prstGeom>
            <a:solidFill>
              <a:srgbClr val="33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" pitchFamily="18" charset="0"/>
              </a:endParaRPr>
            </a:p>
          </p:txBody>
        </p:sp>
        <p:cxnSp>
          <p:nvCxnSpPr>
            <p:cNvPr id="57" name="Straight Connector 56"/>
            <p:cNvCxnSpPr>
              <a:stCxn id="54" idx="7"/>
              <a:endCxn id="52" idx="3"/>
            </p:cNvCxnSpPr>
            <p:nvPr/>
          </p:nvCxnSpPr>
          <p:spPr>
            <a:xfrm flipV="1">
              <a:off x="2881366" y="5762055"/>
              <a:ext cx="230910" cy="29831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>
              <a:stCxn id="54" idx="6"/>
              <a:endCxn id="55" idx="2"/>
            </p:cNvCxnSpPr>
            <p:nvPr/>
          </p:nvCxnSpPr>
          <p:spPr>
            <a:xfrm>
              <a:off x="2908148" y="6125023"/>
              <a:ext cx="507233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>
              <a:stCxn id="52" idx="5"/>
              <a:endCxn id="55" idx="1"/>
            </p:cNvCxnSpPr>
            <p:nvPr/>
          </p:nvCxnSpPr>
          <p:spPr>
            <a:xfrm>
              <a:off x="3229206" y="5762055"/>
              <a:ext cx="210392" cy="29831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2988328" y="5251638"/>
              <a:ext cx="4478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c</a:t>
              </a:r>
              <a:endParaRPr lang="en-US" sz="2000" dirty="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2623718" y="6212876"/>
              <a:ext cx="4478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d</a:t>
              </a:r>
              <a:endParaRPr lang="en-US" sz="2000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3325677" y="6184234"/>
              <a:ext cx="4478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e</a:t>
              </a:r>
              <a:endParaRPr lang="en-US" sz="2000" dirty="0"/>
            </a:p>
          </p:txBody>
        </p:sp>
      </p:grpSp>
      <p:pic>
        <p:nvPicPr>
          <p:cNvPr id="119" name="Picture 118" descr="ba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8185" y="4045973"/>
            <a:ext cx="1828800" cy="1828800"/>
          </a:xfrm>
          <a:prstGeom prst="rect">
            <a:avLst/>
          </a:prstGeom>
        </p:spPr>
      </p:pic>
      <p:cxnSp>
        <p:nvCxnSpPr>
          <p:cNvPr id="39" name="Straight Connector 38"/>
          <p:cNvCxnSpPr>
            <a:stCxn id="32" idx="4"/>
          </p:cNvCxnSpPr>
          <p:nvPr/>
        </p:nvCxnSpPr>
        <p:spPr>
          <a:xfrm flipH="1">
            <a:off x="3168888" y="2219780"/>
            <a:ext cx="1657606" cy="12813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Tree Decomposition</a:t>
            </a:r>
            <a:endParaRPr lang="en-US" dirty="0"/>
          </a:p>
        </p:txBody>
      </p:sp>
      <p:sp>
        <p:nvSpPr>
          <p:cNvPr id="31" name="Oval 30"/>
          <p:cNvSpPr>
            <a:spLocks noChangeAspect="1"/>
          </p:cNvSpPr>
          <p:nvPr/>
        </p:nvSpPr>
        <p:spPr>
          <a:xfrm>
            <a:off x="5956028" y="4195045"/>
            <a:ext cx="182880" cy="18288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32" name="Oval 31"/>
          <p:cNvSpPr>
            <a:spLocks noChangeAspect="1"/>
          </p:cNvSpPr>
          <p:nvPr/>
        </p:nvSpPr>
        <p:spPr>
          <a:xfrm>
            <a:off x="4735054" y="2036900"/>
            <a:ext cx="182880" cy="18288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6530989" y="2042141"/>
            <a:ext cx="182880" cy="18288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34" name="Oval 33"/>
          <p:cNvSpPr>
            <a:spLocks noChangeAspect="1"/>
          </p:cNvSpPr>
          <p:nvPr/>
        </p:nvSpPr>
        <p:spPr>
          <a:xfrm>
            <a:off x="8029039" y="2071478"/>
            <a:ext cx="182880" cy="18288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416600" y="3269775"/>
            <a:ext cx="238320" cy="263563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543870" y="3269775"/>
            <a:ext cx="238320" cy="263563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cxnSp>
        <p:nvCxnSpPr>
          <p:cNvPr id="20" name="Straight Connector 19"/>
          <p:cNvCxnSpPr>
            <a:stCxn id="11" idx="7"/>
            <a:endCxn id="7" idx="3"/>
          </p:cNvCxnSpPr>
          <p:nvPr/>
        </p:nvCxnSpPr>
        <p:spPr>
          <a:xfrm flipV="1">
            <a:off x="620019" y="2775620"/>
            <a:ext cx="464894" cy="5327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1" idx="6"/>
            <a:endCxn id="12" idx="2"/>
          </p:cNvCxnSpPr>
          <p:nvPr/>
        </p:nvCxnSpPr>
        <p:spPr>
          <a:xfrm>
            <a:off x="654920" y="3401557"/>
            <a:ext cx="88895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7" idx="5"/>
            <a:endCxn id="12" idx="1"/>
          </p:cNvCxnSpPr>
          <p:nvPr/>
        </p:nvCxnSpPr>
        <p:spPr>
          <a:xfrm>
            <a:off x="1253431" y="2775620"/>
            <a:ext cx="325340" cy="5327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73416" y="3594815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</a:t>
            </a:r>
            <a:endParaRPr lang="en-US" sz="2000" dirty="0"/>
          </a:p>
        </p:txBody>
      </p:sp>
      <p:sp>
        <p:nvSpPr>
          <p:cNvPr id="27" name="TextBox 26"/>
          <p:cNvSpPr txBox="1"/>
          <p:nvPr/>
        </p:nvSpPr>
        <p:spPr>
          <a:xfrm>
            <a:off x="1558251" y="3586994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</a:t>
            </a:r>
            <a:endParaRPr lang="en-US" sz="2000" dirty="0"/>
          </a:p>
        </p:txBody>
      </p:sp>
      <p:sp>
        <p:nvSpPr>
          <p:cNvPr id="8" name="Oval 7"/>
          <p:cNvSpPr/>
          <p:nvPr/>
        </p:nvSpPr>
        <p:spPr>
          <a:xfrm>
            <a:off x="1855579" y="2550655"/>
            <a:ext cx="238320" cy="263563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1855579" y="1769477"/>
            <a:ext cx="238320" cy="263563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677530" y="1769477"/>
            <a:ext cx="238320" cy="263563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1253431" y="2687885"/>
            <a:ext cx="63704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5" idx="6"/>
            <a:endCxn id="9" idx="2"/>
          </p:cNvCxnSpPr>
          <p:nvPr/>
        </p:nvCxnSpPr>
        <p:spPr>
          <a:xfrm>
            <a:off x="1288332" y="1901259"/>
            <a:ext cx="56724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989117" y="1994442"/>
            <a:ext cx="0" cy="59481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9" idx="6"/>
            <a:endCxn id="10" idx="2"/>
          </p:cNvCxnSpPr>
          <p:nvPr/>
        </p:nvCxnSpPr>
        <p:spPr>
          <a:xfrm>
            <a:off x="2093899" y="1901259"/>
            <a:ext cx="58363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0" name="Group 119"/>
          <p:cNvGrpSpPr/>
          <p:nvPr/>
        </p:nvGrpSpPr>
        <p:grpSpPr>
          <a:xfrm>
            <a:off x="240483" y="1369367"/>
            <a:ext cx="1068369" cy="1518573"/>
            <a:chOff x="485676" y="2169790"/>
            <a:chExt cx="1068369" cy="1518573"/>
          </a:xfrm>
        </p:grpSpPr>
        <p:sp>
          <p:nvSpPr>
            <p:cNvPr id="6" name="Oval 5"/>
            <p:cNvSpPr/>
            <p:nvPr/>
          </p:nvSpPr>
          <p:spPr>
            <a:xfrm>
              <a:off x="661793" y="2917561"/>
              <a:ext cx="238320" cy="263563"/>
            </a:xfrm>
            <a:prstGeom prst="ellipse">
              <a:avLst/>
            </a:prstGeom>
            <a:solidFill>
              <a:srgbClr val="33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" pitchFamily="18" charset="0"/>
              </a:endParaRPr>
            </a:p>
          </p:txBody>
        </p:sp>
        <p:cxnSp>
          <p:nvCxnSpPr>
            <p:cNvPr id="13" name="Straight Connector 12"/>
            <p:cNvCxnSpPr>
              <a:stCxn id="6" idx="7"/>
              <a:endCxn id="5" idx="2"/>
            </p:cNvCxnSpPr>
            <p:nvPr/>
          </p:nvCxnSpPr>
          <p:spPr>
            <a:xfrm flipV="1">
              <a:off x="865212" y="2701682"/>
              <a:ext cx="429993" cy="25447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stCxn id="6" idx="5"/>
              <a:endCxn id="7" idx="1"/>
            </p:cNvCxnSpPr>
            <p:nvPr/>
          </p:nvCxnSpPr>
          <p:spPr>
            <a:xfrm>
              <a:off x="865212" y="3142526"/>
              <a:ext cx="464894" cy="24715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485676" y="2517451"/>
              <a:ext cx="4478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b</a:t>
              </a:r>
              <a:endParaRPr lang="en-US" sz="20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966487" y="3288253"/>
              <a:ext cx="4478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c</a:t>
              </a:r>
              <a:endParaRPr lang="en-US" sz="2000" dirty="0"/>
            </a:p>
          </p:txBody>
        </p:sp>
        <p:sp>
          <p:nvSpPr>
            <p:cNvPr id="5" name="Oval 4"/>
            <p:cNvSpPr/>
            <p:nvPr/>
          </p:nvSpPr>
          <p:spPr>
            <a:xfrm>
              <a:off x="1295205" y="2569900"/>
              <a:ext cx="238320" cy="263563"/>
            </a:xfrm>
            <a:prstGeom prst="ellipse">
              <a:avLst/>
            </a:prstGeom>
            <a:solidFill>
              <a:srgbClr val="33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" pitchFamily="18" charset="0"/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1295205" y="3351078"/>
              <a:ext cx="238320" cy="263563"/>
            </a:xfrm>
            <a:prstGeom prst="ellipse">
              <a:avLst/>
            </a:prstGeom>
            <a:solidFill>
              <a:srgbClr val="33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" pitchFamily="18" charset="0"/>
              </a:endParaRPr>
            </a:p>
          </p:txBody>
        </p:sp>
        <p:cxnSp>
          <p:nvCxnSpPr>
            <p:cNvPr id="15" name="Straight Connector 14"/>
            <p:cNvCxnSpPr>
              <a:stCxn id="5" idx="4"/>
              <a:endCxn id="7" idx="0"/>
            </p:cNvCxnSpPr>
            <p:nvPr/>
          </p:nvCxnSpPr>
          <p:spPr>
            <a:xfrm>
              <a:off x="1414365" y="2833463"/>
              <a:ext cx="0" cy="5176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1106167" y="2169790"/>
              <a:ext cx="4478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a</a:t>
              </a:r>
              <a:endParaRPr lang="en-US" sz="2000" dirty="0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2055410" y="2692225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</a:t>
            </a:r>
            <a:endParaRPr lang="en-US" sz="2000" dirty="0"/>
          </a:p>
        </p:txBody>
      </p:sp>
      <p:sp>
        <p:nvSpPr>
          <p:cNvPr id="29" name="TextBox 28"/>
          <p:cNvSpPr txBox="1"/>
          <p:nvPr/>
        </p:nvSpPr>
        <p:spPr>
          <a:xfrm>
            <a:off x="1890480" y="1369367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g</a:t>
            </a:r>
            <a:endParaRPr lang="en-US" sz="2000" dirty="0"/>
          </a:p>
        </p:txBody>
      </p:sp>
      <p:sp>
        <p:nvSpPr>
          <p:cNvPr id="30" name="TextBox 29"/>
          <p:cNvSpPr txBox="1"/>
          <p:nvPr/>
        </p:nvSpPr>
        <p:spPr>
          <a:xfrm>
            <a:off x="2813508" y="1464350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h</a:t>
            </a:r>
            <a:endParaRPr lang="en-US" sz="2000" dirty="0"/>
          </a:p>
        </p:txBody>
      </p:sp>
      <p:sp>
        <p:nvSpPr>
          <p:cNvPr id="35" name="Oval 34"/>
          <p:cNvSpPr>
            <a:spLocks noChangeAspect="1"/>
          </p:cNvSpPr>
          <p:nvPr/>
        </p:nvSpPr>
        <p:spPr>
          <a:xfrm>
            <a:off x="3024963" y="3531982"/>
            <a:ext cx="182880" cy="18288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cxnSp>
        <p:nvCxnSpPr>
          <p:cNvPr id="36" name="Straight Connector 35"/>
          <p:cNvCxnSpPr>
            <a:endCxn id="32" idx="5"/>
          </p:cNvCxnSpPr>
          <p:nvPr/>
        </p:nvCxnSpPr>
        <p:spPr>
          <a:xfrm flipH="1" flipV="1">
            <a:off x="4891152" y="2192998"/>
            <a:ext cx="1156316" cy="20682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32" idx="6"/>
            <a:endCxn id="33" idx="2"/>
          </p:cNvCxnSpPr>
          <p:nvPr/>
        </p:nvCxnSpPr>
        <p:spPr>
          <a:xfrm>
            <a:off x="4917934" y="2128340"/>
            <a:ext cx="1613055" cy="52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33" idx="6"/>
            <a:endCxn id="34" idx="2"/>
          </p:cNvCxnSpPr>
          <p:nvPr/>
        </p:nvCxnSpPr>
        <p:spPr>
          <a:xfrm>
            <a:off x="6713869" y="2133581"/>
            <a:ext cx="131517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6274372" y="4654201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b</a:t>
            </a:r>
            <a:endParaRPr lang="en-US" sz="2000" dirty="0"/>
          </a:p>
        </p:txBody>
      </p:sp>
      <p:sp>
        <p:nvSpPr>
          <p:cNvPr id="126" name="TextBox 125"/>
          <p:cNvSpPr txBox="1"/>
          <p:nvPr/>
        </p:nvSpPr>
        <p:spPr>
          <a:xfrm>
            <a:off x="5864371" y="5323215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</a:t>
            </a:r>
            <a:endParaRPr lang="en-US" sz="2000" dirty="0"/>
          </a:p>
        </p:txBody>
      </p:sp>
      <p:cxnSp>
        <p:nvCxnSpPr>
          <p:cNvPr id="124" name="Straight Connector 123"/>
          <p:cNvCxnSpPr>
            <a:stCxn id="122" idx="5"/>
            <a:endCxn id="128" idx="1"/>
          </p:cNvCxnSpPr>
          <p:nvPr/>
        </p:nvCxnSpPr>
        <p:spPr>
          <a:xfrm>
            <a:off x="5865556" y="5244921"/>
            <a:ext cx="325516" cy="17305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2" name="Oval 121"/>
          <p:cNvSpPr/>
          <p:nvPr/>
        </p:nvSpPr>
        <p:spPr>
          <a:xfrm>
            <a:off x="5723124" y="5087402"/>
            <a:ext cx="166870" cy="184545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cxnSp>
        <p:nvCxnSpPr>
          <p:cNvPr id="123" name="Straight Connector 122"/>
          <p:cNvCxnSpPr>
            <a:stCxn id="122" idx="7"/>
            <a:endCxn id="127" idx="2"/>
          </p:cNvCxnSpPr>
          <p:nvPr/>
        </p:nvCxnSpPr>
        <p:spPr>
          <a:xfrm flipV="1">
            <a:off x="5865556" y="4936245"/>
            <a:ext cx="301078" cy="17818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7" name="Oval 126"/>
          <p:cNvSpPr/>
          <p:nvPr/>
        </p:nvSpPr>
        <p:spPr>
          <a:xfrm>
            <a:off x="6166634" y="4843972"/>
            <a:ext cx="166870" cy="184545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128" name="Oval 127"/>
          <p:cNvSpPr/>
          <p:nvPr/>
        </p:nvSpPr>
        <p:spPr>
          <a:xfrm>
            <a:off x="6166634" y="5390947"/>
            <a:ext cx="166870" cy="184545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5558701" y="4709881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</a:t>
            </a:r>
            <a:endParaRPr lang="en-US" sz="2000" dirty="0"/>
          </a:p>
        </p:txBody>
      </p:sp>
      <p:cxnSp>
        <p:nvCxnSpPr>
          <p:cNvPr id="129" name="Straight Connector 128"/>
          <p:cNvCxnSpPr>
            <a:stCxn id="127" idx="4"/>
            <a:endCxn id="128" idx="0"/>
          </p:cNvCxnSpPr>
          <p:nvPr/>
        </p:nvCxnSpPr>
        <p:spPr>
          <a:xfrm>
            <a:off x="6250069" y="5028517"/>
            <a:ext cx="0" cy="36243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661793" y="5683664"/>
            <a:ext cx="3523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Example from </a:t>
            </a:r>
            <a:r>
              <a:rPr lang="en-US" dirty="0" err="1" smtClean="0"/>
              <a:t>Bodlaender’s</a:t>
            </a:r>
            <a:r>
              <a:rPr lang="en-US" dirty="0" smtClean="0"/>
              <a:t> talk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6282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" grpId="0"/>
      <p:bldP spid="126" grpId="0"/>
      <p:bldP spid="122" grpId="0" animBg="1"/>
      <p:bldP spid="127" grpId="0" animBg="1"/>
      <p:bldP spid="128" grpId="0" animBg="1"/>
      <p:bldP spid="130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Routing </a:t>
            </a:r>
            <a:r>
              <a:rPr lang="en-US" dirty="0"/>
              <a:t>I</a:t>
            </a:r>
            <a:r>
              <a:rPr lang="en-US" dirty="0" smtClean="0"/>
              <a:t>nside Clusters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863599" y="1827617"/>
            <a:ext cx="2403288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592663" y="2159162"/>
            <a:ext cx="296333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744435" y="1045112"/>
            <a:ext cx="5740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C</a:t>
            </a:r>
            <a:r>
              <a:rPr lang="en-US" sz="3200" baseline="-25000" dirty="0" err="1"/>
              <a:t>i</a:t>
            </a:r>
            <a:endParaRPr lang="en-US" sz="3200" baseline="-250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592663" y="2650229"/>
            <a:ext cx="296333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92663" y="3141296"/>
            <a:ext cx="296333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92663" y="3632363"/>
            <a:ext cx="296333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Oval 2"/>
          <p:cNvSpPr>
            <a:spLocks noChangeAspect="1"/>
          </p:cNvSpPr>
          <p:nvPr/>
        </p:nvSpPr>
        <p:spPr>
          <a:xfrm>
            <a:off x="1388533" y="2090582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>
            <a:spLocks noChangeAspect="1"/>
          </p:cNvSpPr>
          <p:nvPr/>
        </p:nvSpPr>
        <p:spPr>
          <a:xfrm>
            <a:off x="1964267" y="1870952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>
            <a:spLocks noChangeAspect="1"/>
          </p:cNvSpPr>
          <p:nvPr/>
        </p:nvSpPr>
        <p:spPr>
          <a:xfrm>
            <a:off x="1693635" y="2581649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>
            <a:spLocks noChangeAspect="1"/>
          </p:cNvSpPr>
          <p:nvPr/>
        </p:nvSpPr>
        <p:spPr>
          <a:xfrm>
            <a:off x="2249917" y="2401464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>
            <a:spLocks noChangeAspect="1"/>
          </p:cNvSpPr>
          <p:nvPr/>
        </p:nvSpPr>
        <p:spPr>
          <a:xfrm>
            <a:off x="2333737" y="3072716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>
            <a:spLocks noChangeAspect="1"/>
          </p:cNvSpPr>
          <p:nvPr/>
        </p:nvSpPr>
        <p:spPr>
          <a:xfrm>
            <a:off x="1319953" y="3310884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>
            <a:spLocks noChangeAspect="1"/>
          </p:cNvSpPr>
          <p:nvPr/>
        </p:nvSpPr>
        <p:spPr>
          <a:xfrm>
            <a:off x="1705346" y="3550159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>
            <a:stCxn id="3" idx="6"/>
            <a:endCxn id="10" idx="2"/>
          </p:cNvCxnSpPr>
          <p:nvPr/>
        </p:nvCxnSpPr>
        <p:spPr>
          <a:xfrm flipV="1">
            <a:off x="1525693" y="1939532"/>
            <a:ext cx="438574" cy="21963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3" idx="4"/>
            <a:endCxn id="11" idx="1"/>
          </p:cNvCxnSpPr>
          <p:nvPr/>
        </p:nvCxnSpPr>
        <p:spPr>
          <a:xfrm>
            <a:off x="1457113" y="2227742"/>
            <a:ext cx="256609" cy="37399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0" idx="4"/>
            <a:endCxn id="12" idx="1"/>
          </p:cNvCxnSpPr>
          <p:nvPr/>
        </p:nvCxnSpPr>
        <p:spPr>
          <a:xfrm>
            <a:off x="2032847" y="2008112"/>
            <a:ext cx="237157" cy="413439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endCxn id="13" idx="1"/>
          </p:cNvCxnSpPr>
          <p:nvPr/>
        </p:nvCxnSpPr>
        <p:spPr>
          <a:xfrm>
            <a:off x="2333737" y="2512089"/>
            <a:ext cx="20087" cy="58071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1" idx="5"/>
            <a:endCxn id="13" idx="2"/>
          </p:cNvCxnSpPr>
          <p:nvPr/>
        </p:nvCxnSpPr>
        <p:spPr>
          <a:xfrm>
            <a:off x="1810708" y="2698722"/>
            <a:ext cx="523029" cy="44257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11" idx="4"/>
            <a:endCxn id="15" idx="1"/>
          </p:cNvCxnSpPr>
          <p:nvPr/>
        </p:nvCxnSpPr>
        <p:spPr>
          <a:xfrm flipH="1">
            <a:off x="1725433" y="2718809"/>
            <a:ext cx="36782" cy="851437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1" idx="3"/>
            <a:endCxn id="14" idx="0"/>
          </p:cNvCxnSpPr>
          <p:nvPr/>
        </p:nvCxnSpPr>
        <p:spPr>
          <a:xfrm flipH="1">
            <a:off x="1388533" y="2698722"/>
            <a:ext cx="325189" cy="612162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endCxn id="40" idx="1"/>
          </p:cNvCxnSpPr>
          <p:nvPr/>
        </p:nvCxnSpPr>
        <p:spPr>
          <a:xfrm>
            <a:off x="1437027" y="3411482"/>
            <a:ext cx="1223813" cy="186781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>
            <a:spLocks noChangeAspect="1"/>
          </p:cNvSpPr>
          <p:nvPr/>
        </p:nvSpPr>
        <p:spPr>
          <a:xfrm>
            <a:off x="2640753" y="3578176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3" name="Group 52"/>
          <p:cNvGrpSpPr/>
          <p:nvPr/>
        </p:nvGrpSpPr>
        <p:grpSpPr>
          <a:xfrm>
            <a:off x="94801" y="1853830"/>
            <a:ext cx="574062" cy="1891069"/>
            <a:chOff x="94801" y="2226356"/>
            <a:chExt cx="574062" cy="1891069"/>
          </a:xfrm>
        </p:grpSpPr>
        <p:sp>
          <p:nvSpPr>
            <p:cNvPr id="45" name="TextBox 44"/>
            <p:cNvSpPr txBox="1"/>
            <p:nvPr/>
          </p:nvSpPr>
          <p:spPr>
            <a:xfrm>
              <a:off x="94801" y="2226356"/>
              <a:ext cx="57406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P</a:t>
              </a:r>
              <a:r>
                <a:rPr lang="en-US" sz="3200" baseline="-25000" dirty="0" smtClean="0"/>
                <a:t>1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94801" y="2661787"/>
              <a:ext cx="57406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P</a:t>
              </a:r>
              <a:r>
                <a:rPr lang="en-US" sz="3200" baseline="-25000" dirty="0"/>
                <a:t>2</a:t>
              </a:r>
              <a:endParaRPr lang="en-US" sz="3200" baseline="-25000" dirty="0" smtClean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94801" y="3097218"/>
              <a:ext cx="57406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P</a:t>
              </a:r>
              <a:r>
                <a:rPr lang="en-US" sz="3200" baseline="-25000" dirty="0" smtClean="0"/>
                <a:t>3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94801" y="3532649"/>
              <a:ext cx="57406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P</a:t>
              </a:r>
              <a:r>
                <a:rPr lang="en-US" sz="3200" baseline="-25000" dirty="0" smtClean="0"/>
                <a:t>4</a:t>
              </a:r>
            </a:p>
          </p:txBody>
        </p:sp>
      </p:grpSp>
      <p:sp>
        <p:nvSpPr>
          <p:cNvPr id="49" name="Oval 48"/>
          <p:cNvSpPr>
            <a:spLocks noChangeAspect="1"/>
          </p:cNvSpPr>
          <p:nvPr/>
        </p:nvSpPr>
        <p:spPr>
          <a:xfrm>
            <a:off x="5177367" y="1864562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>
            <a:spLocks noChangeAspect="1"/>
          </p:cNvSpPr>
          <p:nvPr/>
        </p:nvSpPr>
        <p:spPr>
          <a:xfrm>
            <a:off x="5177367" y="2901145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>
            <a:spLocks noChangeAspect="1"/>
          </p:cNvSpPr>
          <p:nvPr/>
        </p:nvSpPr>
        <p:spPr>
          <a:xfrm>
            <a:off x="6536267" y="2931315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6929967" y="1754323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4654105" y="1461935"/>
            <a:ext cx="5740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P</a:t>
            </a:r>
            <a:r>
              <a:rPr lang="en-US" sz="3200" baseline="-25000" dirty="0" smtClean="0"/>
              <a:t>1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4811585" y="2934513"/>
            <a:ext cx="5740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</a:t>
            </a:r>
            <a:r>
              <a:rPr lang="en-US" sz="3200" baseline="-25000" dirty="0"/>
              <a:t>2</a:t>
            </a:r>
            <a:endParaRPr lang="en-US" sz="3200" baseline="-25000" dirty="0" smtClean="0"/>
          </a:p>
        </p:txBody>
      </p:sp>
      <p:sp>
        <p:nvSpPr>
          <p:cNvPr id="57" name="TextBox 56"/>
          <p:cNvSpPr txBox="1"/>
          <p:nvPr/>
        </p:nvSpPr>
        <p:spPr>
          <a:xfrm>
            <a:off x="6668336" y="3034280"/>
            <a:ext cx="5740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</a:t>
            </a:r>
            <a:r>
              <a:rPr lang="en-US" sz="3200" baseline="-25000" dirty="0" smtClean="0"/>
              <a:t>3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7112847" y="1670911"/>
            <a:ext cx="5740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</a:t>
            </a:r>
            <a:r>
              <a:rPr lang="en-US" sz="3200" baseline="-25000" dirty="0" smtClean="0"/>
              <a:t>4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5267649" y="2020660"/>
            <a:ext cx="0" cy="907267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49" idx="5"/>
            <a:endCxn id="51" idx="1"/>
          </p:cNvCxnSpPr>
          <p:nvPr/>
        </p:nvCxnSpPr>
        <p:spPr>
          <a:xfrm>
            <a:off x="5333465" y="2020660"/>
            <a:ext cx="1229584" cy="937437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51" idx="2"/>
          </p:cNvCxnSpPr>
          <p:nvPr/>
        </p:nvCxnSpPr>
        <p:spPr>
          <a:xfrm flipH="1" flipV="1">
            <a:off x="5333465" y="2974262"/>
            <a:ext cx="1202802" cy="48493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52" idx="3"/>
          </p:cNvCxnSpPr>
          <p:nvPr/>
        </p:nvCxnSpPr>
        <p:spPr>
          <a:xfrm flipH="1">
            <a:off x="5333465" y="1910421"/>
            <a:ext cx="1623284" cy="1025896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4864100" y="3607038"/>
            <a:ext cx="38227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Path graph H</a:t>
            </a:r>
            <a:r>
              <a:rPr lang="en-US" sz="3200" baseline="-25000" dirty="0" smtClean="0"/>
              <a:t>i</a:t>
            </a:r>
            <a:r>
              <a:rPr lang="en-US" sz="3200" dirty="0" smtClean="0"/>
              <a:t> for </a:t>
            </a:r>
            <a:r>
              <a:rPr lang="en-US" sz="3200" dirty="0" err="1" smtClean="0"/>
              <a:t>C</a:t>
            </a:r>
            <a:r>
              <a:rPr lang="en-US" sz="3200" baseline="-25000" dirty="0" err="1" smtClean="0"/>
              <a:t>i</a:t>
            </a:r>
            <a:endParaRPr lang="en-US" sz="3200" baseline="-25000" dirty="0"/>
          </a:p>
        </p:txBody>
      </p:sp>
    </p:spTree>
    <p:extLst>
      <p:ext uri="{BB962C8B-B14F-4D97-AF65-F5344CB8AC3E}">
        <p14:creationId xmlns:p14="http://schemas.microsoft.com/office/powerpoint/2010/main" val="38190418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Inside the Super-Clusters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51460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>
                <a:solidFill>
                  <a:srgbClr val="800000"/>
                </a:solidFill>
              </a:rPr>
              <a:t>Thm</a:t>
            </a:r>
            <a:r>
              <a:rPr lang="en-US" dirty="0" smtClean="0"/>
              <a:t>: for any n-vertex graph G,</a:t>
            </a:r>
          </a:p>
          <a:p>
            <a:r>
              <a:rPr lang="en-US" dirty="0" smtClean="0"/>
              <a:t>Either there is a tree in G with </a:t>
            </a:r>
            <a:r>
              <a:rPr lang="en-US" dirty="0" err="1" smtClean="0"/>
              <a:t>Ω</a:t>
            </a:r>
            <a:r>
              <a:rPr lang="en-US" dirty="0" smtClean="0"/>
              <a:t>(√n) leaves</a:t>
            </a:r>
          </a:p>
          <a:p>
            <a:r>
              <a:rPr lang="en-US" dirty="0" smtClean="0"/>
              <a:t>Or there is a 2-path in G of length </a:t>
            </a:r>
            <a:r>
              <a:rPr lang="en-US" dirty="0" err="1"/>
              <a:t>Ω</a:t>
            </a:r>
            <a:r>
              <a:rPr lang="en-US" dirty="0"/>
              <a:t>(√n)</a:t>
            </a:r>
            <a:endParaRPr lang="en-US" baseline="30000" dirty="0"/>
          </a:p>
        </p:txBody>
      </p:sp>
      <p:sp>
        <p:nvSpPr>
          <p:cNvPr id="4" name="Oval 3"/>
          <p:cNvSpPr>
            <a:spLocks noChangeAspect="1"/>
          </p:cNvSpPr>
          <p:nvPr/>
        </p:nvSpPr>
        <p:spPr>
          <a:xfrm>
            <a:off x="2463797" y="4493153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>
            <a:spLocks noChangeAspect="1"/>
          </p:cNvSpPr>
          <p:nvPr/>
        </p:nvSpPr>
        <p:spPr>
          <a:xfrm>
            <a:off x="2437015" y="5529736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>
            <a:spLocks noChangeAspect="1"/>
          </p:cNvSpPr>
          <p:nvPr/>
        </p:nvSpPr>
        <p:spPr>
          <a:xfrm>
            <a:off x="3070546" y="5529736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>
            <a:spLocks noChangeAspect="1"/>
          </p:cNvSpPr>
          <p:nvPr/>
        </p:nvSpPr>
        <p:spPr>
          <a:xfrm>
            <a:off x="2999111" y="4423523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2508044" y="4649251"/>
            <a:ext cx="0" cy="907267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4" idx="5"/>
            <a:endCxn id="6" idx="1"/>
          </p:cNvCxnSpPr>
          <p:nvPr/>
        </p:nvCxnSpPr>
        <p:spPr>
          <a:xfrm>
            <a:off x="2619895" y="4649251"/>
            <a:ext cx="477433" cy="907267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2"/>
            <a:endCxn id="5" idx="5"/>
          </p:cNvCxnSpPr>
          <p:nvPr/>
        </p:nvCxnSpPr>
        <p:spPr>
          <a:xfrm flipH="1">
            <a:off x="2593113" y="5621176"/>
            <a:ext cx="477433" cy="64658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7" idx="3"/>
            <a:endCxn id="5" idx="0"/>
          </p:cNvCxnSpPr>
          <p:nvPr/>
        </p:nvCxnSpPr>
        <p:spPr>
          <a:xfrm flipH="1">
            <a:off x="2528455" y="4579621"/>
            <a:ext cx="497438" cy="950115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548460" y="4485463"/>
            <a:ext cx="477433" cy="64658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>
            <a:spLocks noChangeAspect="1"/>
          </p:cNvSpPr>
          <p:nvPr/>
        </p:nvSpPr>
        <p:spPr>
          <a:xfrm>
            <a:off x="3951079" y="5499256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>
            <a:spLocks noChangeAspect="1"/>
          </p:cNvSpPr>
          <p:nvPr/>
        </p:nvSpPr>
        <p:spPr>
          <a:xfrm>
            <a:off x="3804291" y="4872723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>
            <a:spLocks noChangeAspect="1"/>
          </p:cNvSpPr>
          <p:nvPr/>
        </p:nvSpPr>
        <p:spPr>
          <a:xfrm>
            <a:off x="4549358" y="4458681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>
            <a:stCxn id="13" idx="2"/>
            <a:endCxn id="6" idx="6"/>
          </p:cNvCxnSpPr>
          <p:nvPr/>
        </p:nvCxnSpPr>
        <p:spPr>
          <a:xfrm flipH="1">
            <a:off x="3253426" y="5590696"/>
            <a:ext cx="697653" cy="30480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4" idx="5"/>
            <a:endCxn id="13" idx="0"/>
          </p:cNvCxnSpPr>
          <p:nvPr/>
        </p:nvCxnSpPr>
        <p:spPr>
          <a:xfrm>
            <a:off x="3960389" y="5028821"/>
            <a:ext cx="82130" cy="470435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5" idx="3"/>
            <a:endCxn id="14" idx="6"/>
          </p:cNvCxnSpPr>
          <p:nvPr/>
        </p:nvCxnSpPr>
        <p:spPr>
          <a:xfrm flipH="1">
            <a:off x="3987171" y="4614779"/>
            <a:ext cx="588969" cy="349384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15" idx="1"/>
          </p:cNvCxnSpPr>
          <p:nvPr/>
        </p:nvCxnSpPr>
        <p:spPr>
          <a:xfrm flipH="1">
            <a:off x="3181992" y="4485463"/>
            <a:ext cx="1394148" cy="0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54703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Inside the Super-Clusters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51460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>
                <a:solidFill>
                  <a:srgbClr val="800000"/>
                </a:solidFill>
              </a:rPr>
              <a:t>Thm</a:t>
            </a:r>
            <a:r>
              <a:rPr lang="en-US" dirty="0" smtClean="0"/>
              <a:t>: for any n-vertex graph G,</a:t>
            </a:r>
          </a:p>
          <a:p>
            <a:r>
              <a:rPr lang="en-US" dirty="0" smtClean="0"/>
              <a:t>Either there is a tree in G with </a:t>
            </a:r>
            <a:r>
              <a:rPr lang="en-US" dirty="0" err="1"/>
              <a:t>Ω</a:t>
            </a:r>
            <a:r>
              <a:rPr lang="en-US" dirty="0"/>
              <a:t>(√n) </a:t>
            </a:r>
            <a:r>
              <a:rPr lang="en-US" dirty="0" smtClean="0"/>
              <a:t>leaves</a:t>
            </a:r>
          </a:p>
          <a:p>
            <a:r>
              <a:rPr lang="en-US" dirty="0" smtClean="0"/>
              <a:t>Or there is a 2-path in G of length </a:t>
            </a:r>
            <a:r>
              <a:rPr lang="en-US" dirty="0" err="1"/>
              <a:t>Ω</a:t>
            </a:r>
            <a:r>
              <a:rPr lang="en-US" dirty="0"/>
              <a:t>(√n)</a:t>
            </a:r>
            <a:endParaRPr lang="en-US" baseline="30000" dirty="0"/>
          </a:p>
        </p:txBody>
      </p:sp>
      <p:sp>
        <p:nvSpPr>
          <p:cNvPr id="4" name="Oval 3"/>
          <p:cNvSpPr>
            <a:spLocks noChangeAspect="1"/>
          </p:cNvSpPr>
          <p:nvPr/>
        </p:nvSpPr>
        <p:spPr>
          <a:xfrm>
            <a:off x="2463797" y="4493153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>
            <a:spLocks noChangeAspect="1"/>
          </p:cNvSpPr>
          <p:nvPr/>
        </p:nvSpPr>
        <p:spPr>
          <a:xfrm>
            <a:off x="2437015" y="5529736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>
            <a:spLocks noChangeAspect="1"/>
          </p:cNvSpPr>
          <p:nvPr/>
        </p:nvSpPr>
        <p:spPr>
          <a:xfrm>
            <a:off x="3070546" y="5529736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>
            <a:spLocks noChangeAspect="1"/>
          </p:cNvSpPr>
          <p:nvPr/>
        </p:nvSpPr>
        <p:spPr>
          <a:xfrm>
            <a:off x="2999111" y="4423523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2508044" y="4649251"/>
            <a:ext cx="0" cy="907267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4" idx="5"/>
            <a:endCxn id="6" idx="1"/>
          </p:cNvCxnSpPr>
          <p:nvPr/>
        </p:nvCxnSpPr>
        <p:spPr>
          <a:xfrm>
            <a:off x="2619895" y="4649251"/>
            <a:ext cx="477433" cy="907267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2"/>
            <a:endCxn id="5" idx="5"/>
          </p:cNvCxnSpPr>
          <p:nvPr/>
        </p:nvCxnSpPr>
        <p:spPr>
          <a:xfrm flipH="1">
            <a:off x="2593113" y="5621176"/>
            <a:ext cx="477433" cy="64658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7" idx="3"/>
            <a:endCxn id="5" idx="0"/>
          </p:cNvCxnSpPr>
          <p:nvPr/>
        </p:nvCxnSpPr>
        <p:spPr>
          <a:xfrm flipH="1">
            <a:off x="2528455" y="4579621"/>
            <a:ext cx="497438" cy="950115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548460" y="4485463"/>
            <a:ext cx="477433" cy="64658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>
            <a:spLocks noChangeAspect="1"/>
          </p:cNvSpPr>
          <p:nvPr/>
        </p:nvSpPr>
        <p:spPr>
          <a:xfrm>
            <a:off x="3951079" y="5499256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>
            <a:spLocks noChangeAspect="1"/>
          </p:cNvSpPr>
          <p:nvPr/>
        </p:nvSpPr>
        <p:spPr>
          <a:xfrm>
            <a:off x="3804291" y="4872723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>
            <a:spLocks noChangeAspect="1"/>
          </p:cNvSpPr>
          <p:nvPr/>
        </p:nvSpPr>
        <p:spPr>
          <a:xfrm>
            <a:off x="4549358" y="4458681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>
            <a:stCxn id="13" idx="2"/>
            <a:endCxn id="6" idx="6"/>
          </p:cNvCxnSpPr>
          <p:nvPr/>
        </p:nvCxnSpPr>
        <p:spPr>
          <a:xfrm flipH="1">
            <a:off x="3253426" y="5590696"/>
            <a:ext cx="697653" cy="30480"/>
          </a:xfrm>
          <a:prstGeom prst="line">
            <a:avLst/>
          </a:prstGeom>
          <a:ln w="3810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4" idx="5"/>
            <a:endCxn id="13" idx="0"/>
          </p:cNvCxnSpPr>
          <p:nvPr/>
        </p:nvCxnSpPr>
        <p:spPr>
          <a:xfrm>
            <a:off x="3960389" y="5028821"/>
            <a:ext cx="82130" cy="470435"/>
          </a:xfrm>
          <a:prstGeom prst="line">
            <a:avLst/>
          </a:prstGeom>
          <a:ln w="3810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5" idx="3"/>
            <a:endCxn id="14" idx="6"/>
          </p:cNvCxnSpPr>
          <p:nvPr/>
        </p:nvCxnSpPr>
        <p:spPr>
          <a:xfrm flipH="1">
            <a:off x="3987171" y="4614779"/>
            <a:ext cx="588969" cy="349384"/>
          </a:xfrm>
          <a:prstGeom prst="line">
            <a:avLst/>
          </a:prstGeom>
          <a:ln w="3810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15" idx="1"/>
          </p:cNvCxnSpPr>
          <p:nvPr/>
        </p:nvCxnSpPr>
        <p:spPr>
          <a:xfrm flipH="1">
            <a:off x="3181992" y="4485463"/>
            <a:ext cx="1394148" cy="0"/>
          </a:xfrm>
          <a:prstGeom prst="line">
            <a:avLst/>
          </a:prstGeom>
          <a:ln w="3810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57039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Routing </a:t>
            </a:r>
            <a:r>
              <a:rPr lang="en-US" dirty="0"/>
              <a:t>I</a:t>
            </a:r>
            <a:r>
              <a:rPr lang="en-US" dirty="0" smtClean="0"/>
              <a:t>nside Clusters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863599" y="1827617"/>
            <a:ext cx="2403288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592663" y="2159162"/>
            <a:ext cx="296333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744435" y="1045112"/>
            <a:ext cx="5740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C</a:t>
            </a:r>
            <a:r>
              <a:rPr lang="en-US" sz="3200" baseline="-25000" dirty="0" err="1"/>
              <a:t>i</a:t>
            </a:r>
            <a:endParaRPr lang="en-US" sz="3200" baseline="-250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592663" y="2650229"/>
            <a:ext cx="296333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92663" y="3141296"/>
            <a:ext cx="296333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92663" y="3632363"/>
            <a:ext cx="296333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Oval 2"/>
          <p:cNvSpPr>
            <a:spLocks noChangeAspect="1"/>
          </p:cNvSpPr>
          <p:nvPr/>
        </p:nvSpPr>
        <p:spPr>
          <a:xfrm>
            <a:off x="1388533" y="2090582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>
            <a:spLocks noChangeAspect="1"/>
          </p:cNvSpPr>
          <p:nvPr/>
        </p:nvSpPr>
        <p:spPr>
          <a:xfrm>
            <a:off x="1964267" y="1870952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>
            <a:spLocks noChangeAspect="1"/>
          </p:cNvSpPr>
          <p:nvPr/>
        </p:nvSpPr>
        <p:spPr>
          <a:xfrm>
            <a:off x="1693635" y="2581649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>
            <a:spLocks noChangeAspect="1"/>
          </p:cNvSpPr>
          <p:nvPr/>
        </p:nvSpPr>
        <p:spPr>
          <a:xfrm>
            <a:off x="2249917" y="2401464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>
            <a:spLocks noChangeAspect="1"/>
          </p:cNvSpPr>
          <p:nvPr/>
        </p:nvSpPr>
        <p:spPr>
          <a:xfrm>
            <a:off x="2333737" y="3072716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>
            <a:spLocks noChangeAspect="1"/>
          </p:cNvSpPr>
          <p:nvPr/>
        </p:nvSpPr>
        <p:spPr>
          <a:xfrm>
            <a:off x="1319953" y="3310884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>
            <a:spLocks noChangeAspect="1"/>
          </p:cNvSpPr>
          <p:nvPr/>
        </p:nvSpPr>
        <p:spPr>
          <a:xfrm>
            <a:off x="1705346" y="3550159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>
            <a:stCxn id="3" idx="6"/>
            <a:endCxn id="10" idx="2"/>
          </p:cNvCxnSpPr>
          <p:nvPr/>
        </p:nvCxnSpPr>
        <p:spPr>
          <a:xfrm flipV="1">
            <a:off x="1525693" y="1939532"/>
            <a:ext cx="438574" cy="21963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3" idx="4"/>
            <a:endCxn id="11" idx="1"/>
          </p:cNvCxnSpPr>
          <p:nvPr/>
        </p:nvCxnSpPr>
        <p:spPr>
          <a:xfrm>
            <a:off x="1457113" y="2227742"/>
            <a:ext cx="256609" cy="37399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0" idx="4"/>
            <a:endCxn id="12" idx="1"/>
          </p:cNvCxnSpPr>
          <p:nvPr/>
        </p:nvCxnSpPr>
        <p:spPr>
          <a:xfrm>
            <a:off x="2032847" y="2008112"/>
            <a:ext cx="237157" cy="413439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endCxn id="13" idx="1"/>
          </p:cNvCxnSpPr>
          <p:nvPr/>
        </p:nvCxnSpPr>
        <p:spPr>
          <a:xfrm>
            <a:off x="2333737" y="2512089"/>
            <a:ext cx="20087" cy="58071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1" idx="5"/>
            <a:endCxn id="13" idx="2"/>
          </p:cNvCxnSpPr>
          <p:nvPr/>
        </p:nvCxnSpPr>
        <p:spPr>
          <a:xfrm>
            <a:off x="1810708" y="2698722"/>
            <a:ext cx="523029" cy="44257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11" idx="4"/>
            <a:endCxn id="15" idx="1"/>
          </p:cNvCxnSpPr>
          <p:nvPr/>
        </p:nvCxnSpPr>
        <p:spPr>
          <a:xfrm flipH="1">
            <a:off x="1725433" y="2718809"/>
            <a:ext cx="36782" cy="851437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1" idx="3"/>
            <a:endCxn id="14" idx="0"/>
          </p:cNvCxnSpPr>
          <p:nvPr/>
        </p:nvCxnSpPr>
        <p:spPr>
          <a:xfrm flipH="1">
            <a:off x="1388533" y="2698722"/>
            <a:ext cx="325189" cy="612162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endCxn id="40" idx="1"/>
          </p:cNvCxnSpPr>
          <p:nvPr/>
        </p:nvCxnSpPr>
        <p:spPr>
          <a:xfrm>
            <a:off x="1437027" y="3411482"/>
            <a:ext cx="1223813" cy="186781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>
            <a:spLocks noChangeAspect="1"/>
          </p:cNvSpPr>
          <p:nvPr/>
        </p:nvSpPr>
        <p:spPr>
          <a:xfrm>
            <a:off x="2640753" y="3578176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3" name="Group 52"/>
          <p:cNvGrpSpPr/>
          <p:nvPr/>
        </p:nvGrpSpPr>
        <p:grpSpPr>
          <a:xfrm>
            <a:off x="94801" y="1853830"/>
            <a:ext cx="574062" cy="1891069"/>
            <a:chOff x="94801" y="2226356"/>
            <a:chExt cx="574062" cy="1891069"/>
          </a:xfrm>
        </p:grpSpPr>
        <p:sp>
          <p:nvSpPr>
            <p:cNvPr id="45" name="TextBox 44"/>
            <p:cNvSpPr txBox="1"/>
            <p:nvPr/>
          </p:nvSpPr>
          <p:spPr>
            <a:xfrm>
              <a:off x="94801" y="2226356"/>
              <a:ext cx="57406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P</a:t>
              </a:r>
              <a:r>
                <a:rPr lang="en-US" sz="3200" baseline="-25000" dirty="0" smtClean="0"/>
                <a:t>1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94801" y="2661787"/>
              <a:ext cx="57406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P</a:t>
              </a:r>
              <a:r>
                <a:rPr lang="en-US" sz="3200" baseline="-25000" dirty="0"/>
                <a:t>2</a:t>
              </a:r>
              <a:endParaRPr lang="en-US" sz="3200" baseline="-25000" dirty="0" smtClean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94801" y="3097218"/>
              <a:ext cx="57406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P</a:t>
              </a:r>
              <a:r>
                <a:rPr lang="en-US" sz="3200" baseline="-25000" dirty="0" smtClean="0"/>
                <a:t>3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94801" y="3532649"/>
              <a:ext cx="57406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P</a:t>
              </a:r>
              <a:r>
                <a:rPr lang="en-US" sz="3200" baseline="-25000" dirty="0" smtClean="0"/>
                <a:t>4</a:t>
              </a:r>
            </a:p>
          </p:txBody>
        </p:sp>
      </p:grpSp>
      <p:sp>
        <p:nvSpPr>
          <p:cNvPr id="49" name="Oval 48"/>
          <p:cNvSpPr>
            <a:spLocks noChangeAspect="1"/>
          </p:cNvSpPr>
          <p:nvPr/>
        </p:nvSpPr>
        <p:spPr>
          <a:xfrm>
            <a:off x="5177367" y="1864562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>
            <a:spLocks noChangeAspect="1"/>
          </p:cNvSpPr>
          <p:nvPr/>
        </p:nvSpPr>
        <p:spPr>
          <a:xfrm>
            <a:off x="5177367" y="2901145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>
            <a:spLocks noChangeAspect="1"/>
          </p:cNvSpPr>
          <p:nvPr/>
        </p:nvSpPr>
        <p:spPr>
          <a:xfrm>
            <a:off x="6536267" y="2931315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6929967" y="1754323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4654105" y="1461935"/>
            <a:ext cx="5740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P</a:t>
            </a:r>
            <a:r>
              <a:rPr lang="en-US" sz="3200" baseline="-25000" dirty="0" smtClean="0"/>
              <a:t>1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4811585" y="2934513"/>
            <a:ext cx="5740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</a:t>
            </a:r>
            <a:r>
              <a:rPr lang="en-US" sz="3200" baseline="-25000" dirty="0"/>
              <a:t>2</a:t>
            </a:r>
            <a:endParaRPr lang="en-US" sz="3200" baseline="-25000" dirty="0" smtClean="0"/>
          </a:p>
        </p:txBody>
      </p:sp>
      <p:sp>
        <p:nvSpPr>
          <p:cNvPr id="57" name="TextBox 56"/>
          <p:cNvSpPr txBox="1"/>
          <p:nvPr/>
        </p:nvSpPr>
        <p:spPr>
          <a:xfrm>
            <a:off x="6668336" y="3034280"/>
            <a:ext cx="5740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</a:t>
            </a:r>
            <a:r>
              <a:rPr lang="en-US" sz="3200" baseline="-25000" dirty="0" smtClean="0"/>
              <a:t>3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7112847" y="1670911"/>
            <a:ext cx="5740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</a:t>
            </a:r>
            <a:r>
              <a:rPr lang="en-US" sz="3200" baseline="-25000" dirty="0" smtClean="0"/>
              <a:t>4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5267649" y="2020660"/>
            <a:ext cx="0" cy="907267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49" idx="5"/>
            <a:endCxn id="51" idx="1"/>
          </p:cNvCxnSpPr>
          <p:nvPr/>
        </p:nvCxnSpPr>
        <p:spPr>
          <a:xfrm>
            <a:off x="5333465" y="2020660"/>
            <a:ext cx="1229584" cy="937437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51" idx="2"/>
          </p:cNvCxnSpPr>
          <p:nvPr/>
        </p:nvCxnSpPr>
        <p:spPr>
          <a:xfrm flipH="1" flipV="1">
            <a:off x="5333465" y="2974262"/>
            <a:ext cx="1202802" cy="48493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52" idx="3"/>
          </p:cNvCxnSpPr>
          <p:nvPr/>
        </p:nvCxnSpPr>
        <p:spPr>
          <a:xfrm flipH="1">
            <a:off x="5333465" y="1910421"/>
            <a:ext cx="1623284" cy="1025896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4864100" y="3607038"/>
            <a:ext cx="38227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Path graph H</a:t>
            </a:r>
            <a:r>
              <a:rPr lang="en-US" sz="3200" baseline="-25000" dirty="0" smtClean="0"/>
              <a:t>i</a:t>
            </a:r>
            <a:r>
              <a:rPr lang="en-US" sz="3200" dirty="0" smtClean="0"/>
              <a:t> for </a:t>
            </a:r>
            <a:r>
              <a:rPr lang="en-US" sz="3200" dirty="0" err="1" smtClean="0"/>
              <a:t>C</a:t>
            </a:r>
            <a:r>
              <a:rPr lang="en-US" sz="3200" baseline="-25000" dirty="0" err="1" smtClean="0"/>
              <a:t>i</a:t>
            </a:r>
            <a:endParaRPr lang="en-US" sz="3200" baseline="-25000" dirty="0"/>
          </a:p>
        </p:txBody>
      </p:sp>
      <p:cxnSp>
        <p:nvCxnSpPr>
          <p:cNvPr id="54" name="Straight Connector 53"/>
          <p:cNvCxnSpPr/>
          <p:nvPr/>
        </p:nvCxnSpPr>
        <p:spPr>
          <a:xfrm>
            <a:off x="94801" y="4385734"/>
            <a:ext cx="9049199" cy="0"/>
          </a:xfrm>
          <a:prstGeom prst="line">
            <a:avLst/>
          </a:prstGeom>
          <a:ln w="38100" cmpd="sng">
            <a:solidFill>
              <a:srgbClr val="8910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237067" y="4621739"/>
            <a:ext cx="84497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3200" dirty="0" smtClean="0"/>
              <a:t>Cluster </a:t>
            </a:r>
            <a:r>
              <a:rPr lang="en-US" sz="3200" dirty="0" err="1" smtClean="0"/>
              <a:t>C</a:t>
            </a:r>
            <a:r>
              <a:rPr lang="en-US" sz="3200" baseline="-25000" dirty="0" err="1" smtClean="0"/>
              <a:t>i</a:t>
            </a:r>
            <a:r>
              <a:rPr lang="en-US" sz="3200" dirty="0"/>
              <a:t> </a:t>
            </a:r>
            <a:r>
              <a:rPr lang="en-US" sz="3200" dirty="0" smtClean="0"/>
              <a:t>is </a:t>
            </a:r>
            <a:r>
              <a:rPr lang="en-US" sz="3200" dirty="0" smtClean="0">
                <a:solidFill>
                  <a:srgbClr val="89101B"/>
                </a:solidFill>
              </a:rPr>
              <a:t>good </a:t>
            </a:r>
            <a:r>
              <a:rPr lang="en-US" sz="3200" dirty="0" smtClean="0"/>
              <a:t>if</a:t>
            </a:r>
            <a:r>
              <a:rPr lang="en-US" sz="3200" dirty="0" smtClean="0">
                <a:solidFill>
                  <a:srgbClr val="89101B"/>
                </a:solidFill>
              </a:rPr>
              <a:t> </a:t>
            </a:r>
            <a:r>
              <a:rPr lang="en-US" sz="3200" dirty="0"/>
              <a:t>H</a:t>
            </a:r>
            <a:r>
              <a:rPr lang="en-US" sz="3200" baseline="-25000" dirty="0"/>
              <a:t>i</a:t>
            </a:r>
            <a:r>
              <a:rPr lang="en-US" sz="3200" dirty="0"/>
              <a:t> has a </a:t>
            </a:r>
            <a:r>
              <a:rPr lang="en-US" sz="3200" dirty="0" smtClean="0"/>
              <a:t>tree </a:t>
            </a:r>
            <a:r>
              <a:rPr lang="en-US" sz="3200" dirty="0"/>
              <a:t>with √h leaves.</a:t>
            </a:r>
            <a:endParaRPr lang="en-US" sz="3200" baseline="-25000" dirty="0"/>
          </a:p>
          <a:p>
            <a:pPr marL="457200" indent="-457200">
              <a:buFont typeface="Arial"/>
              <a:buChar char="•"/>
            </a:pPr>
            <a:r>
              <a:rPr lang="en-US" sz="3200" dirty="0" smtClean="0"/>
              <a:t>Assume all clusters are good.</a:t>
            </a:r>
          </a:p>
        </p:txBody>
      </p:sp>
    </p:spTree>
    <p:extLst>
      <p:ext uri="{BB962C8B-B14F-4D97-AF65-F5344CB8AC3E}">
        <p14:creationId xmlns:p14="http://schemas.microsoft.com/office/powerpoint/2010/main" val="10441663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Routing </a:t>
            </a:r>
            <a:r>
              <a:rPr lang="en-US" dirty="0"/>
              <a:t>I</a:t>
            </a:r>
            <a:r>
              <a:rPr lang="en-US" dirty="0" smtClean="0"/>
              <a:t>nside Clusters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863599" y="1827617"/>
            <a:ext cx="2403288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592663" y="2159162"/>
            <a:ext cx="296333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744435" y="1045112"/>
            <a:ext cx="5740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C</a:t>
            </a:r>
            <a:r>
              <a:rPr lang="en-US" sz="3200" baseline="-25000" dirty="0" err="1"/>
              <a:t>i</a:t>
            </a:r>
            <a:endParaRPr lang="en-US" sz="3200" baseline="-250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592663" y="2650229"/>
            <a:ext cx="296333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92663" y="3141296"/>
            <a:ext cx="296333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92663" y="3632363"/>
            <a:ext cx="296333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Oval 2"/>
          <p:cNvSpPr>
            <a:spLocks noChangeAspect="1"/>
          </p:cNvSpPr>
          <p:nvPr/>
        </p:nvSpPr>
        <p:spPr>
          <a:xfrm>
            <a:off x="1388533" y="2090582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>
            <a:spLocks noChangeAspect="1"/>
          </p:cNvSpPr>
          <p:nvPr/>
        </p:nvSpPr>
        <p:spPr>
          <a:xfrm>
            <a:off x="1964267" y="1870952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>
            <a:spLocks noChangeAspect="1"/>
          </p:cNvSpPr>
          <p:nvPr/>
        </p:nvSpPr>
        <p:spPr>
          <a:xfrm>
            <a:off x="1693635" y="2581649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>
            <a:spLocks noChangeAspect="1"/>
          </p:cNvSpPr>
          <p:nvPr/>
        </p:nvSpPr>
        <p:spPr>
          <a:xfrm>
            <a:off x="2249917" y="2401464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>
            <a:spLocks noChangeAspect="1"/>
          </p:cNvSpPr>
          <p:nvPr/>
        </p:nvSpPr>
        <p:spPr>
          <a:xfrm>
            <a:off x="2333737" y="3072716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>
            <a:spLocks noChangeAspect="1"/>
          </p:cNvSpPr>
          <p:nvPr/>
        </p:nvSpPr>
        <p:spPr>
          <a:xfrm>
            <a:off x="1319953" y="3310884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>
            <a:spLocks noChangeAspect="1"/>
          </p:cNvSpPr>
          <p:nvPr/>
        </p:nvSpPr>
        <p:spPr>
          <a:xfrm>
            <a:off x="1705346" y="3550159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>
            <a:stCxn id="3" idx="6"/>
            <a:endCxn id="10" idx="2"/>
          </p:cNvCxnSpPr>
          <p:nvPr/>
        </p:nvCxnSpPr>
        <p:spPr>
          <a:xfrm flipV="1">
            <a:off x="1525693" y="1939532"/>
            <a:ext cx="438574" cy="21963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3" idx="4"/>
            <a:endCxn id="11" idx="1"/>
          </p:cNvCxnSpPr>
          <p:nvPr/>
        </p:nvCxnSpPr>
        <p:spPr>
          <a:xfrm>
            <a:off x="1457113" y="2227742"/>
            <a:ext cx="256609" cy="37399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0" idx="4"/>
            <a:endCxn id="12" idx="1"/>
          </p:cNvCxnSpPr>
          <p:nvPr/>
        </p:nvCxnSpPr>
        <p:spPr>
          <a:xfrm>
            <a:off x="2032847" y="2008112"/>
            <a:ext cx="237157" cy="413439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endCxn id="13" idx="1"/>
          </p:cNvCxnSpPr>
          <p:nvPr/>
        </p:nvCxnSpPr>
        <p:spPr>
          <a:xfrm>
            <a:off x="2333737" y="2512089"/>
            <a:ext cx="20087" cy="58071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1" idx="5"/>
            <a:endCxn id="13" idx="2"/>
          </p:cNvCxnSpPr>
          <p:nvPr/>
        </p:nvCxnSpPr>
        <p:spPr>
          <a:xfrm>
            <a:off x="1810708" y="2698722"/>
            <a:ext cx="523029" cy="44257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11" idx="4"/>
            <a:endCxn id="15" idx="1"/>
          </p:cNvCxnSpPr>
          <p:nvPr/>
        </p:nvCxnSpPr>
        <p:spPr>
          <a:xfrm flipH="1">
            <a:off x="1725433" y="2718809"/>
            <a:ext cx="36782" cy="851437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1" idx="3"/>
            <a:endCxn id="14" idx="0"/>
          </p:cNvCxnSpPr>
          <p:nvPr/>
        </p:nvCxnSpPr>
        <p:spPr>
          <a:xfrm flipH="1">
            <a:off x="1388533" y="2698722"/>
            <a:ext cx="325189" cy="612162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endCxn id="40" idx="1"/>
          </p:cNvCxnSpPr>
          <p:nvPr/>
        </p:nvCxnSpPr>
        <p:spPr>
          <a:xfrm>
            <a:off x="1437027" y="3411482"/>
            <a:ext cx="1223813" cy="186781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>
            <a:spLocks noChangeAspect="1"/>
          </p:cNvSpPr>
          <p:nvPr/>
        </p:nvSpPr>
        <p:spPr>
          <a:xfrm>
            <a:off x="2640753" y="3578176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3" name="Group 52"/>
          <p:cNvGrpSpPr/>
          <p:nvPr/>
        </p:nvGrpSpPr>
        <p:grpSpPr>
          <a:xfrm>
            <a:off x="94801" y="1853830"/>
            <a:ext cx="574062" cy="1891069"/>
            <a:chOff x="94801" y="2226356"/>
            <a:chExt cx="574062" cy="1891069"/>
          </a:xfrm>
        </p:grpSpPr>
        <p:sp>
          <p:nvSpPr>
            <p:cNvPr id="45" name="TextBox 44"/>
            <p:cNvSpPr txBox="1"/>
            <p:nvPr/>
          </p:nvSpPr>
          <p:spPr>
            <a:xfrm>
              <a:off x="94801" y="2226356"/>
              <a:ext cx="57406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P</a:t>
              </a:r>
              <a:r>
                <a:rPr lang="en-US" sz="3200" baseline="-25000" dirty="0" smtClean="0"/>
                <a:t>1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94801" y="2661787"/>
              <a:ext cx="57406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P</a:t>
              </a:r>
              <a:r>
                <a:rPr lang="en-US" sz="3200" baseline="-25000" dirty="0"/>
                <a:t>2</a:t>
              </a:r>
              <a:endParaRPr lang="en-US" sz="3200" baseline="-25000" dirty="0" smtClean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94801" y="3097218"/>
              <a:ext cx="57406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P</a:t>
              </a:r>
              <a:r>
                <a:rPr lang="en-US" sz="3200" baseline="-25000" dirty="0" smtClean="0"/>
                <a:t>3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94801" y="3532649"/>
              <a:ext cx="57406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P</a:t>
              </a:r>
              <a:r>
                <a:rPr lang="en-US" sz="3200" baseline="-25000" dirty="0" smtClean="0"/>
                <a:t>4</a:t>
              </a:r>
            </a:p>
          </p:txBody>
        </p:sp>
      </p:grpSp>
      <p:sp>
        <p:nvSpPr>
          <p:cNvPr id="49" name="Oval 48"/>
          <p:cNvSpPr>
            <a:spLocks noChangeAspect="1"/>
          </p:cNvSpPr>
          <p:nvPr/>
        </p:nvSpPr>
        <p:spPr>
          <a:xfrm>
            <a:off x="5177367" y="1864562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>
            <a:spLocks noChangeAspect="1"/>
          </p:cNvSpPr>
          <p:nvPr/>
        </p:nvSpPr>
        <p:spPr>
          <a:xfrm>
            <a:off x="5177367" y="2901145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>
            <a:spLocks noChangeAspect="1"/>
          </p:cNvSpPr>
          <p:nvPr/>
        </p:nvSpPr>
        <p:spPr>
          <a:xfrm>
            <a:off x="6536267" y="2931315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6929967" y="1754323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4654105" y="1461935"/>
            <a:ext cx="5740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P</a:t>
            </a:r>
            <a:r>
              <a:rPr lang="en-US" sz="3200" baseline="-25000" dirty="0" smtClean="0"/>
              <a:t>1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4811585" y="2934513"/>
            <a:ext cx="5740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</a:t>
            </a:r>
            <a:r>
              <a:rPr lang="en-US" sz="3200" baseline="-25000" dirty="0"/>
              <a:t>2</a:t>
            </a:r>
            <a:endParaRPr lang="en-US" sz="3200" baseline="-25000" dirty="0" smtClean="0"/>
          </a:p>
        </p:txBody>
      </p:sp>
      <p:sp>
        <p:nvSpPr>
          <p:cNvPr id="57" name="TextBox 56"/>
          <p:cNvSpPr txBox="1"/>
          <p:nvPr/>
        </p:nvSpPr>
        <p:spPr>
          <a:xfrm>
            <a:off x="6668336" y="3034280"/>
            <a:ext cx="5740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</a:t>
            </a:r>
            <a:r>
              <a:rPr lang="en-US" sz="3200" baseline="-25000" dirty="0" smtClean="0"/>
              <a:t>3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7112847" y="1670911"/>
            <a:ext cx="5740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</a:t>
            </a:r>
            <a:r>
              <a:rPr lang="en-US" sz="3200" baseline="-25000" dirty="0" smtClean="0"/>
              <a:t>4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5267649" y="2020660"/>
            <a:ext cx="0" cy="907267"/>
          </a:xfrm>
          <a:prstGeom prst="line">
            <a:avLst/>
          </a:prstGeom>
          <a:ln w="38100" cmpd="sng">
            <a:solidFill>
              <a:srgbClr val="8910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49" idx="5"/>
            <a:endCxn id="51" idx="1"/>
          </p:cNvCxnSpPr>
          <p:nvPr/>
        </p:nvCxnSpPr>
        <p:spPr>
          <a:xfrm>
            <a:off x="5333465" y="2020660"/>
            <a:ext cx="1229584" cy="937437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51" idx="2"/>
          </p:cNvCxnSpPr>
          <p:nvPr/>
        </p:nvCxnSpPr>
        <p:spPr>
          <a:xfrm flipH="1" flipV="1">
            <a:off x="5333465" y="2974262"/>
            <a:ext cx="1202802" cy="48493"/>
          </a:xfrm>
          <a:prstGeom prst="line">
            <a:avLst/>
          </a:prstGeom>
          <a:ln w="38100" cmpd="sng">
            <a:solidFill>
              <a:srgbClr val="8910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52" idx="3"/>
          </p:cNvCxnSpPr>
          <p:nvPr/>
        </p:nvCxnSpPr>
        <p:spPr>
          <a:xfrm flipH="1">
            <a:off x="5333465" y="1910421"/>
            <a:ext cx="1623284" cy="1025896"/>
          </a:xfrm>
          <a:prstGeom prst="line">
            <a:avLst/>
          </a:prstGeom>
          <a:ln w="38100" cmpd="sng">
            <a:solidFill>
              <a:srgbClr val="8910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4864100" y="3607038"/>
            <a:ext cx="38227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Path graph H</a:t>
            </a:r>
            <a:r>
              <a:rPr lang="en-US" sz="3200" baseline="-25000" dirty="0" smtClean="0"/>
              <a:t>i</a:t>
            </a:r>
            <a:r>
              <a:rPr lang="en-US" sz="3200" dirty="0" smtClean="0"/>
              <a:t> for </a:t>
            </a:r>
            <a:r>
              <a:rPr lang="en-US" sz="3200" dirty="0" err="1" smtClean="0"/>
              <a:t>C</a:t>
            </a:r>
            <a:r>
              <a:rPr lang="en-US" sz="3200" baseline="-25000" dirty="0" err="1" smtClean="0"/>
              <a:t>i</a:t>
            </a:r>
            <a:endParaRPr lang="en-US" sz="3200" baseline="-25000" dirty="0"/>
          </a:p>
        </p:txBody>
      </p:sp>
      <p:cxnSp>
        <p:nvCxnSpPr>
          <p:cNvPr id="54" name="Straight Connector 53"/>
          <p:cNvCxnSpPr/>
          <p:nvPr/>
        </p:nvCxnSpPr>
        <p:spPr>
          <a:xfrm>
            <a:off x="94801" y="4385734"/>
            <a:ext cx="9049199" cy="0"/>
          </a:xfrm>
          <a:prstGeom prst="line">
            <a:avLst/>
          </a:prstGeom>
          <a:ln w="38100" cmpd="sng">
            <a:solidFill>
              <a:srgbClr val="8910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82802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Routing </a:t>
            </a:r>
            <a:r>
              <a:rPr lang="en-US" dirty="0"/>
              <a:t>I</a:t>
            </a:r>
            <a:r>
              <a:rPr lang="en-US" dirty="0" smtClean="0"/>
              <a:t>nside Clusters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863599" y="1827617"/>
            <a:ext cx="2403288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592663" y="2159162"/>
            <a:ext cx="296333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744435" y="1045112"/>
            <a:ext cx="5740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C</a:t>
            </a:r>
            <a:r>
              <a:rPr lang="en-US" sz="3200" baseline="-25000" dirty="0" err="1"/>
              <a:t>i</a:t>
            </a:r>
            <a:endParaRPr lang="en-US" sz="3200" baseline="-250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592663" y="2650229"/>
            <a:ext cx="296333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92663" y="3141296"/>
            <a:ext cx="296333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92663" y="3632363"/>
            <a:ext cx="296333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Oval 2"/>
          <p:cNvSpPr>
            <a:spLocks noChangeAspect="1"/>
          </p:cNvSpPr>
          <p:nvPr/>
        </p:nvSpPr>
        <p:spPr>
          <a:xfrm>
            <a:off x="1388533" y="2090582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>
            <a:spLocks noChangeAspect="1"/>
          </p:cNvSpPr>
          <p:nvPr/>
        </p:nvSpPr>
        <p:spPr>
          <a:xfrm>
            <a:off x="1964267" y="1870952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>
            <a:spLocks noChangeAspect="1"/>
          </p:cNvSpPr>
          <p:nvPr/>
        </p:nvSpPr>
        <p:spPr>
          <a:xfrm>
            <a:off x="1693635" y="2581649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>
            <a:spLocks noChangeAspect="1"/>
          </p:cNvSpPr>
          <p:nvPr/>
        </p:nvSpPr>
        <p:spPr>
          <a:xfrm>
            <a:off x="2249917" y="2401464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>
            <a:spLocks noChangeAspect="1"/>
          </p:cNvSpPr>
          <p:nvPr/>
        </p:nvSpPr>
        <p:spPr>
          <a:xfrm>
            <a:off x="2333737" y="3072716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>
            <a:spLocks noChangeAspect="1"/>
          </p:cNvSpPr>
          <p:nvPr/>
        </p:nvSpPr>
        <p:spPr>
          <a:xfrm>
            <a:off x="1319953" y="3310884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>
            <a:spLocks noChangeAspect="1"/>
          </p:cNvSpPr>
          <p:nvPr/>
        </p:nvSpPr>
        <p:spPr>
          <a:xfrm>
            <a:off x="1705346" y="3550159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>
            <a:stCxn id="3" idx="6"/>
            <a:endCxn id="10" idx="2"/>
          </p:cNvCxnSpPr>
          <p:nvPr/>
        </p:nvCxnSpPr>
        <p:spPr>
          <a:xfrm flipV="1">
            <a:off x="1525693" y="1939532"/>
            <a:ext cx="438574" cy="21963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3" idx="4"/>
            <a:endCxn id="11" idx="1"/>
          </p:cNvCxnSpPr>
          <p:nvPr/>
        </p:nvCxnSpPr>
        <p:spPr>
          <a:xfrm>
            <a:off x="1457113" y="2227742"/>
            <a:ext cx="256609" cy="37399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0" idx="4"/>
            <a:endCxn id="12" idx="1"/>
          </p:cNvCxnSpPr>
          <p:nvPr/>
        </p:nvCxnSpPr>
        <p:spPr>
          <a:xfrm>
            <a:off x="2032847" y="2008112"/>
            <a:ext cx="237157" cy="413439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endCxn id="13" idx="1"/>
          </p:cNvCxnSpPr>
          <p:nvPr/>
        </p:nvCxnSpPr>
        <p:spPr>
          <a:xfrm>
            <a:off x="2333737" y="2512089"/>
            <a:ext cx="20087" cy="58071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1" idx="5"/>
            <a:endCxn id="13" idx="2"/>
          </p:cNvCxnSpPr>
          <p:nvPr/>
        </p:nvCxnSpPr>
        <p:spPr>
          <a:xfrm>
            <a:off x="1810708" y="2698722"/>
            <a:ext cx="523029" cy="44257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11" idx="4"/>
            <a:endCxn id="15" idx="1"/>
          </p:cNvCxnSpPr>
          <p:nvPr/>
        </p:nvCxnSpPr>
        <p:spPr>
          <a:xfrm flipH="1">
            <a:off x="1725433" y="2718809"/>
            <a:ext cx="36782" cy="851437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1" idx="3"/>
            <a:endCxn id="14" idx="0"/>
          </p:cNvCxnSpPr>
          <p:nvPr/>
        </p:nvCxnSpPr>
        <p:spPr>
          <a:xfrm flipH="1">
            <a:off x="1388533" y="2698722"/>
            <a:ext cx="325189" cy="612162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endCxn id="40" idx="1"/>
          </p:cNvCxnSpPr>
          <p:nvPr/>
        </p:nvCxnSpPr>
        <p:spPr>
          <a:xfrm>
            <a:off x="1437027" y="3411482"/>
            <a:ext cx="1223813" cy="186781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>
            <a:spLocks noChangeAspect="1"/>
          </p:cNvSpPr>
          <p:nvPr/>
        </p:nvSpPr>
        <p:spPr>
          <a:xfrm>
            <a:off x="2640753" y="3578176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3" name="Group 52"/>
          <p:cNvGrpSpPr/>
          <p:nvPr/>
        </p:nvGrpSpPr>
        <p:grpSpPr>
          <a:xfrm>
            <a:off x="94801" y="1853830"/>
            <a:ext cx="574062" cy="1891069"/>
            <a:chOff x="94801" y="2226356"/>
            <a:chExt cx="574062" cy="1891069"/>
          </a:xfrm>
        </p:grpSpPr>
        <p:sp>
          <p:nvSpPr>
            <p:cNvPr id="45" name="TextBox 44"/>
            <p:cNvSpPr txBox="1"/>
            <p:nvPr/>
          </p:nvSpPr>
          <p:spPr>
            <a:xfrm>
              <a:off x="94801" y="2226356"/>
              <a:ext cx="57406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P</a:t>
              </a:r>
              <a:r>
                <a:rPr lang="en-US" sz="3200" baseline="-25000" dirty="0" smtClean="0"/>
                <a:t>1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94801" y="2661787"/>
              <a:ext cx="57406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P</a:t>
              </a:r>
              <a:r>
                <a:rPr lang="en-US" sz="3200" baseline="-25000" dirty="0"/>
                <a:t>2</a:t>
              </a:r>
              <a:endParaRPr lang="en-US" sz="3200" baseline="-25000" dirty="0" smtClean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94801" y="3097218"/>
              <a:ext cx="57406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P</a:t>
              </a:r>
              <a:r>
                <a:rPr lang="en-US" sz="3200" baseline="-25000" dirty="0" smtClean="0"/>
                <a:t>3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94801" y="3532649"/>
              <a:ext cx="57406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P</a:t>
              </a:r>
              <a:r>
                <a:rPr lang="en-US" sz="3200" baseline="-25000" dirty="0" smtClean="0"/>
                <a:t>4</a:t>
              </a:r>
            </a:p>
          </p:txBody>
        </p:sp>
      </p:grpSp>
      <p:sp>
        <p:nvSpPr>
          <p:cNvPr id="49" name="Oval 48"/>
          <p:cNvSpPr>
            <a:spLocks noChangeAspect="1"/>
          </p:cNvSpPr>
          <p:nvPr/>
        </p:nvSpPr>
        <p:spPr>
          <a:xfrm>
            <a:off x="5177367" y="1864562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>
            <a:spLocks noChangeAspect="1"/>
          </p:cNvSpPr>
          <p:nvPr/>
        </p:nvSpPr>
        <p:spPr>
          <a:xfrm>
            <a:off x="5177367" y="2901145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>
            <a:spLocks noChangeAspect="1"/>
          </p:cNvSpPr>
          <p:nvPr/>
        </p:nvSpPr>
        <p:spPr>
          <a:xfrm>
            <a:off x="6536267" y="2931315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6929967" y="1754323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4654105" y="1461935"/>
            <a:ext cx="5740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P</a:t>
            </a:r>
            <a:r>
              <a:rPr lang="en-US" sz="3200" baseline="-25000" dirty="0" smtClean="0"/>
              <a:t>1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4811585" y="2934513"/>
            <a:ext cx="5740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</a:t>
            </a:r>
            <a:r>
              <a:rPr lang="en-US" sz="3200" baseline="-25000" dirty="0"/>
              <a:t>2</a:t>
            </a:r>
            <a:endParaRPr lang="en-US" sz="3200" baseline="-25000" dirty="0" smtClean="0"/>
          </a:p>
        </p:txBody>
      </p:sp>
      <p:sp>
        <p:nvSpPr>
          <p:cNvPr id="57" name="TextBox 56"/>
          <p:cNvSpPr txBox="1"/>
          <p:nvPr/>
        </p:nvSpPr>
        <p:spPr>
          <a:xfrm>
            <a:off x="6668336" y="3034280"/>
            <a:ext cx="5740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</a:t>
            </a:r>
            <a:r>
              <a:rPr lang="en-US" sz="3200" baseline="-25000" dirty="0" smtClean="0"/>
              <a:t>3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7112847" y="1670911"/>
            <a:ext cx="5740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</a:t>
            </a:r>
            <a:r>
              <a:rPr lang="en-US" sz="3200" baseline="-25000" dirty="0" smtClean="0"/>
              <a:t>4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5267649" y="2020660"/>
            <a:ext cx="0" cy="907267"/>
          </a:xfrm>
          <a:prstGeom prst="line">
            <a:avLst/>
          </a:prstGeom>
          <a:ln w="38100" cmpd="sng">
            <a:solidFill>
              <a:srgbClr val="8910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49" idx="5"/>
            <a:endCxn id="51" idx="1"/>
          </p:cNvCxnSpPr>
          <p:nvPr/>
        </p:nvCxnSpPr>
        <p:spPr>
          <a:xfrm>
            <a:off x="5333465" y="2020660"/>
            <a:ext cx="1229584" cy="937437"/>
          </a:xfrm>
          <a:prstGeom prst="line">
            <a:avLst/>
          </a:prstGeom>
          <a:ln w="38100" cmpd="sng">
            <a:solidFill>
              <a:schemeClr val="tx2">
                <a:lumMod val="20000"/>
                <a:lumOff val="8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51" idx="2"/>
          </p:cNvCxnSpPr>
          <p:nvPr/>
        </p:nvCxnSpPr>
        <p:spPr>
          <a:xfrm flipH="1" flipV="1">
            <a:off x="5333465" y="2974262"/>
            <a:ext cx="1202802" cy="48493"/>
          </a:xfrm>
          <a:prstGeom prst="line">
            <a:avLst/>
          </a:prstGeom>
          <a:ln w="38100" cmpd="sng">
            <a:solidFill>
              <a:srgbClr val="8910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52" idx="3"/>
          </p:cNvCxnSpPr>
          <p:nvPr/>
        </p:nvCxnSpPr>
        <p:spPr>
          <a:xfrm flipH="1">
            <a:off x="5333465" y="1910421"/>
            <a:ext cx="1623284" cy="1025896"/>
          </a:xfrm>
          <a:prstGeom prst="line">
            <a:avLst/>
          </a:prstGeom>
          <a:ln w="38100" cmpd="sng">
            <a:solidFill>
              <a:srgbClr val="8910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4864100" y="3607038"/>
            <a:ext cx="38227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Path graph H</a:t>
            </a:r>
            <a:r>
              <a:rPr lang="en-US" sz="3200" baseline="-25000" dirty="0" smtClean="0"/>
              <a:t>i</a:t>
            </a:r>
            <a:r>
              <a:rPr lang="en-US" sz="3200" dirty="0" smtClean="0"/>
              <a:t> for </a:t>
            </a:r>
            <a:r>
              <a:rPr lang="en-US" sz="3200" dirty="0" err="1" smtClean="0"/>
              <a:t>C</a:t>
            </a:r>
            <a:r>
              <a:rPr lang="en-US" sz="3200" baseline="-25000" dirty="0" err="1" smtClean="0"/>
              <a:t>i</a:t>
            </a:r>
            <a:endParaRPr lang="en-US" sz="3200" baseline="-25000" dirty="0"/>
          </a:p>
        </p:txBody>
      </p:sp>
      <p:cxnSp>
        <p:nvCxnSpPr>
          <p:cNvPr id="54" name="Straight Connector 53"/>
          <p:cNvCxnSpPr/>
          <p:nvPr/>
        </p:nvCxnSpPr>
        <p:spPr>
          <a:xfrm>
            <a:off x="94801" y="4385734"/>
            <a:ext cx="9049199" cy="0"/>
          </a:xfrm>
          <a:prstGeom prst="line">
            <a:avLst/>
          </a:prstGeom>
          <a:ln w="38100" cmpd="sng">
            <a:solidFill>
              <a:srgbClr val="8910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46070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Routing </a:t>
            </a:r>
            <a:r>
              <a:rPr lang="en-US" dirty="0"/>
              <a:t>I</a:t>
            </a:r>
            <a:r>
              <a:rPr lang="en-US" dirty="0" smtClean="0"/>
              <a:t>nside Clusters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863599" y="1827617"/>
            <a:ext cx="2403288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592663" y="2159162"/>
            <a:ext cx="296333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744435" y="1045112"/>
            <a:ext cx="5740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C</a:t>
            </a:r>
            <a:r>
              <a:rPr lang="en-US" sz="3200" baseline="-25000" dirty="0" err="1"/>
              <a:t>i</a:t>
            </a:r>
            <a:endParaRPr lang="en-US" sz="3200" baseline="-250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592663" y="2650229"/>
            <a:ext cx="296333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92663" y="3141296"/>
            <a:ext cx="296333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92663" y="3632363"/>
            <a:ext cx="296333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Oval 2"/>
          <p:cNvSpPr>
            <a:spLocks noChangeAspect="1"/>
          </p:cNvSpPr>
          <p:nvPr/>
        </p:nvSpPr>
        <p:spPr>
          <a:xfrm>
            <a:off x="1388533" y="2090582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>
            <a:spLocks noChangeAspect="1"/>
          </p:cNvSpPr>
          <p:nvPr/>
        </p:nvSpPr>
        <p:spPr>
          <a:xfrm>
            <a:off x="1964267" y="1870952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>
            <a:spLocks noChangeAspect="1"/>
          </p:cNvSpPr>
          <p:nvPr/>
        </p:nvSpPr>
        <p:spPr>
          <a:xfrm>
            <a:off x="1693635" y="2581649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>
            <a:spLocks noChangeAspect="1"/>
          </p:cNvSpPr>
          <p:nvPr/>
        </p:nvSpPr>
        <p:spPr>
          <a:xfrm>
            <a:off x="2249917" y="2401464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>
            <a:spLocks noChangeAspect="1"/>
          </p:cNvSpPr>
          <p:nvPr/>
        </p:nvSpPr>
        <p:spPr>
          <a:xfrm>
            <a:off x="2333737" y="3072716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>
            <a:spLocks noChangeAspect="1"/>
          </p:cNvSpPr>
          <p:nvPr/>
        </p:nvSpPr>
        <p:spPr>
          <a:xfrm>
            <a:off x="1319953" y="3310884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>
            <a:spLocks noChangeAspect="1"/>
          </p:cNvSpPr>
          <p:nvPr/>
        </p:nvSpPr>
        <p:spPr>
          <a:xfrm>
            <a:off x="1705346" y="3550159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>
            <a:stCxn id="3" idx="6"/>
            <a:endCxn id="10" idx="2"/>
          </p:cNvCxnSpPr>
          <p:nvPr/>
        </p:nvCxnSpPr>
        <p:spPr>
          <a:xfrm flipV="1">
            <a:off x="1525693" y="1939532"/>
            <a:ext cx="438574" cy="21963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3" idx="4"/>
            <a:endCxn id="11" idx="1"/>
          </p:cNvCxnSpPr>
          <p:nvPr/>
        </p:nvCxnSpPr>
        <p:spPr>
          <a:xfrm>
            <a:off x="1457113" y="2227742"/>
            <a:ext cx="256609" cy="37399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0" idx="4"/>
            <a:endCxn id="12" idx="1"/>
          </p:cNvCxnSpPr>
          <p:nvPr/>
        </p:nvCxnSpPr>
        <p:spPr>
          <a:xfrm>
            <a:off x="2032847" y="2008112"/>
            <a:ext cx="237157" cy="413439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endCxn id="13" idx="1"/>
          </p:cNvCxnSpPr>
          <p:nvPr/>
        </p:nvCxnSpPr>
        <p:spPr>
          <a:xfrm>
            <a:off x="2333737" y="2512089"/>
            <a:ext cx="20087" cy="58071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1" idx="5"/>
            <a:endCxn id="13" idx="2"/>
          </p:cNvCxnSpPr>
          <p:nvPr/>
        </p:nvCxnSpPr>
        <p:spPr>
          <a:xfrm>
            <a:off x="1810708" y="2698722"/>
            <a:ext cx="523029" cy="44257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11" idx="4"/>
            <a:endCxn id="15" idx="1"/>
          </p:cNvCxnSpPr>
          <p:nvPr/>
        </p:nvCxnSpPr>
        <p:spPr>
          <a:xfrm flipH="1">
            <a:off x="1725433" y="2718809"/>
            <a:ext cx="36782" cy="851437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1" idx="3"/>
            <a:endCxn id="14" idx="0"/>
          </p:cNvCxnSpPr>
          <p:nvPr/>
        </p:nvCxnSpPr>
        <p:spPr>
          <a:xfrm flipH="1">
            <a:off x="1388533" y="2698722"/>
            <a:ext cx="325189" cy="612162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endCxn id="40" idx="1"/>
          </p:cNvCxnSpPr>
          <p:nvPr/>
        </p:nvCxnSpPr>
        <p:spPr>
          <a:xfrm>
            <a:off x="1437027" y="3411482"/>
            <a:ext cx="1223813" cy="186781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>
            <a:spLocks noChangeAspect="1"/>
          </p:cNvSpPr>
          <p:nvPr/>
        </p:nvSpPr>
        <p:spPr>
          <a:xfrm>
            <a:off x="2640753" y="3578176"/>
            <a:ext cx="137160" cy="13716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3" name="Group 52"/>
          <p:cNvGrpSpPr/>
          <p:nvPr/>
        </p:nvGrpSpPr>
        <p:grpSpPr>
          <a:xfrm>
            <a:off x="94801" y="1853830"/>
            <a:ext cx="574062" cy="1891069"/>
            <a:chOff x="94801" y="2226356"/>
            <a:chExt cx="574062" cy="1891069"/>
          </a:xfrm>
        </p:grpSpPr>
        <p:sp>
          <p:nvSpPr>
            <p:cNvPr id="45" name="TextBox 44"/>
            <p:cNvSpPr txBox="1"/>
            <p:nvPr/>
          </p:nvSpPr>
          <p:spPr>
            <a:xfrm>
              <a:off x="94801" y="2226356"/>
              <a:ext cx="57406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P</a:t>
              </a:r>
              <a:r>
                <a:rPr lang="en-US" sz="3200" baseline="-25000" dirty="0" smtClean="0"/>
                <a:t>1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94801" y="2661787"/>
              <a:ext cx="57406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P</a:t>
              </a:r>
              <a:r>
                <a:rPr lang="en-US" sz="3200" baseline="-25000" dirty="0"/>
                <a:t>2</a:t>
              </a:r>
              <a:endParaRPr lang="en-US" sz="3200" baseline="-25000" dirty="0" smtClean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94801" y="3097218"/>
              <a:ext cx="57406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P</a:t>
              </a:r>
              <a:r>
                <a:rPr lang="en-US" sz="3200" baseline="-25000" dirty="0" smtClean="0"/>
                <a:t>3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94801" y="3532649"/>
              <a:ext cx="57406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P</a:t>
              </a:r>
              <a:r>
                <a:rPr lang="en-US" sz="3200" baseline="-25000" dirty="0" smtClean="0"/>
                <a:t>4</a:t>
              </a:r>
            </a:p>
          </p:txBody>
        </p:sp>
      </p:grpSp>
      <p:sp>
        <p:nvSpPr>
          <p:cNvPr id="49" name="Oval 48"/>
          <p:cNvSpPr>
            <a:spLocks noChangeAspect="1"/>
          </p:cNvSpPr>
          <p:nvPr/>
        </p:nvSpPr>
        <p:spPr>
          <a:xfrm>
            <a:off x="5177367" y="1864562"/>
            <a:ext cx="182880" cy="182880"/>
          </a:xfrm>
          <a:prstGeom prst="ellipse">
            <a:avLst/>
          </a:prstGeom>
          <a:solidFill>
            <a:srgbClr val="89101B"/>
          </a:solidFill>
          <a:ln>
            <a:solidFill>
              <a:srgbClr val="89101B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>
            <a:spLocks noChangeAspect="1"/>
          </p:cNvSpPr>
          <p:nvPr/>
        </p:nvSpPr>
        <p:spPr>
          <a:xfrm>
            <a:off x="5177367" y="2901145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>
            <a:spLocks noChangeAspect="1"/>
          </p:cNvSpPr>
          <p:nvPr/>
        </p:nvSpPr>
        <p:spPr>
          <a:xfrm>
            <a:off x="6536267" y="2931315"/>
            <a:ext cx="182880" cy="182880"/>
          </a:xfrm>
          <a:prstGeom prst="ellipse">
            <a:avLst/>
          </a:prstGeom>
          <a:solidFill>
            <a:srgbClr val="89101B"/>
          </a:solidFill>
          <a:ln>
            <a:solidFill>
              <a:srgbClr val="89101B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6929967" y="1754323"/>
            <a:ext cx="182880" cy="182880"/>
          </a:xfrm>
          <a:prstGeom prst="ellipse">
            <a:avLst/>
          </a:prstGeom>
          <a:solidFill>
            <a:srgbClr val="89101B"/>
          </a:solidFill>
          <a:ln>
            <a:solidFill>
              <a:srgbClr val="89101B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4654105" y="1461935"/>
            <a:ext cx="5740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P</a:t>
            </a:r>
            <a:r>
              <a:rPr lang="en-US" sz="3200" baseline="-25000" dirty="0" smtClean="0"/>
              <a:t>1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4811585" y="2934513"/>
            <a:ext cx="5740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</a:t>
            </a:r>
            <a:r>
              <a:rPr lang="en-US" sz="3200" baseline="-25000" dirty="0"/>
              <a:t>2</a:t>
            </a:r>
            <a:endParaRPr lang="en-US" sz="3200" baseline="-25000" dirty="0" smtClean="0"/>
          </a:p>
        </p:txBody>
      </p:sp>
      <p:sp>
        <p:nvSpPr>
          <p:cNvPr id="57" name="TextBox 56"/>
          <p:cNvSpPr txBox="1"/>
          <p:nvPr/>
        </p:nvSpPr>
        <p:spPr>
          <a:xfrm>
            <a:off x="6668336" y="3034280"/>
            <a:ext cx="5740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</a:t>
            </a:r>
            <a:r>
              <a:rPr lang="en-US" sz="3200" baseline="-25000" dirty="0" smtClean="0"/>
              <a:t>3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7112847" y="1670911"/>
            <a:ext cx="5740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</a:t>
            </a:r>
            <a:r>
              <a:rPr lang="en-US" sz="3200" baseline="-25000" dirty="0" smtClean="0"/>
              <a:t>4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5267649" y="2020660"/>
            <a:ext cx="0" cy="907267"/>
          </a:xfrm>
          <a:prstGeom prst="line">
            <a:avLst/>
          </a:prstGeom>
          <a:ln w="38100" cmpd="sng">
            <a:solidFill>
              <a:srgbClr val="8910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49" idx="5"/>
            <a:endCxn id="51" idx="1"/>
          </p:cNvCxnSpPr>
          <p:nvPr/>
        </p:nvCxnSpPr>
        <p:spPr>
          <a:xfrm>
            <a:off x="5333465" y="2020660"/>
            <a:ext cx="1229584" cy="937437"/>
          </a:xfrm>
          <a:prstGeom prst="line">
            <a:avLst/>
          </a:prstGeom>
          <a:ln w="38100" cmpd="sng">
            <a:solidFill>
              <a:schemeClr val="tx2">
                <a:lumMod val="20000"/>
                <a:lumOff val="8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51" idx="2"/>
          </p:cNvCxnSpPr>
          <p:nvPr/>
        </p:nvCxnSpPr>
        <p:spPr>
          <a:xfrm flipH="1" flipV="1">
            <a:off x="5333465" y="2974262"/>
            <a:ext cx="1202802" cy="48493"/>
          </a:xfrm>
          <a:prstGeom prst="line">
            <a:avLst/>
          </a:prstGeom>
          <a:ln w="38100" cmpd="sng">
            <a:solidFill>
              <a:srgbClr val="8910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52" idx="3"/>
          </p:cNvCxnSpPr>
          <p:nvPr/>
        </p:nvCxnSpPr>
        <p:spPr>
          <a:xfrm flipH="1">
            <a:off x="5333465" y="1910421"/>
            <a:ext cx="1623284" cy="1025896"/>
          </a:xfrm>
          <a:prstGeom prst="line">
            <a:avLst/>
          </a:prstGeom>
          <a:ln w="38100" cmpd="sng">
            <a:solidFill>
              <a:srgbClr val="8910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4864100" y="3607038"/>
            <a:ext cx="38227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Path graph H</a:t>
            </a:r>
            <a:r>
              <a:rPr lang="en-US" sz="3200" baseline="-25000" dirty="0" smtClean="0"/>
              <a:t>i</a:t>
            </a:r>
            <a:r>
              <a:rPr lang="en-US" sz="3200" dirty="0" smtClean="0"/>
              <a:t> for </a:t>
            </a:r>
            <a:r>
              <a:rPr lang="en-US" sz="3200" dirty="0" err="1" smtClean="0"/>
              <a:t>C</a:t>
            </a:r>
            <a:r>
              <a:rPr lang="en-US" sz="3200" baseline="-25000" dirty="0" err="1" smtClean="0"/>
              <a:t>i</a:t>
            </a:r>
            <a:endParaRPr lang="en-US" sz="3200" baseline="-25000" dirty="0"/>
          </a:p>
        </p:txBody>
      </p:sp>
      <p:cxnSp>
        <p:nvCxnSpPr>
          <p:cNvPr id="54" name="Straight Connector 53"/>
          <p:cNvCxnSpPr/>
          <p:nvPr/>
        </p:nvCxnSpPr>
        <p:spPr>
          <a:xfrm>
            <a:off x="94801" y="4385734"/>
            <a:ext cx="9049199" cy="0"/>
          </a:xfrm>
          <a:prstGeom prst="line">
            <a:avLst/>
          </a:prstGeom>
          <a:ln w="38100" cmpd="sng">
            <a:solidFill>
              <a:srgbClr val="8910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237067" y="4621739"/>
            <a:ext cx="84497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We say that </a:t>
            </a:r>
            <a:r>
              <a:rPr lang="en-US" sz="3200" dirty="0" err="1" smtClean="0"/>
              <a:t>C</a:t>
            </a:r>
            <a:r>
              <a:rPr lang="en-US" sz="3200" baseline="-25000" dirty="0" err="1" smtClean="0"/>
              <a:t>i</a:t>
            </a:r>
            <a:r>
              <a:rPr lang="en-US" sz="3200" dirty="0" smtClean="0"/>
              <a:t> </a:t>
            </a:r>
            <a:r>
              <a:rPr lang="en-US" sz="3200" dirty="0" smtClean="0">
                <a:solidFill>
                  <a:srgbClr val="89101B"/>
                </a:solidFill>
              </a:rPr>
              <a:t>chooses</a:t>
            </a:r>
            <a:r>
              <a:rPr lang="en-US" sz="3200" dirty="0" smtClean="0"/>
              <a:t> the paths corresponding to the leaves of the tree.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444892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val 13"/>
          <p:cNvSpPr/>
          <p:nvPr/>
        </p:nvSpPr>
        <p:spPr>
          <a:xfrm>
            <a:off x="4614343" y="3331050"/>
            <a:ext cx="830878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7781091" y="3331050"/>
            <a:ext cx="830878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Routing Inside Clusters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6408411" y="3331050"/>
            <a:ext cx="830878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3455012" y="3331050"/>
            <a:ext cx="830878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201142" y="3331050"/>
            <a:ext cx="830878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856632" y="3331050"/>
            <a:ext cx="830878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494064" y="3694670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658730" y="4306118"/>
            <a:ext cx="574062" cy="5217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…</a:t>
            </a:r>
            <a:endParaRPr lang="en-US" sz="3200" baseline="-25000" dirty="0"/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494064" y="3959959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494064" y="4225248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494064" y="4490537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494064" y="4755826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494064" y="5021115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494064" y="5286403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72340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val 13"/>
          <p:cNvSpPr/>
          <p:nvPr/>
        </p:nvSpPr>
        <p:spPr>
          <a:xfrm>
            <a:off x="4614343" y="3331050"/>
            <a:ext cx="830878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7781091" y="3331050"/>
            <a:ext cx="830878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Routing Inside Clusters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6408411" y="3331050"/>
            <a:ext cx="830878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3455012" y="3331050"/>
            <a:ext cx="830878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201142" y="3331050"/>
            <a:ext cx="830878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856632" y="3331050"/>
            <a:ext cx="830878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494064" y="3694670"/>
            <a:ext cx="8229600" cy="0"/>
          </a:xfrm>
          <a:prstGeom prst="line">
            <a:avLst/>
          </a:prstGeom>
          <a:ln w="5715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658730" y="4306118"/>
            <a:ext cx="574062" cy="5217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…</a:t>
            </a:r>
            <a:endParaRPr lang="en-US" sz="3200" baseline="-25000" dirty="0"/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494064" y="3959959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494064" y="4225248"/>
            <a:ext cx="8229600" cy="0"/>
          </a:xfrm>
          <a:prstGeom prst="line">
            <a:avLst/>
          </a:prstGeom>
          <a:ln w="5715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494064" y="4490537"/>
            <a:ext cx="8229600" cy="0"/>
          </a:xfrm>
          <a:prstGeom prst="line">
            <a:avLst/>
          </a:prstGeom>
          <a:ln w="5715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494064" y="4755826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494064" y="5021115"/>
            <a:ext cx="8229600" cy="0"/>
          </a:xfrm>
          <a:prstGeom prst="line">
            <a:avLst/>
          </a:prstGeom>
          <a:ln w="5715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494064" y="5286403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9198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val 13"/>
          <p:cNvSpPr/>
          <p:nvPr/>
        </p:nvSpPr>
        <p:spPr>
          <a:xfrm>
            <a:off x="4614343" y="3331050"/>
            <a:ext cx="830878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7781091" y="3331050"/>
            <a:ext cx="830878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Routing Inside Clusters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6408411" y="3331050"/>
            <a:ext cx="830878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3455012" y="3331050"/>
            <a:ext cx="830878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201142" y="3331050"/>
            <a:ext cx="830878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856632" y="3331050"/>
            <a:ext cx="830878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494064" y="3694670"/>
            <a:ext cx="8229600" cy="0"/>
          </a:xfrm>
          <a:prstGeom prst="line">
            <a:avLst/>
          </a:prstGeom>
          <a:ln w="5715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658730" y="4306118"/>
            <a:ext cx="574062" cy="5217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…</a:t>
            </a:r>
            <a:endParaRPr lang="en-US" sz="3200" baseline="-25000" dirty="0"/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494064" y="3959959"/>
            <a:ext cx="8229600" cy="0"/>
          </a:xfrm>
          <a:prstGeom prst="line">
            <a:avLst/>
          </a:prstGeom>
          <a:ln>
            <a:solidFill>
              <a:srgbClr val="0000FF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494064" y="4225248"/>
            <a:ext cx="8229600" cy="0"/>
          </a:xfrm>
          <a:prstGeom prst="line">
            <a:avLst/>
          </a:prstGeom>
          <a:ln w="5715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494064" y="4490537"/>
            <a:ext cx="8229600" cy="0"/>
          </a:xfrm>
          <a:prstGeom prst="line">
            <a:avLst/>
          </a:prstGeom>
          <a:ln w="5715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494064" y="4755826"/>
            <a:ext cx="8229600" cy="0"/>
          </a:xfrm>
          <a:prstGeom prst="line">
            <a:avLst/>
          </a:prstGeom>
          <a:ln>
            <a:solidFill>
              <a:srgbClr val="0000FF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494064" y="5021115"/>
            <a:ext cx="8229600" cy="0"/>
          </a:xfrm>
          <a:prstGeom prst="line">
            <a:avLst/>
          </a:prstGeom>
          <a:ln w="5715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494064" y="5286403"/>
            <a:ext cx="8229600" cy="0"/>
          </a:xfrm>
          <a:prstGeom prst="line">
            <a:avLst/>
          </a:prstGeom>
          <a:ln>
            <a:solidFill>
              <a:srgbClr val="0000FF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202267" y="3674533"/>
            <a:ext cx="0" cy="550715"/>
          </a:xfrm>
          <a:prstGeom prst="line">
            <a:avLst/>
          </a:prstGeom>
          <a:ln w="57150" cmpd="sng">
            <a:solidFill>
              <a:srgbClr val="8910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2540001" y="4215179"/>
            <a:ext cx="0" cy="275358"/>
          </a:xfrm>
          <a:prstGeom prst="line">
            <a:avLst/>
          </a:prstGeom>
          <a:ln w="57150" cmpd="sng">
            <a:solidFill>
              <a:srgbClr val="8910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877735" y="4490537"/>
            <a:ext cx="0" cy="540646"/>
          </a:xfrm>
          <a:prstGeom prst="line">
            <a:avLst/>
          </a:prstGeom>
          <a:ln w="57150" cmpd="sng">
            <a:solidFill>
              <a:srgbClr val="8910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5080002" y="3694670"/>
            <a:ext cx="0" cy="540646"/>
          </a:xfrm>
          <a:prstGeom prst="line">
            <a:avLst/>
          </a:prstGeom>
          <a:ln w="57150" cmpd="sng">
            <a:solidFill>
              <a:srgbClr val="8910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8178802" y="4490537"/>
            <a:ext cx="0" cy="540646"/>
          </a:xfrm>
          <a:prstGeom prst="line">
            <a:avLst/>
          </a:prstGeom>
          <a:ln w="57150" cmpd="sng">
            <a:solidFill>
              <a:srgbClr val="8910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6841069" y="4215179"/>
            <a:ext cx="0" cy="275358"/>
          </a:xfrm>
          <a:prstGeom prst="line">
            <a:avLst/>
          </a:prstGeom>
          <a:ln w="57150" cmpd="sng">
            <a:solidFill>
              <a:srgbClr val="8910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9263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4" name="Group 133"/>
          <p:cNvGrpSpPr/>
          <p:nvPr/>
        </p:nvGrpSpPr>
        <p:grpSpPr>
          <a:xfrm>
            <a:off x="2138870" y="3316441"/>
            <a:ext cx="2029968" cy="2029968"/>
            <a:chOff x="2088233" y="4723290"/>
            <a:chExt cx="2029968" cy="2029968"/>
          </a:xfrm>
        </p:grpSpPr>
        <p:pic>
          <p:nvPicPr>
            <p:cNvPr id="51" name="Picture 50" descr="bag.jp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8233" y="4723290"/>
              <a:ext cx="2029968" cy="2029968"/>
            </a:xfrm>
            <a:prstGeom prst="rect">
              <a:avLst/>
            </a:prstGeom>
          </p:spPr>
        </p:pic>
        <p:sp>
          <p:nvSpPr>
            <p:cNvPr id="52" name="Oval 51"/>
            <p:cNvSpPr>
              <a:spLocks noChangeAspect="1"/>
            </p:cNvSpPr>
            <p:nvPr/>
          </p:nvSpPr>
          <p:spPr>
            <a:xfrm>
              <a:off x="3088059" y="5605957"/>
              <a:ext cx="165364" cy="182880"/>
            </a:xfrm>
            <a:prstGeom prst="ellipse">
              <a:avLst/>
            </a:prstGeom>
            <a:solidFill>
              <a:srgbClr val="33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" pitchFamily="18" charset="0"/>
              </a:endParaRPr>
            </a:p>
          </p:txBody>
        </p:sp>
        <p:sp>
          <p:nvSpPr>
            <p:cNvPr id="54" name="Oval 53"/>
            <p:cNvSpPr/>
            <p:nvPr/>
          </p:nvSpPr>
          <p:spPr>
            <a:xfrm>
              <a:off x="2725268" y="6033583"/>
              <a:ext cx="182880" cy="182880"/>
            </a:xfrm>
            <a:prstGeom prst="ellipse">
              <a:avLst/>
            </a:prstGeom>
            <a:solidFill>
              <a:srgbClr val="33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" pitchFamily="18" charset="0"/>
              </a:endParaRPr>
            </a:p>
          </p:txBody>
        </p:sp>
        <p:sp>
          <p:nvSpPr>
            <p:cNvPr id="55" name="Oval 54"/>
            <p:cNvSpPr>
              <a:spLocks noChangeAspect="1"/>
            </p:cNvSpPr>
            <p:nvPr/>
          </p:nvSpPr>
          <p:spPr>
            <a:xfrm>
              <a:off x="3415381" y="6033583"/>
              <a:ext cx="165364" cy="182880"/>
            </a:xfrm>
            <a:prstGeom prst="ellipse">
              <a:avLst/>
            </a:prstGeom>
            <a:solidFill>
              <a:srgbClr val="33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" pitchFamily="18" charset="0"/>
              </a:endParaRPr>
            </a:p>
          </p:txBody>
        </p:sp>
        <p:cxnSp>
          <p:nvCxnSpPr>
            <p:cNvPr id="57" name="Straight Connector 56"/>
            <p:cNvCxnSpPr>
              <a:stCxn id="54" idx="7"/>
              <a:endCxn id="52" idx="3"/>
            </p:cNvCxnSpPr>
            <p:nvPr/>
          </p:nvCxnSpPr>
          <p:spPr>
            <a:xfrm flipV="1">
              <a:off x="2881366" y="5762055"/>
              <a:ext cx="230910" cy="29831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>
              <a:stCxn id="54" idx="6"/>
              <a:endCxn id="55" idx="2"/>
            </p:cNvCxnSpPr>
            <p:nvPr/>
          </p:nvCxnSpPr>
          <p:spPr>
            <a:xfrm>
              <a:off x="2908148" y="6125023"/>
              <a:ext cx="507233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>
              <a:stCxn id="52" idx="5"/>
              <a:endCxn id="55" idx="1"/>
            </p:cNvCxnSpPr>
            <p:nvPr/>
          </p:nvCxnSpPr>
          <p:spPr>
            <a:xfrm>
              <a:off x="3229206" y="5762055"/>
              <a:ext cx="210392" cy="29831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2988328" y="5251638"/>
              <a:ext cx="4478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c</a:t>
              </a:r>
              <a:endParaRPr lang="en-US" sz="2000" dirty="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2623718" y="6212876"/>
              <a:ext cx="4478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d</a:t>
              </a:r>
              <a:endParaRPr lang="en-US" sz="2000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3325677" y="6184234"/>
              <a:ext cx="4478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e</a:t>
              </a:r>
              <a:endParaRPr lang="en-US" sz="2000" dirty="0"/>
            </a:p>
          </p:txBody>
        </p:sp>
      </p:grpSp>
      <p:pic>
        <p:nvPicPr>
          <p:cNvPr id="119" name="Picture 118" descr="ba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8185" y="4045973"/>
            <a:ext cx="1828800" cy="1828800"/>
          </a:xfrm>
          <a:prstGeom prst="rect">
            <a:avLst/>
          </a:prstGeom>
        </p:spPr>
      </p:pic>
      <p:pic>
        <p:nvPicPr>
          <p:cNvPr id="109" name="Picture 108" descr="ba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2071" y="1969690"/>
            <a:ext cx="1645920" cy="1645920"/>
          </a:xfrm>
          <a:prstGeom prst="rect">
            <a:avLst/>
          </a:prstGeom>
        </p:spPr>
      </p:pic>
      <p:pic>
        <p:nvPicPr>
          <p:cNvPr id="96" name="Picture 95" descr="ba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1811" y="1960047"/>
            <a:ext cx="2029968" cy="2029968"/>
          </a:xfrm>
          <a:prstGeom prst="rect">
            <a:avLst/>
          </a:prstGeom>
        </p:spPr>
      </p:pic>
      <p:pic>
        <p:nvPicPr>
          <p:cNvPr id="64" name="Picture 63" descr="ba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1799" y="1877208"/>
            <a:ext cx="2029968" cy="2029968"/>
          </a:xfrm>
          <a:prstGeom prst="rect">
            <a:avLst/>
          </a:prstGeom>
        </p:spPr>
      </p:pic>
      <p:cxnSp>
        <p:nvCxnSpPr>
          <p:cNvPr id="39" name="Straight Connector 38"/>
          <p:cNvCxnSpPr>
            <a:stCxn id="32" idx="4"/>
          </p:cNvCxnSpPr>
          <p:nvPr/>
        </p:nvCxnSpPr>
        <p:spPr>
          <a:xfrm flipH="1">
            <a:off x="3168888" y="2219780"/>
            <a:ext cx="1657606" cy="12813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Tree Decomposition</a:t>
            </a:r>
            <a:endParaRPr lang="en-US" dirty="0"/>
          </a:p>
        </p:txBody>
      </p:sp>
      <p:sp>
        <p:nvSpPr>
          <p:cNvPr id="31" name="Oval 30"/>
          <p:cNvSpPr>
            <a:spLocks noChangeAspect="1"/>
          </p:cNvSpPr>
          <p:nvPr/>
        </p:nvSpPr>
        <p:spPr>
          <a:xfrm>
            <a:off x="5956028" y="4195045"/>
            <a:ext cx="182880" cy="18288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32" name="Oval 31"/>
          <p:cNvSpPr>
            <a:spLocks noChangeAspect="1"/>
          </p:cNvSpPr>
          <p:nvPr/>
        </p:nvSpPr>
        <p:spPr>
          <a:xfrm>
            <a:off x="4735054" y="2036900"/>
            <a:ext cx="182880" cy="18288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6530989" y="2042141"/>
            <a:ext cx="182880" cy="18288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34" name="Oval 33"/>
          <p:cNvSpPr>
            <a:spLocks noChangeAspect="1"/>
          </p:cNvSpPr>
          <p:nvPr/>
        </p:nvSpPr>
        <p:spPr>
          <a:xfrm>
            <a:off x="8029039" y="2071478"/>
            <a:ext cx="182880" cy="18288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416600" y="3269775"/>
            <a:ext cx="238320" cy="263563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543870" y="3269775"/>
            <a:ext cx="238320" cy="263563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cxnSp>
        <p:nvCxnSpPr>
          <p:cNvPr id="20" name="Straight Connector 19"/>
          <p:cNvCxnSpPr>
            <a:stCxn id="11" idx="7"/>
            <a:endCxn id="7" idx="3"/>
          </p:cNvCxnSpPr>
          <p:nvPr/>
        </p:nvCxnSpPr>
        <p:spPr>
          <a:xfrm flipV="1">
            <a:off x="620019" y="2775620"/>
            <a:ext cx="464894" cy="5327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1" idx="6"/>
            <a:endCxn id="12" idx="2"/>
          </p:cNvCxnSpPr>
          <p:nvPr/>
        </p:nvCxnSpPr>
        <p:spPr>
          <a:xfrm>
            <a:off x="654920" y="3401557"/>
            <a:ext cx="88895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7" idx="5"/>
            <a:endCxn id="12" idx="1"/>
          </p:cNvCxnSpPr>
          <p:nvPr/>
        </p:nvCxnSpPr>
        <p:spPr>
          <a:xfrm>
            <a:off x="1253431" y="2775620"/>
            <a:ext cx="325340" cy="5327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73416" y="3594815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</a:t>
            </a:r>
            <a:endParaRPr lang="en-US" sz="2000" dirty="0"/>
          </a:p>
        </p:txBody>
      </p:sp>
      <p:sp>
        <p:nvSpPr>
          <p:cNvPr id="27" name="TextBox 26"/>
          <p:cNvSpPr txBox="1"/>
          <p:nvPr/>
        </p:nvSpPr>
        <p:spPr>
          <a:xfrm>
            <a:off x="1558251" y="3586994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</a:t>
            </a:r>
            <a:endParaRPr lang="en-US" sz="2000" dirty="0"/>
          </a:p>
        </p:txBody>
      </p:sp>
      <p:sp>
        <p:nvSpPr>
          <p:cNvPr id="8" name="Oval 7"/>
          <p:cNvSpPr/>
          <p:nvPr/>
        </p:nvSpPr>
        <p:spPr>
          <a:xfrm>
            <a:off x="1855579" y="2550655"/>
            <a:ext cx="238320" cy="263563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1855579" y="1769477"/>
            <a:ext cx="238320" cy="263563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677530" y="1769477"/>
            <a:ext cx="238320" cy="263563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1253431" y="2687885"/>
            <a:ext cx="63704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5" idx="6"/>
            <a:endCxn id="9" idx="2"/>
          </p:cNvCxnSpPr>
          <p:nvPr/>
        </p:nvCxnSpPr>
        <p:spPr>
          <a:xfrm>
            <a:off x="1288332" y="1901259"/>
            <a:ext cx="56724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989117" y="1994442"/>
            <a:ext cx="0" cy="59481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9" idx="6"/>
            <a:endCxn id="10" idx="2"/>
          </p:cNvCxnSpPr>
          <p:nvPr/>
        </p:nvCxnSpPr>
        <p:spPr>
          <a:xfrm>
            <a:off x="2093899" y="1901259"/>
            <a:ext cx="58363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0" name="Group 119"/>
          <p:cNvGrpSpPr/>
          <p:nvPr/>
        </p:nvGrpSpPr>
        <p:grpSpPr>
          <a:xfrm>
            <a:off x="240483" y="1369367"/>
            <a:ext cx="1068369" cy="1518573"/>
            <a:chOff x="485676" y="2169790"/>
            <a:chExt cx="1068369" cy="1518573"/>
          </a:xfrm>
        </p:grpSpPr>
        <p:sp>
          <p:nvSpPr>
            <p:cNvPr id="6" name="Oval 5"/>
            <p:cNvSpPr/>
            <p:nvPr/>
          </p:nvSpPr>
          <p:spPr>
            <a:xfrm>
              <a:off x="661793" y="2917561"/>
              <a:ext cx="238320" cy="263563"/>
            </a:xfrm>
            <a:prstGeom prst="ellipse">
              <a:avLst/>
            </a:prstGeom>
            <a:solidFill>
              <a:srgbClr val="33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" pitchFamily="18" charset="0"/>
              </a:endParaRPr>
            </a:p>
          </p:txBody>
        </p:sp>
        <p:cxnSp>
          <p:nvCxnSpPr>
            <p:cNvPr id="13" name="Straight Connector 12"/>
            <p:cNvCxnSpPr>
              <a:stCxn id="6" idx="7"/>
              <a:endCxn id="5" idx="2"/>
            </p:cNvCxnSpPr>
            <p:nvPr/>
          </p:nvCxnSpPr>
          <p:spPr>
            <a:xfrm flipV="1">
              <a:off x="865212" y="2701682"/>
              <a:ext cx="429993" cy="25447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stCxn id="6" idx="5"/>
              <a:endCxn id="7" idx="1"/>
            </p:cNvCxnSpPr>
            <p:nvPr/>
          </p:nvCxnSpPr>
          <p:spPr>
            <a:xfrm>
              <a:off x="865212" y="3142526"/>
              <a:ext cx="464894" cy="24715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485676" y="2517451"/>
              <a:ext cx="4478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b</a:t>
              </a:r>
              <a:endParaRPr lang="en-US" sz="20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966487" y="3288253"/>
              <a:ext cx="4478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c</a:t>
              </a:r>
              <a:endParaRPr lang="en-US" sz="2000" dirty="0"/>
            </a:p>
          </p:txBody>
        </p:sp>
        <p:sp>
          <p:nvSpPr>
            <p:cNvPr id="5" name="Oval 4"/>
            <p:cNvSpPr/>
            <p:nvPr/>
          </p:nvSpPr>
          <p:spPr>
            <a:xfrm>
              <a:off x="1295205" y="2569900"/>
              <a:ext cx="238320" cy="263563"/>
            </a:xfrm>
            <a:prstGeom prst="ellipse">
              <a:avLst/>
            </a:prstGeom>
            <a:solidFill>
              <a:srgbClr val="33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" pitchFamily="18" charset="0"/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1295205" y="3351078"/>
              <a:ext cx="238320" cy="263563"/>
            </a:xfrm>
            <a:prstGeom prst="ellipse">
              <a:avLst/>
            </a:prstGeom>
            <a:solidFill>
              <a:srgbClr val="33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" pitchFamily="18" charset="0"/>
              </a:endParaRPr>
            </a:p>
          </p:txBody>
        </p:sp>
        <p:cxnSp>
          <p:nvCxnSpPr>
            <p:cNvPr id="15" name="Straight Connector 14"/>
            <p:cNvCxnSpPr>
              <a:stCxn id="5" idx="4"/>
              <a:endCxn id="7" idx="0"/>
            </p:cNvCxnSpPr>
            <p:nvPr/>
          </p:nvCxnSpPr>
          <p:spPr>
            <a:xfrm>
              <a:off x="1414365" y="2833463"/>
              <a:ext cx="0" cy="5176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1106167" y="2169790"/>
              <a:ext cx="4478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a</a:t>
              </a:r>
              <a:endParaRPr lang="en-US" sz="2000" dirty="0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2055410" y="2692225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</a:t>
            </a:r>
            <a:endParaRPr lang="en-US" sz="2000" dirty="0"/>
          </a:p>
        </p:txBody>
      </p:sp>
      <p:sp>
        <p:nvSpPr>
          <p:cNvPr id="29" name="TextBox 28"/>
          <p:cNvSpPr txBox="1"/>
          <p:nvPr/>
        </p:nvSpPr>
        <p:spPr>
          <a:xfrm>
            <a:off x="1890480" y="1369367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g</a:t>
            </a:r>
            <a:endParaRPr lang="en-US" sz="2000" dirty="0"/>
          </a:p>
        </p:txBody>
      </p:sp>
      <p:sp>
        <p:nvSpPr>
          <p:cNvPr id="30" name="TextBox 29"/>
          <p:cNvSpPr txBox="1"/>
          <p:nvPr/>
        </p:nvSpPr>
        <p:spPr>
          <a:xfrm>
            <a:off x="2813508" y="1464350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h</a:t>
            </a:r>
            <a:endParaRPr lang="en-US" sz="2000" dirty="0"/>
          </a:p>
        </p:txBody>
      </p:sp>
      <p:sp>
        <p:nvSpPr>
          <p:cNvPr id="35" name="Oval 34"/>
          <p:cNvSpPr>
            <a:spLocks noChangeAspect="1"/>
          </p:cNvSpPr>
          <p:nvPr/>
        </p:nvSpPr>
        <p:spPr>
          <a:xfrm>
            <a:off x="3024963" y="3531982"/>
            <a:ext cx="182880" cy="18288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cxnSp>
        <p:nvCxnSpPr>
          <p:cNvPr id="36" name="Straight Connector 35"/>
          <p:cNvCxnSpPr>
            <a:endCxn id="32" idx="5"/>
          </p:cNvCxnSpPr>
          <p:nvPr/>
        </p:nvCxnSpPr>
        <p:spPr>
          <a:xfrm flipH="1" flipV="1">
            <a:off x="4891152" y="2192998"/>
            <a:ext cx="1156316" cy="20682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32" idx="6"/>
            <a:endCxn id="33" idx="2"/>
          </p:cNvCxnSpPr>
          <p:nvPr/>
        </p:nvCxnSpPr>
        <p:spPr>
          <a:xfrm>
            <a:off x="4917934" y="2128340"/>
            <a:ext cx="1613055" cy="52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33" idx="6"/>
            <a:endCxn id="34" idx="2"/>
          </p:cNvCxnSpPr>
          <p:nvPr/>
        </p:nvCxnSpPr>
        <p:spPr>
          <a:xfrm>
            <a:off x="6713869" y="2133581"/>
            <a:ext cx="131517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4502069" y="2622667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</a:t>
            </a:r>
            <a:endParaRPr lang="en-US" sz="2000" dirty="0"/>
          </a:p>
        </p:txBody>
      </p:sp>
      <p:sp>
        <p:nvSpPr>
          <p:cNvPr id="78" name="TextBox 77"/>
          <p:cNvSpPr txBox="1"/>
          <p:nvPr/>
        </p:nvSpPr>
        <p:spPr>
          <a:xfrm>
            <a:off x="5121173" y="3352625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</a:t>
            </a:r>
            <a:endParaRPr lang="en-US" sz="2000" dirty="0"/>
          </a:p>
        </p:txBody>
      </p:sp>
      <p:grpSp>
        <p:nvGrpSpPr>
          <p:cNvPr id="115" name="Group 114"/>
          <p:cNvGrpSpPr/>
          <p:nvPr/>
        </p:nvGrpSpPr>
        <p:grpSpPr>
          <a:xfrm>
            <a:off x="7742151" y="2677190"/>
            <a:ext cx="990336" cy="581199"/>
            <a:chOff x="5938757" y="4861481"/>
            <a:chExt cx="990336" cy="581199"/>
          </a:xfrm>
        </p:grpSpPr>
        <p:sp>
          <p:nvSpPr>
            <p:cNvPr id="70" name="Oval 69"/>
            <p:cNvSpPr/>
            <p:nvPr/>
          </p:nvSpPr>
          <p:spPr>
            <a:xfrm>
              <a:off x="5992516" y="5259800"/>
              <a:ext cx="182880" cy="182880"/>
            </a:xfrm>
            <a:prstGeom prst="ellipse">
              <a:avLst/>
            </a:prstGeom>
            <a:solidFill>
              <a:srgbClr val="33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" pitchFamily="18" charset="0"/>
              </a:endParaRPr>
            </a:p>
          </p:txBody>
        </p:sp>
        <p:sp>
          <p:nvSpPr>
            <p:cNvPr id="71" name="Oval 70"/>
            <p:cNvSpPr/>
            <p:nvPr/>
          </p:nvSpPr>
          <p:spPr>
            <a:xfrm>
              <a:off x="6532541" y="5242353"/>
              <a:ext cx="182880" cy="182880"/>
            </a:xfrm>
            <a:prstGeom prst="ellipse">
              <a:avLst/>
            </a:prstGeom>
            <a:solidFill>
              <a:srgbClr val="33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" pitchFamily="18" charset="0"/>
              </a:endParaRPr>
            </a:p>
          </p:txBody>
        </p:sp>
        <p:cxnSp>
          <p:nvCxnSpPr>
            <p:cNvPr id="76" name="Straight Connector 75"/>
            <p:cNvCxnSpPr>
              <a:stCxn id="70" idx="6"/>
              <a:endCxn id="71" idx="2"/>
            </p:cNvCxnSpPr>
            <p:nvPr/>
          </p:nvCxnSpPr>
          <p:spPr>
            <a:xfrm flipV="1">
              <a:off x="6175396" y="5333793"/>
              <a:ext cx="357145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TextBox 78"/>
            <p:cNvSpPr txBox="1"/>
            <p:nvPr/>
          </p:nvSpPr>
          <p:spPr>
            <a:xfrm>
              <a:off x="5938757" y="4861481"/>
              <a:ext cx="4478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g</a:t>
              </a:r>
              <a:endParaRPr lang="en-US" sz="2000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6481215" y="4881582"/>
              <a:ext cx="4478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h</a:t>
              </a:r>
              <a:endParaRPr lang="en-US" sz="2000" dirty="0"/>
            </a:p>
          </p:txBody>
        </p:sp>
      </p:grpSp>
      <p:sp>
        <p:nvSpPr>
          <p:cNvPr id="85" name="Oval 84"/>
          <p:cNvSpPr>
            <a:spLocks/>
          </p:cNvSpPr>
          <p:nvPr/>
        </p:nvSpPr>
        <p:spPr>
          <a:xfrm>
            <a:off x="4750368" y="2796110"/>
            <a:ext cx="182880" cy="18288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cxnSp>
        <p:nvCxnSpPr>
          <p:cNvPr id="86" name="Straight Connector 85"/>
          <p:cNvCxnSpPr>
            <a:stCxn id="85" idx="4"/>
          </p:cNvCxnSpPr>
          <p:nvPr/>
        </p:nvCxnSpPr>
        <p:spPr>
          <a:xfrm>
            <a:off x="4841808" y="2978990"/>
            <a:ext cx="0" cy="27432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flipV="1">
            <a:off x="4953787" y="3316441"/>
            <a:ext cx="274320" cy="544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4585622" y="3273885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</a:t>
            </a:r>
            <a:endParaRPr lang="en-US" sz="2000" dirty="0"/>
          </a:p>
        </p:txBody>
      </p:sp>
      <p:sp>
        <p:nvSpPr>
          <p:cNvPr id="89" name="Oval 88"/>
          <p:cNvSpPr>
            <a:spLocks/>
          </p:cNvSpPr>
          <p:nvPr/>
        </p:nvSpPr>
        <p:spPr>
          <a:xfrm>
            <a:off x="4750368" y="3245945"/>
            <a:ext cx="182880" cy="18288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90" name="Oval 89"/>
          <p:cNvSpPr>
            <a:spLocks/>
          </p:cNvSpPr>
          <p:nvPr/>
        </p:nvSpPr>
        <p:spPr>
          <a:xfrm>
            <a:off x="5162232" y="3240610"/>
            <a:ext cx="182880" cy="18288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97" name="Oval 96"/>
          <p:cNvSpPr>
            <a:spLocks/>
          </p:cNvSpPr>
          <p:nvPr/>
        </p:nvSpPr>
        <p:spPr>
          <a:xfrm>
            <a:off x="6333504" y="2979746"/>
            <a:ext cx="182880" cy="18288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98" name="Oval 97"/>
          <p:cNvSpPr/>
          <p:nvPr/>
        </p:nvSpPr>
        <p:spPr>
          <a:xfrm>
            <a:off x="6772508" y="2973764"/>
            <a:ext cx="182880" cy="18288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cxnSp>
        <p:nvCxnSpPr>
          <p:cNvPr id="101" name="Straight Connector 100"/>
          <p:cNvCxnSpPr>
            <a:stCxn id="97" idx="6"/>
          </p:cNvCxnSpPr>
          <p:nvPr/>
        </p:nvCxnSpPr>
        <p:spPr>
          <a:xfrm>
            <a:off x="6516384" y="3071186"/>
            <a:ext cx="29485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>
            <a:stCxn id="98" idx="4"/>
            <a:endCxn id="106" idx="0"/>
          </p:cNvCxnSpPr>
          <p:nvPr/>
        </p:nvCxnSpPr>
        <p:spPr>
          <a:xfrm flipH="1">
            <a:off x="6836808" y="3156644"/>
            <a:ext cx="0" cy="2676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3" name="TextBox 102"/>
          <p:cNvSpPr txBox="1"/>
          <p:nvPr/>
        </p:nvSpPr>
        <p:spPr>
          <a:xfrm>
            <a:off x="6845745" y="2616834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g</a:t>
            </a:r>
            <a:endParaRPr lang="en-US" sz="2000" dirty="0"/>
          </a:p>
        </p:txBody>
      </p:sp>
      <p:sp>
        <p:nvSpPr>
          <p:cNvPr id="106" name="Oval 105"/>
          <p:cNvSpPr>
            <a:spLocks/>
          </p:cNvSpPr>
          <p:nvPr/>
        </p:nvSpPr>
        <p:spPr>
          <a:xfrm>
            <a:off x="6745368" y="3424246"/>
            <a:ext cx="182880" cy="18288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6047468" y="2781934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</a:t>
            </a:r>
            <a:endParaRPr lang="en-US" sz="2000" dirty="0"/>
          </a:p>
        </p:txBody>
      </p:sp>
      <p:sp>
        <p:nvSpPr>
          <p:cNvPr id="108" name="TextBox 107"/>
          <p:cNvSpPr txBox="1"/>
          <p:nvPr/>
        </p:nvSpPr>
        <p:spPr>
          <a:xfrm>
            <a:off x="6831124" y="3455893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</a:t>
            </a:r>
            <a:endParaRPr lang="en-US" sz="2000" dirty="0"/>
          </a:p>
        </p:txBody>
      </p:sp>
      <p:sp>
        <p:nvSpPr>
          <p:cNvPr id="125" name="TextBox 124"/>
          <p:cNvSpPr txBox="1"/>
          <p:nvPr/>
        </p:nvSpPr>
        <p:spPr>
          <a:xfrm>
            <a:off x="6274372" y="4654201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b</a:t>
            </a:r>
            <a:endParaRPr lang="en-US" sz="2000" dirty="0"/>
          </a:p>
        </p:txBody>
      </p:sp>
      <p:sp>
        <p:nvSpPr>
          <p:cNvPr id="126" name="TextBox 125"/>
          <p:cNvSpPr txBox="1"/>
          <p:nvPr/>
        </p:nvSpPr>
        <p:spPr>
          <a:xfrm>
            <a:off x="5864371" y="5323215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</a:t>
            </a:r>
            <a:endParaRPr lang="en-US" sz="2000" dirty="0"/>
          </a:p>
        </p:txBody>
      </p:sp>
      <p:grpSp>
        <p:nvGrpSpPr>
          <p:cNvPr id="132" name="Group 131"/>
          <p:cNvGrpSpPr>
            <a:grpSpLocks noChangeAspect="1"/>
          </p:cNvGrpSpPr>
          <p:nvPr/>
        </p:nvGrpSpPr>
        <p:grpSpPr>
          <a:xfrm>
            <a:off x="5723124" y="4843972"/>
            <a:ext cx="610380" cy="731520"/>
            <a:chOff x="6926057" y="4999486"/>
            <a:chExt cx="762975" cy="914400"/>
          </a:xfrm>
        </p:grpSpPr>
        <p:cxnSp>
          <p:nvCxnSpPr>
            <p:cNvPr id="124" name="Straight Connector 123"/>
            <p:cNvCxnSpPr>
              <a:stCxn id="122" idx="5"/>
              <a:endCxn id="128" idx="1"/>
            </p:cNvCxnSpPr>
            <p:nvPr/>
          </p:nvCxnSpPr>
          <p:spPr>
            <a:xfrm>
              <a:off x="7104097" y="5500672"/>
              <a:ext cx="406895" cy="2163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1" name="Group 130"/>
            <p:cNvGrpSpPr>
              <a:grpSpLocks noChangeAspect="1"/>
            </p:cNvGrpSpPr>
            <p:nvPr/>
          </p:nvGrpSpPr>
          <p:grpSpPr>
            <a:xfrm>
              <a:off x="6926057" y="4999486"/>
              <a:ext cx="762975" cy="914400"/>
              <a:chOff x="6942184" y="4999486"/>
              <a:chExt cx="871732" cy="1044741"/>
            </a:xfrm>
          </p:grpSpPr>
          <p:sp>
            <p:nvSpPr>
              <p:cNvPr id="122" name="Oval 121"/>
              <p:cNvSpPr/>
              <p:nvPr/>
            </p:nvSpPr>
            <p:spPr>
              <a:xfrm>
                <a:off x="6942184" y="5347147"/>
                <a:ext cx="238320" cy="263563"/>
              </a:xfrm>
              <a:prstGeom prst="ellipse">
                <a:avLst/>
              </a:prstGeom>
              <a:solidFill>
                <a:srgbClr val="3366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dirty="0">
                  <a:latin typeface="Times" pitchFamily="18" charset="0"/>
                </a:endParaRPr>
              </a:p>
            </p:txBody>
          </p:sp>
          <p:cxnSp>
            <p:nvCxnSpPr>
              <p:cNvPr id="123" name="Straight Connector 122"/>
              <p:cNvCxnSpPr>
                <a:stCxn id="122" idx="7"/>
                <a:endCxn id="127" idx="2"/>
              </p:cNvCxnSpPr>
              <p:nvPr/>
            </p:nvCxnSpPr>
            <p:spPr>
              <a:xfrm flipV="1">
                <a:off x="7145603" y="5131268"/>
                <a:ext cx="429993" cy="254477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7" name="Oval 126"/>
              <p:cNvSpPr/>
              <p:nvPr/>
            </p:nvSpPr>
            <p:spPr>
              <a:xfrm>
                <a:off x="7575596" y="4999486"/>
                <a:ext cx="238320" cy="263563"/>
              </a:xfrm>
              <a:prstGeom prst="ellipse">
                <a:avLst/>
              </a:prstGeom>
              <a:solidFill>
                <a:srgbClr val="3366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dirty="0">
                  <a:latin typeface="Times" pitchFamily="18" charset="0"/>
                </a:endParaRPr>
              </a:p>
            </p:txBody>
          </p:sp>
          <p:sp>
            <p:nvSpPr>
              <p:cNvPr id="128" name="Oval 127"/>
              <p:cNvSpPr/>
              <p:nvPr/>
            </p:nvSpPr>
            <p:spPr>
              <a:xfrm>
                <a:off x="7575596" y="5780664"/>
                <a:ext cx="238320" cy="263563"/>
              </a:xfrm>
              <a:prstGeom prst="ellipse">
                <a:avLst/>
              </a:prstGeom>
              <a:solidFill>
                <a:srgbClr val="3366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dirty="0">
                  <a:latin typeface="Times" pitchFamily="18" charset="0"/>
                </a:endParaRPr>
              </a:p>
            </p:txBody>
          </p:sp>
          <p:cxnSp>
            <p:nvCxnSpPr>
              <p:cNvPr id="129" name="Straight Connector 128"/>
              <p:cNvCxnSpPr>
                <a:stCxn id="127" idx="4"/>
                <a:endCxn id="128" idx="0"/>
              </p:cNvCxnSpPr>
              <p:nvPr/>
            </p:nvCxnSpPr>
            <p:spPr>
              <a:xfrm>
                <a:off x="7694756" y="5263049"/>
                <a:ext cx="0" cy="517615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30" name="TextBox 129"/>
          <p:cNvSpPr txBox="1"/>
          <p:nvPr/>
        </p:nvSpPr>
        <p:spPr>
          <a:xfrm>
            <a:off x="5558701" y="4709881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</a:t>
            </a:r>
            <a:endParaRPr lang="en-US" sz="2000" dirty="0"/>
          </a:p>
        </p:txBody>
      </p:sp>
      <p:sp>
        <p:nvSpPr>
          <p:cNvPr id="91" name="TextBox 90"/>
          <p:cNvSpPr txBox="1"/>
          <p:nvPr/>
        </p:nvSpPr>
        <p:spPr>
          <a:xfrm>
            <a:off x="661793" y="5683664"/>
            <a:ext cx="3523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Example from </a:t>
            </a:r>
            <a:r>
              <a:rPr lang="en-US" dirty="0" err="1" smtClean="0"/>
              <a:t>Bodlaender’s</a:t>
            </a:r>
            <a:r>
              <a:rPr lang="en-US" dirty="0" smtClean="0"/>
              <a:t> talk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4243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val 13"/>
          <p:cNvSpPr/>
          <p:nvPr/>
        </p:nvSpPr>
        <p:spPr>
          <a:xfrm>
            <a:off x="4614343" y="3331050"/>
            <a:ext cx="830878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7781091" y="3331050"/>
            <a:ext cx="830878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Routing Inside Clusters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07433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If r is large enough, then some choice of √h will repeat h times.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6408411" y="3331050"/>
            <a:ext cx="830878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3455012" y="3331050"/>
            <a:ext cx="830878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201142" y="3331050"/>
            <a:ext cx="830878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856632" y="3331050"/>
            <a:ext cx="830878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494064" y="3694670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658730" y="4306118"/>
            <a:ext cx="574062" cy="5217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…</a:t>
            </a:r>
            <a:endParaRPr lang="en-US" sz="3200" baseline="-25000" dirty="0"/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494064" y="3959959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494064" y="4225248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494064" y="4490537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494064" y="4755826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494064" y="5021115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494064" y="5286403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78311" y="3702640"/>
            <a:ext cx="587520" cy="0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856632" y="4225248"/>
            <a:ext cx="830878" cy="0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90498" y="5021115"/>
            <a:ext cx="709199" cy="0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01142" y="3985741"/>
            <a:ext cx="830878" cy="0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201142" y="4225248"/>
            <a:ext cx="830878" cy="0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201142" y="4464755"/>
            <a:ext cx="830878" cy="0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3589867" y="3685707"/>
            <a:ext cx="574344" cy="0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3589867" y="5297462"/>
            <a:ext cx="574344" cy="0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3522744" y="5021115"/>
            <a:ext cx="709199" cy="0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4732874" y="5297462"/>
            <a:ext cx="574344" cy="0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614343" y="4501825"/>
            <a:ext cx="830878" cy="0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4614343" y="3992149"/>
            <a:ext cx="830878" cy="0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408411" y="4234096"/>
            <a:ext cx="830878" cy="0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781091" y="4225248"/>
            <a:ext cx="830878" cy="0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6408411" y="4501825"/>
            <a:ext cx="830878" cy="0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7781091" y="3959959"/>
            <a:ext cx="830878" cy="0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781091" y="4764674"/>
            <a:ext cx="830878" cy="0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890499" y="5521547"/>
            <a:ext cx="7590405" cy="968443"/>
            <a:chOff x="890499" y="5521547"/>
            <a:chExt cx="7590405" cy="968443"/>
          </a:xfrm>
        </p:grpSpPr>
        <p:sp>
          <p:nvSpPr>
            <p:cNvPr id="43" name="Left Brace 42"/>
            <p:cNvSpPr/>
            <p:nvPr/>
          </p:nvSpPr>
          <p:spPr>
            <a:xfrm rot="16200000">
              <a:off x="4455190" y="1956856"/>
              <a:ext cx="461023" cy="7590405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4525491" y="5905214"/>
              <a:ext cx="1021328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r</a:t>
              </a:r>
              <a:endParaRPr lang="en-US" sz="3200" dirty="0"/>
            </a:p>
          </p:txBody>
        </p:sp>
      </p:grpSp>
      <p:cxnSp>
        <p:nvCxnSpPr>
          <p:cNvPr id="42" name="Straight Connector 41"/>
          <p:cNvCxnSpPr/>
          <p:nvPr/>
        </p:nvCxnSpPr>
        <p:spPr>
          <a:xfrm>
            <a:off x="6513157" y="5021115"/>
            <a:ext cx="709199" cy="0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47961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Routing Inside Clusters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074333"/>
          </a:xfrm>
        </p:spPr>
        <p:txBody>
          <a:bodyPr>
            <a:normAutofit/>
          </a:bodyPr>
          <a:lstStyle/>
          <a:p>
            <a:endParaRPr lang="en-US" sz="2800" dirty="0" smtClean="0"/>
          </a:p>
        </p:txBody>
      </p:sp>
      <p:grpSp>
        <p:nvGrpSpPr>
          <p:cNvPr id="11" name="Group 10"/>
          <p:cNvGrpSpPr/>
          <p:nvPr/>
        </p:nvGrpSpPr>
        <p:grpSpPr>
          <a:xfrm>
            <a:off x="856632" y="3331050"/>
            <a:ext cx="830878" cy="2190498"/>
            <a:chOff x="856632" y="3331050"/>
            <a:chExt cx="830878" cy="2190498"/>
          </a:xfrm>
        </p:grpSpPr>
        <p:sp>
          <p:nvSpPr>
            <p:cNvPr id="8" name="Oval 7"/>
            <p:cNvSpPr/>
            <p:nvPr/>
          </p:nvSpPr>
          <p:spPr>
            <a:xfrm>
              <a:off x="856632" y="3331050"/>
              <a:ext cx="830878" cy="2190498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978311" y="3702640"/>
              <a:ext cx="587520" cy="0"/>
            </a:xfrm>
            <a:prstGeom prst="line">
              <a:avLst/>
            </a:prstGeom>
            <a:ln w="76200" cmpd="sng">
              <a:solidFill>
                <a:srgbClr val="00009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V="1">
              <a:off x="856632" y="4225248"/>
              <a:ext cx="830878" cy="0"/>
            </a:xfrm>
            <a:prstGeom prst="line">
              <a:avLst/>
            </a:prstGeom>
            <a:ln w="76200" cmpd="sng">
              <a:solidFill>
                <a:srgbClr val="00009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890498" y="5021115"/>
              <a:ext cx="709199" cy="0"/>
            </a:xfrm>
            <a:prstGeom prst="line">
              <a:avLst/>
            </a:prstGeom>
            <a:ln w="76200" cmpd="sng">
              <a:solidFill>
                <a:srgbClr val="00009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2010708" y="3331050"/>
            <a:ext cx="830878" cy="2190498"/>
            <a:chOff x="2065678" y="3331050"/>
            <a:chExt cx="830878" cy="2190498"/>
          </a:xfrm>
        </p:grpSpPr>
        <p:sp>
          <p:nvSpPr>
            <p:cNvPr id="7" name="Oval 6"/>
            <p:cNvSpPr/>
            <p:nvPr/>
          </p:nvSpPr>
          <p:spPr>
            <a:xfrm>
              <a:off x="2065678" y="3331050"/>
              <a:ext cx="830878" cy="2190498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cxnSp>
          <p:nvCxnSpPr>
            <p:cNvPr id="24" name="Straight Connector 23"/>
            <p:cNvCxnSpPr/>
            <p:nvPr/>
          </p:nvCxnSpPr>
          <p:spPr>
            <a:xfrm>
              <a:off x="2065678" y="3985741"/>
              <a:ext cx="830878" cy="0"/>
            </a:xfrm>
            <a:prstGeom prst="line">
              <a:avLst/>
            </a:prstGeom>
            <a:ln w="76200" cmpd="sng">
              <a:solidFill>
                <a:srgbClr val="00009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2065678" y="4225248"/>
              <a:ext cx="830878" cy="0"/>
            </a:xfrm>
            <a:prstGeom prst="line">
              <a:avLst/>
            </a:prstGeom>
            <a:ln w="76200" cmpd="sng">
              <a:solidFill>
                <a:srgbClr val="00009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2065678" y="4464755"/>
              <a:ext cx="830878" cy="0"/>
            </a:xfrm>
            <a:prstGeom prst="line">
              <a:avLst/>
            </a:prstGeom>
            <a:ln w="76200" cmpd="sng">
              <a:solidFill>
                <a:srgbClr val="00009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/>
          <p:nvPr/>
        </p:nvGrpSpPr>
        <p:grpSpPr>
          <a:xfrm>
            <a:off x="3164784" y="3331050"/>
            <a:ext cx="830878" cy="2190498"/>
            <a:chOff x="3455012" y="3331050"/>
            <a:chExt cx="830878" cy="2190498"/>
          </a:xfrm>
        </p:grpSpPr>
        <p:sp>
          <p:nvSpPr>
            <p:cNvPr id="6" name="Oval 5"/>
            <p:cNvSpPr/>
            <p:nvPr/>
          </p:nvSpPr>
          <p:spPr>
            <a:xfrm>
              <a:off x="3455012" y="3331050"/>
              <a:ext cx="830878" cy="2190498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cxnSp>
          <p:nvCxnSpPr>
            <p:cNvPr id="28" name="Straight Connector 27"/>
            <p:cNvCxnSpPr/>
            <p:nvPr/>
          </p:nvCxnSpPr>
          <p:spPr>
            <a:xfrm flipV="1">
              <a:off x="3589867" y="3685707"/>
              <a:ext cx="574344" cy="0"/>
            </a:xfrm>
            <a:prstGeom prst="line">
              <a:avLst/>
            </a:prstGeom>
            <a:ln w="76200" cmpd="sng">
              <a:solidFill>
                <a:srgbClr val="00009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V="1">
              <a:off x="3589867" y="5297462"/>
              <a:ext cx="574344" cy="0"/>
            </a:xfrm>
            <a:prstGeom prst="line">
              <a:avLst/>
            </a:prstGeom>
            <a:ln w="76200" cmpd="sng">
              <a:solidFill>
                <a:srgbClr val="00009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3522744" y="5021115"/>
              <a:ext cx="709199" cy="0"/>
            </a:xfrm>
            <a:prstGeom prst="line">
              <a:avLst/>
            </a:prstGeom>
            <a:ln w="76200" cmpd="sng">
              <a:solidFill>
                <a:srgbClr val="00009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" name="Group 49"/>
          <p:cNvGrpSpPr/>
          <p:nvPr/>
        </p:nvGrpSpPr>
        <p:grpSpPr>
          <a:xfrm>
            <a:off x="7781091" y="3331050"/>
            <a:ext cx="830878" cy="2190498"/>
            <a:chOff x="7781091" y="3331050"/>
            <a:chExt cx="830878" cy="2190498"/>
          </a:xfrm>
        </p:grpSpPr>
        <p:sp>
          <p:nvSpPr>
            <p:cNvPr id="15" name="Oval 14"/>
            <p:cNvSpPr/>
            <p:nvPr/>
          </p:nvSpPr>
          <p:spPr>
            <a:xfrm>
              <a:off x="7781091" y="3331050"/>
              <a:ext cx="830878" cy="2190498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cxnSp>
          <p:nvCxnSpPr>
            <p:cNvPr id="38" name="Straight Connector 37"/>
            <p:cNvCxnSpPr/>
            <p:nvPr/>
          </p:nvCxnSpPr>
          <p:spPr>
            <a:xfrm>
              <a:off x="7781091" y="4225248"/>
              <a:ext cx="830878" cy="0"/>
            </a:xfrm>
            <a:prstGeom prst="line">
              <a:avLst/>
            </a:prstGeom>
            <a:ln w="76200" cmpd="sng">
              <a:solidFill>
                <a:srgbClr val="00009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7781091" y="3959959"/>
              <a:ext cx="830878" cy="0"/>
            </a:xfrm>
            <a:prstGeom prst="line">
              <a:avLst/>
            </a:prstGeom>
            <a:ln w="76200" cmpd="sng">
              <a:solidFill>
                <a:srgbClr val="00009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7781091" y="4764674"/>
              <a:ext cx="830878" cy="0"/>
            </a:xfrm>
            <a:prstGeom prst="line">
              <a:avLst/>
            </a:prstGeom>
            <a:ln w="76200" cmpd="sng">
              <a:solidFill>
                <a:srgbClr val="00009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/>
          <p:cNvGrpSpPr/>
          <p:nvPr/>
        </p:nvGrpSpPr>
        <p:grpSpPr>
          <a:xfrm>
            <a:off x="4318860" y="3331050"/>
            <a:ext cx="830878" cy="2190498"/>
            <a:chOff x="4614343" y="3331050"/>
            <a:chExt cx="830878" cy="2190498"/>
          </a:xfrm>
        </p:grpSpPr>
        <p:sp>
          <p:nvSpPr>
            <p:cNvPr id="14" name="Oval 13"/>
            <p:cNvSpPr/>
            <p:nvPr/>
          </p:nvSpPr>
          <p:spPr>
            <a:xfrm>
              <a:off x="4614343" y="3331050"/>
              <a:ext cx="830878" cy="2190498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cxnSp>
          <p:nvCxnSpPr>
            <p:cNvPr id="34" name="Straight Connector 33"/>
            <p:cNvCxnSpPr/>
            <p:nvPr/>
          </p:nvCxnSpPr>
          <p:spPr>
            <a:xfrm flipV="1">
              <a:off x="4732874" y="5297462"/>
              <a:ext cx="574344" cy="0"/>
            </a:xfrm>
            <a:prstGeom prst="line">
              <a:avLst/>
            </a:prstGeom>
            <a:ln w="76200" cmpd="sng">
              <a:solidFill>
                <a:srgbClr val="00009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4614343" y="4501825"/>
              <a:ext cx="830878" cy="0"/>
            </a:xfrm>
            <a:prstGeom prst="line">
              <a:avLst/>
            </a:prstGeom>
            <a:ln w="76200" cmpd="sng">
              <a:solidFill>
                <a:srgbClr val="00009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4614343" y="3992149"/>
              <a:ext cx="830878" cy="0"/>
            </a:xfrm>
            <a:prstGeom prst="line">
              <a:avLst/>
            </a:prstGeom>
            <a:ln w="76200" cmpd="sng">
              <a:solidFill>
                <a:srgbClr val="00009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5472936" y="3331050"/>
            <a:ext cx="830878" cy="2190498"/>
            <a:chOff x="5714147" y="3331050"/>
            <a:chExt cx="830878" cy="2190498"/>
          </a:xfrm>
        </p:grpSpPr>
        <p:sp>
          <p:nvSpPr>
            <p:cNvPr id="5" name="Oval 4"/>
            <p:cNvSpPr/>
            <p:nvPr/>
          </p:nvSpPr>
          <p:spPr>
            <a:xfrm>
              <a:off x="5714147" y="3331050"/>
              <a:ext cx="830878" cy="2190498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cxnSp>
          <p:nvCxnSpPr>
            <p:cNvPr id="37" name="Straight Connector 36"/>
            <p:cNvCxnSpPr/>
            <p:nvPr/>
          </p:nvCxnSpPr>
          <p:spPr>
            <a:xfrm>
              <a:off x="5714147" y="4234096"/>
              <a:ext cx="830878" cy="0"/>
            </a:xfrm>
            <a:prstGeom prst="line">
              <a:avLst/>
            </a:prstGeom>
            <a:ln w="76200" cmpd="sng">
              <a:solidFill>
                <a:srgbClr val="00009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5714147" y="4501825"/>
              <a:ext cx="830878" cy="0"/>
            </a:xfrm>
            <a:prstGeom prst="line">
              <a:avLst/>
            </a:prstGeom>
            <a:ln w="76200" cmpd="sng">
              <a:solidFill>
                <a:srgbClr val="00009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5818893" y="5021115"/>
              <a:ext cx="709199" cy="0"/>
            </a:xfrm>
            <a:prstGeom prst="line">
              <a:avLst/>
            </a:prstGeom>
            <a:ln w="76200" cmpd="sng">
              <a:solidFill>
                <a:srgbClr val="00009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/>
          <p:cNvGrpSpPr/>
          <p:nvPr/>
        </p:nvGrpSpPr>
        <p:grpSpPr>
          <a:xfrm>
            <a:off x="6627012" y="3331050"/>
            <a:ext cx="830878" cy="2190498"/>
            <a:chOff x="6763950" y="3347986"/>
            <a:chExt cx="830878" cy="2190498"/>
          </a:xfrm>
        </p:grpSpPr>
        <p:sp>
          <p:nvSpPr>
            <p:cNvPr id="46" name="Oval 45"/>
            <p:cNvSpPr/>
            <p:nvPr/>
          </p:nvSpPr>
          <p:spPr>
            <a:xfrm>
              <a:off x="6763950" y="3347986"/>
              <a:ext cx="830878" cy="2190498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cxnSp>
          <p:nvCxnSpPr>
            <p:cNvPr id="47" name="Straight Connector 46"/>
            <p:cNvCxnSpPr/>
            <p:nvPr/>
          </p:nvCxnSpPr>
          <p:spPr>
            <a:xfrm>
              <a:off x="6763950" y="4242184"/>
              <a:ext cx="830878" cy="0"/>
            </a:xfrm>
            <a:prstGeom prst="line">
              <a:avLst/>
            </a:prstGeom>
            <a:ln w="76200" cmpd="sng">
              <a:solidFill>
                <a:srgbClr val="00009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6763950" y="3976895"/>
              <a:ext cx="830878" cy="0"/>
            </a:xfrm>
            <a:prstGeom prst="line">
              <a:avLst/>
            </a:prstGeom>
            <a:ln w="76200" cmpd="sng">
              <a:solidFill>
                <a:srgbClr val="00009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6763950" y="4781610"/>
              <a:ext cx="830878" cy="0"/>
            </a:xfrm>
            <a:prstGeom prst="line">
              <a:avLst/>
            </a:prstGeom>
            <a:ln w="76200" cmpd="sng">
              <a:solidFill>
                <a:srgbClr val="00009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9" name="Straight Connector 18"/>
          <p:cNvCxnSpPr/>
          <p:nvPr/>
        </p:nvCxnSpPr>
        <p:spPr>
          <a:xfrm flipV="1">
            <a:off x="477131" y="4755826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494064" y="3694670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494064" y="3959959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494064" y="4225248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494064" y="4490537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494064" y="5021115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494064" y="5286403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20337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Routing Inside Clusters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074333"/>
          </a:xfrm>
        </p:spPr>
        <p:txBody>
          <a:bodyPr>
            <a:normAutofit/>
          </a:bodyPr>
          <a:lstStyle/>
          <a:p>
            <a:endParaRPr lang="en-US" sz="2800" dirty="0" smtClean="0"/>
          </a:p>
        </p:txBody>
      </p:sp>
      <p:grpSp>
        <p:nvGrpSpPr>
          <p:cNvPr id="11" name="Group 10"/>
          <p:cNvGrpSpPr/>
          <p:nvPr/>
        </p:nvGrpSpPr>
        <p:grpSpPr>
          <a:xfrm>
            <a:off x="856632" y="3331050"/>
            <a:ext cx="830878" cy="2190498"/>
            <a:chOff x="856632" y="3331050"/>
            <a:chExt cx="830878" cy="2190498"/>
          </a:xfrm>
        </p:grpSpPr>
        <p:sp>
          <p:nvSpPr>
            <p:cNvPr id="8" name="Oval 7"/>
            <p:cNvSpPr/>
            <p:nvPr/>
          </p:nvSpPr>
          <p:spPr>
            <a:xfrm>
              <a:off x="856632" y="3331050"/>
              <a:ext cx="830878" cy="2190498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978311" y="3702640"/>
              <a:ext cx="587520" cy="0"/>
            </a:xfrm>
            <a:prstGeom prst="line">
              <a:avLst/>
            </a:prstGeom>
            <a:ln w="76200" cmpd="sng">
              <a:solidFill>
                <a:srgbClr val="00009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V="1">
              <a:off x="856632" y="4225248"/>
              <a:ext cx="830878" cy="0"/>
            </a:xfrm>
            <a:prstGeom prst="line">
              <a:avLst/>
            </a:prstGeom>
            <a:ln w="76200" cmpd="sng">
              <a:solidFill>
                <a:srgbClr val="00009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890498" y="5021115"/>
              <a:ext cx="709199" cy="0"/>
            </a:xfrm>
            <a:prstGeom prst="line">
              <a:avLst/>
            </a:prstGeom>
            <a:ln w="76200" cmpd="sng">
              <a:solidFill>
                <a:srgbClr val="00009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Oval 6"/>
          <p:cNvSpPr/>
          <p:nvPr/>
        </p:nvSpPr>
        <p:spPr>
          <a:xfrm>
            <a:off x="2010708" y="3331050"/>
            <a:ext cx="830878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164784" y="3331050"/>
            <a:ext cx="830878" cy="2190498"/>
            <a:chOff x="3455012" y="3331050"/>
            <a:chExt cx="830878" cy="2190498"/>
          </a:xfrm>
        </p:grpSpPr>
        <p:sp>
          <p:nvSpPr>
            <p:cNvPr id="6" name="Oval 5"/>
            <p:cNvSpPr/>
            <p:nvPr/>
          </p:nvSpPr>
          <p:spPr>
            <a:xfrm>
              <a:off x="3455012" y="3331050"/>
              <a:ext cx="830878" cy="2190498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cxnSp>
          <p:nvCxnSpPr>
            <p:cNvPr id="28" name="Straight Connector 27"/>
            <p:cNvCxnSpPr/>
            <p:nvPr/>
          </p:nvCxnSpPr>
          <p:spPr>
            <a:xfrm flipV="1">
              <a:off x="3589867" y="3685707"/>
              <a:ext cx="574344" cy="0"/>
            </a:xfrm>
            <a:prstGeom prst="line">
              <a:avLst/>
            </a:prstGeom>
            <a:ln w="76200" cmpd="sng">
              <a:solidFill>
                <a:srgbClr val="00009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V="1">
              <a:off x="3589867" y="5297462"/>
              <a:ext cx="574344" cy="0"/>
            </a:xfrm>
            <a:prstGeom prst="line">
              <a:avLst/>
            </a:prstGeom>
            <a:ln w="76200" cmpd="sng">
              <a:solidFill>
                <a:srgbClr val="00009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3522744" y="5021115"/>
              <a:ext cx="709199" cy="0"/>
            </a:xfrm>
            <a:prstGeom prst="line">
              <a:avLst/>
            </a:prstGeom>
            <a:ln w="76200" cmpd="sng">
              <a:solidFill>
                <a:srgbClr val="00009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" name="Group 49"/>
          <p:cNvGrpSpPr/>
          <p:nvPr/>
        </p:nvGrpSpPr>
        <p:grpSpPr>
          <a:xfrm>
            <a:off x="7781091" y="3331050"/>
            <a:ext cx="830878" cy="2190498"/>
            <a:chOff x="7781091" y="3331050"/>
            <a:chExt cx="830878" cy="2190498"/>
          </a:xfrm>
        </p:grpSpPr>
        <p:sp>
          <p:nvSpPr>
            <p:cNvPr id="15" name="Oval 14"/>
            <p:cNvSpPr/>
            <p:nvPr/>
          </p:nvSpPr>
          <p:spPr>
            <a:xfrm>
              <a:off x="7781091" y="3331050"/>
              <a:ext cx="830878" cy="2190498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cxnSp>
          <p:nvCxnSpPr>
            <p:cNvPr id="38" name="Straight Connector 37"/>
            <p:cNvCxnSpPr/>
            <p:nvPr/>
          </p:nvCxnSpPr>
          <p:spPr>
            <a:xfrm>
              <a:off x="7781091" y="4225248"/>
              <a:ext cx="830878" cy="0"/>
            </a:xfrm>
            <a:prstGeom prst="line">
              <a:avLst/>
            </a:prstGeom>
            <a:ln w="76200" cmpd="sng">
              <a:solidFill>
                <a:srgbClr val="00009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7781091" y="3959959"/>
              <a:ext cx="830878" cy="0"/>
            </a:xfrm>
            <a:prstGeom prst="line">
              <a:avLst/>
            </a:prstGeom>
            <a:ln w="76200" cmpd="sng">
              <a:solidFill>
                <a:srgbClr val="00009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7781091" y="4764674"/>
              <a:ext cx="830878" cy="0"/>
            </a:xfrm>
            <a:prstGeom prst="line">
              <a:avLst/>
            </a:prstGeom>
            <a:ln w="76200" cmpd="sng">
              <a:solidFill>
                <a:srgbClr val="00009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Oval 13"/>
          <p:cNvSpPr/>
          <p:nvPr/>
        </p:nvSpPr>
        <p:spPr>
          <a:xfrm>
            <a:off x="4318860" y="3331050"/>
            <a:ext cx="830878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5472936" y="3331050"/>
            <a:ext cx="830878" cy="2190498"/>
            <a:chOff x="5714147" y="3331050"/>
            <a:chExt cx="830878" cy="2190498"/>
          </a:xfrm>
        </p:grpSpPr>
        <p:sp>
          <p:nvSpPr>
            <p:cNvPr id="5" name="Oval 4"/>
            <p:cNvSpPr/>
            <p:nvPr/>
          </p:nvSpPr>
          <p:spPr>
            <a:xfrm>
              <a:off x="5714147" y="3331050"/>
              <a:ext cx="830878" cy="2190498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cxnSp>
          <p:nvCxnSpPr>
            <p:cNvPr id="37" name="Straight Connector 36"/>
            <p:cNvCxnSpPr/>
            <p:nvPr/>
          </p:nvCxnSpPr>
          <p:spPr>
            <a:xfrm>
              <a:off x="5714147" y="4234096"/>
              <a:ext cx="830878" cy="0"/>
            </a:xfrm>
            <a:prstGeom prst="line">
              <a:avLst/>
            </a:prstGeom>
            <a:ln w="76200" cmpd="sng">
              <a:solidFill>
                <a:srgbClr val="00009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5714147" y="4501825"/>
              <a:ext cx="830878" cy="0"/>
            </a:xfrm>
            <a:prstGeom prst="line">
              <a:avLst/>
            </a:prstGeom>
            <a:ln w="76200" cmpd="sng">
              <a:solidFill>
                <a:srgbClr val="00009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5818893" y="5021115"/>
              <a:ext cx="709199" cy="0"/>
            </a:xfrm>
            <a:prstGeom prst="line">
              <a:avLst/>
            </a:prstGeom>
            <a:ln w="76200" cmpd="sng">
              <a:solidFill>
                <a:srgbClr val="00009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Oval 45"/>
          <p:cNvSpPr/>
          <p:nvPr/>
        </p:nvSpPr>
        <p:spPr>
          <a:xfrm>
            <a:off x="6627012" y="3331050"/>
            <a:ext cx="830878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477131" y="4755826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494064" y="3694670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494064" y="3959959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494064" y="4225248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494064" y="4490537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494064" y="5021115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494064" y="5286403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41819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856632" y="3331050"/>
            <a:ext cx="7755337" cy="2190498"/>
            <a:chOff x="856632" y="3331050"/>
            <a:chExt cx="7755337" cy="2190498"/>
          </a:xfrm>
        </p:grpSpPr>
        <p:sp>
          <p:nvSpPr>
            <p:cNvPr id="8" name="Oval 7"/>
            <p:cNvSpPr/>
            <p:nvPr/>
          </p:nvSpPr>
          <p:spPr>
            <a:xfrm>
              <a:off x="856632" y="3331050"/>
              <a:ext cx="830878" cy="2190498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2010708" y="3331050"/>
              <a:ext cx="830878" cy="2190498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3164784" y="3331050"/>
              <a:ext cx="830878" cy="2190498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7781091" y="3331050"/>
              <a:ext cx="830878" cy="2190498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4318860" y="3331050"/>
              <a:ext cx="830878" cy="2190498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5" name="Oval 4"/>
            <p:cNvSpPr/>
            <p:nvPr/>
          </p:nvSpPr>
          <p:spPr>
            <a:xfrm>
              <a:off x="5472936" y="3331050"/>
              <a:ext cx="830878" cy="2190498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46" name="Oval 45"/>
            <p:cNvSpPr/>
            <p:nvPr/>
          </p:nvSpPr>
          <p:spPr>
            <a:xfrm>
              <a:off x="6627012" y="3331050"/>
              <a:ext cx="830878" cy="2190498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77131" y="3694670"/>
            <a:ext cx="8246533" cy="1591733"/>
            <a:chOff x="477131" y="3694670"/>
            <a:chExt cx="8246533" cy="1591733"/>
          </a:xfrm>
        </p:grpSpPr>
        <p:cxnSp>
          <p:nvCxnSpPr>
            <p:cNvPr id="19" name="Straight Connector 18"/>
            <p:cNvCxnSpPr/>
            <p:nvPr/>
          </p:nvCxnSpPr>
          <p:spPr>
            <a:xfrm flipV="1">
              <a:off x="477131" y="4755826"/>
              <a:ext cx="8229600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V="1">
              <a:off x="494064" y="3694670"/>
              <a:ext cx="8229600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V="1">
              <a:off x="494064" y="3959959"/>
              <a:ext cx="8229600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494064" y="4225248"/>
              <a:ext cx="8229600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V="1">
              <a:off x="494064" y="4490537"/>
              <a:ext cx="8229600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V="1">
              <a:off x="494064" y="5021115"/>
              <a:ext cx="8229600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V="1">
              <a:off x="494064" y="5286403"/>
              <a:ext cx="8229600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Routing Inside Clusters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074333"/>
          </a:xfrm>
        </p:spPr>
        <p:txBody>
          <a:bodyPr>
            <a:normAutofit/>
          </a:bodyPr>
          <a:lstStyle/>
          <a:p>
            <a:endParaRPr lang="en-US" sz="2800" dirty="0" smtClean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978311" y="3702640"/>
            <a:ext cx="1206089" cy="0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56632" y="4225248"/>
            <a:ext cx="1154076" cy="8848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90498" y="5021115"/>
            <a:ext cx="1120210" cy="0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3299639" y="3685707"/>
            <a:ext cx="574344" cy="0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3299639" y="5297462"/>
            <a:ext cx="574344" cy="0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3232516" y="5021115"/>
            <a:ext cx="709199" cy="0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781091" y="4225248"/>
            <a:ext cx="830878" cy="0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7781091" y="3959959"/>
            <a:ext cx="830878" cy="0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781091" y="4764674"/>
            <a:ext cx="830878" cy="0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5472936" y="4234096"/>
            <a:ext cx="830878" cy="0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5472936" y="4501825"/>
            <a:ext cx="830878" cy="0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577682" y="5021115"/>
            <a:ext cx="709199" cy="0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54544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856632" y="3331050"/>
            <a:ext cx="7755337" cy="2190498"/>
            <a:chOff x="856632" y="3331050"/>
            <a:chExt cx="7755337" cy="2190498"/>
          </a:xfrm>
        </p:grpSpPr>
        <p:sp>
          <p:nvSpPr>
            <p:cNvPr id="8" name="Oval 7"/>
            <p:cNvSpPr/>
            <p:nvPr/>
          </p:nvSpPr>
          <p:spPr>
            <a:xfrm>
              <a:off x="856632" y="3331050"/>
              <a:ext cx="830878" cy="2190498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2010708" y="3331050"/>
              <a:ext cx="830878" cy="2190498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3164784" y="3331050"/>
              <a:ext cx="830878" cy="2190498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7781091" y="3331050"/>
              <a:ext cx="830878" cy="2190498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4318860" y="3331050"/>
              <a:ext cx="830878" cy="2190498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5" name="Oval 4"/>
            <p:cNvSpPr/>
            <p:nvPr/>
          </p:nvSpPr>
          <p:spPr>
            <a:xfrm>
              <a:off x="5472936" y="3331050"/>
              <a:ext cx="830878" cy="2190498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46" name="Oval 45"/>
            <p:cNvSpPr/>
            <p:nvPr/>
          </p:nvSpPr>
          <p:spPr>
            <a:xfrm>
              <a:off x="6627012" y="3331050"/>
              <a:ext cx="830878" cy="2190498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77131" y="3694670"/>
            <a:ext cx="8246533" cy="1591733"/>
            <a:chOff x="477131" y="3694670"/>
            <a:chExt cx="8246533" cy="1591733"/>
          </a:xfrm>
        </p:grpSpPr>
        <p:cxnSp>
          <p:nvCxnSpPr>
            <p:cNvPr id="19" name="Straight Connector 18"/>
            <p:cNvCxnSpPr/>
            <p:nvPr/>
          </p:nvCxnSpPr>
          <p:spPr>
            <a:xfrm flipV="1">
              <a:off x="477131" y="4755826"/>
              <a:ext cx="8229600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V="1">
              <a:off x="494064" y="3694670"/>
              <a:ext cx="8229600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V="1">
              <a:off x="494064" y="3959959"/>
              <a:ext cx="8229600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494064" y="4225248"/>
              <a:ext cx="8229600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V="1">
              <a:off x="494064" y="4490537"/>
              <a:ext cx="8229600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V="1">
              <a:off x="494064" y="5021115"/>
              <a:ext cx="8229600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V="1">
              <a:off x="494064" y="5286403"/>
              <a:ext cx="8229600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Routing Inside Clusters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074333"/>
          </a:xfrm>
        </p:spPr>
        <p:txBody>
          <a:bodyPr>
            <a:normAutofit/>
          </a:bodyPr>
          <a:lstStyle/>
          <a:p>
            <a:endParaRPr lang="en-US" sz="2800" dirty="0" smtClean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978311" y="3702640"/>
            <a:ext cx="1206089" cy="0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56632" y="4225248"/>
            <a:ext cx="1154076" cy="8848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90498" y="5021115"/>
            <a:ext cx="1120210" cy="0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2717800" y="3685707"/>
            <a:ext cx="1156183" cy="0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603500" y="5286403"/>
            <a:ext cx="1270483" cy="11059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2717800" y="5021115"/>
            <a:ext cx="1223915" cy="0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781091" y="4225248"/>
            <a:ext cx="830878" cy="0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7781091" y="3959959"/>
            <a:ext cx="830878" cy="0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781091" y="4764674"/>
            <a:ext cx="830878" cy="0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5472936" y="4234096"/>
            <a:ext cx="830878" cy="0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5472936" y="4501825"/>
            <a:ext cx="830878" cy="0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539582" y="5021115"/>
            <a:ext cx="709199" cy="0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2132387" y="3702641"/>
            <a:ext cx="587520" cy="0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H="1" flipV="1">
            <a:off x="2010709" y="4234097"/>
            <a:ext cx="709198" cy="787018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 flipV="1">
            <a:off x="1985309" y="5021115"/>
            <a:ext cx="709198" cy="276348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8048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856632" y="3331050"/>
            <a:ext cx="7755337" cy="2190498"/>
            <a:chOff x="856632" y="3331050"/>
            <a:chExt cx="7755337" cy="2190498"/>
          </a:xfrm>
        </p:grpSpPr>
        <p:sp>
          <p:nvSpPr>
            <p:cNvPr id="8" name="Oval 7"/>
            <p:cNvSpPr/>
            <p:nvPr/>
          </p:nvSpPr>
          <p:spPr>
            <a:xfrm>
              <a:off x="856632" y="3331050"/>
              <a:ext cx="830878" cy="2190498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2010708" y="3331050"/>
              <a:ext cx="830878" cy="2190498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3164784" y="3331050"/>
              <a:ext cx="830878" cy="2190498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7781091" y="3331050"/>
              <a:ext cx="830878" cy="2190498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4318860" y="3331050"/>
              <a:ext cx="830878" cy="2190498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5" name="Oval 4"/>
            <p:cNvSpPr/>
            <p:nvPr/>
          </p:nvSpPr>
          <p:spPr>
            <a:xfrm>
              <a:off x="5472936" y="3331050"/>
              <a:ext cx="830878" cy="2190498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46" name="Oval 45"/>
            <p:cNvSpPr/>
            <p:nvPr/>
          </p:nvSpPr>
          <p:spPr>
            <a:xfrm>
              <a:off x="6627012" y="3331050"/>
              <a:ext cx="830878" cy="2190498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77131" y="3694670"/>
            <a:ext cx="8246533" cy="1591733"/>
            <a:chOff x="477131" y="3694670"/>
            <a:chExt cx="8246533" cy="1591733"/>
          </a:xfrm>
        </p:grpSpPr>
        <p:cxnSp>
          <p:nvCxnSpPr>
            <p:cNvPr id="19" name="Straight Connector 18"/>
            <p:cNvCxnSpPr/>
            <p:nvPr/>
          </p:nvCxnSpPr>
          <p:spPr>
            <a:xfrm flipV="1">
              <a:off x="477131" y="4755826"/>
              <a:ext cx="8229600" cy="0"/>
            </a:xfrm>
            <a:prstGeom prst="line">
              <a:avLst/>
            </a:prstGeom>
            <a:ln>
              <a:solidFill>
                <a:srgbClr val="0000FF"/>
              </a:solidFill>
              <a:prstDash val="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V="1">
              <a:off x="494064" y="3694670"/>
              <a:ext cx="8229600" cy="0"/>
            </a:xfrm>
            <a:prstGeom prst="line">
              <a:avLst/>
            </a:prstGeom>
            <a:ln>
              <a:solidFill>
                <a:srgbClr val="0000FF"/>
              </a:solidFill>
              <a:prstDash val="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V="1">
              <a:off x="494064" y="3959959"/>
              <a:ext cx="8229600" cy="0"/>
            </a:xfrm>
            <a:prstGeom prst="line">
              <a:avLst/>
            </a:prstGeom>
            <a:ln>
              <a:solidFill>
                <a:srgbClr val="0000FF"/>
              </a:solidFill>
              <a:prstDash val="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494064" y="4225248"/>
              <a:ext cx="8229600" cy="0"/>
            </a:xfrm>
            <a:prstGeom prst="line">
              <a:avLst/>
            </a:prstGeom>
            <a:ln>
              <a:solidFill>
                <a:srgbClr val="0000FF"/>
              </a:solidFill>
              <a:prstDash val="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V="1">
              <a:off x="494064" y="4490537"/>
              <a:ext cx="8229600" cy="0"/>
            </a:xfrm>
            <a:prstGeom prst="line">
              <a:avLst/>
            </a:prstGeom>
            <a:ln>
              <a:solidFill>
                <a:srgbClr val="0000FF"/>
              </a:solidFill>
              <a:prstDash val="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V="1">
              <a:off x="494064" y="5021115"/>
              <a:ext cx="8229600" cy="0"/>
            </a:xfrm>
            <a:prstGeom prst="line">
              <a:avLst/>
            </a:prstGeom>
            <a:ln>
              <a:solidFill>
                <a:srgbClr val="0000FF"/>
              </a:solidFill>
              <a:prstDash val="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V="1">
              <a:off x="494064" y="5286403"/>
              <a:ext cx="8229600" cy="0"/>
            </a:xfrm>
            <a:prstGeom prst="line">
              <a:avLst/>
            </a:prstGeom>
            <a:ln>
              <a:solidFill>
                <a:srgbClr val="0000FF"/>
              </a:solidFill>
              <a:prstDash val="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Routing Inside Clusters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0743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Re-connect the paths via even-indexed clusters, so all odd-indexed clusters choose the same paths!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978311" y="3702640"/>
            <a:ext cx="1206089" cy="0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56632" y="4225248"/>
            <a:ext cx="1154076" cy="8848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90498" y="5021115"/>
            <a:ext cx="1120210" cy="0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2717800" y="3689941"/>
            <a:ext cx="1722739" cy="0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694507" y="5297463"/>
            <a:ext cx="1746032" cy="0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2717800" y="5021115"/>
            <a:ext cx="1722739" cy="0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457890" y="4225248"/>
            <a:ext cx="1154079" cy="0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7457890" y="3959959"/>
            <a:ext cx="1154079" cy="0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457890" y="4755826"/>
            <a:ext cx="1154079" cy="8848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5149738" y="4225248"/>
            <a:ext cx="1477274" cy="8848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5149738" y="4501825"/>
            <a:ext cx="1477274" cy="0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054600" y="5021115"/>
            <a:ext cx="1572412" cy="0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2132387" y="3702641"/>
            <a:ext cx="587520" cy="0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H="1" flipV="1">
            <a:off x="2010709" y="4234097"/>
            <a:ext cx="709198" cy="795866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 flipV="1">
            <a:off x="1985309" y="5021115"/>
            <a:ext cx="709198" cy="276348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14" idx="1"/>
          </p:cNvCxnSpPr>
          <p:nvPr/>
        </p:nvCxnSpPr>
        <p:spPr>
          <a:xfrm>
            <a:off x="4440539" y="3651841"/>
            <a:ext cx="709199" cy="582255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V="1">
            <a:off x="4345401" y="4501825"/>
            <a:ext cx="804337" cy="504510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4440539" y="5021115"/>
            <a:ext cx="614061" cy="276348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6627012" y="3959959"/>
            <a:ext cx="830878" cy="265289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6627012" y="4268077"/>
            <a:ext cx="830878" cy="265289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6627012" y="4764674"/>
            <a:ext cx="830878" cy="265289"/>
          </a:xfrm>
          <a:prstGeom prst="line">
            <a:avLst/>
          </a:prstGeom>
          <a:ln w="76200" cmpd="sng">
            <a:solidFill>
              <a:srgbClr val="0000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72116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Completing the Proof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57076" y="1505281"/>
            <a:ext cx="558925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1137488" y="1505281"/>
            <a:ext cx="558925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1817900" y="1505281"/>
            <a:ext cx="558925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2498312" y="1505281"/>
            <a:ext cx="558925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3178724" y="1505281"/>
            <a:ext cx="558925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3859136" y="1505281"/>
            <a:ext cx="558925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4539548" y="1505281"/>
            <a:ext cx="558925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5219960" y="1505281"/>
            <a:ext cx="558925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900372" y="1505281"/>
            <a:ext cx="558925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6580784" y="1505281"/>
            <a:ext cx="558925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7261196" y="1505281"/>
            <a:ext cx="558925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7941605" y="1505281"/>
            <a:ext cx="558925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Brace 3"/>
          <p:cNvSpPr/>
          <p:nvPr/>
        </p:nvSpPr>
        <p:spPr>
          <a:xfrm rot="5400000">
            <a:off x="1483207" y="2672852"/>
            <a:ext cx="389466" cy="2435320"/>
          </a:xfrm>
          <a:prstGeom prst="rightBrace">
            <a:avLst/>
          </a:prstGeom>
          <a:ln w="381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ight Brace 33"/>
          <p:cNvSpPr/>
          <p:nvPr/>
        </p:nvSpPr>
        <p:spPr>
          <a:xfrm rot="5400000">
            <a:off x="4201651" y="2689785"/>
            <a:ext cx="389466" cy="2435320"/>
          </a:xfrm>
          <a:prstGeom prst="rightBrace">
            <a:avLst/>
          </a:prstGeom>
          <a:ln w="381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ight Brace 34"/>
          <p:cNvSpPr/>
          <p:nvPr/>
        </p:nvSpPr>
        <p:spPr>
          <a:xfrm rot="5400000">
            <a:off x="6920095" y="2706718"/>
            <a:ext cx="389466" cy="2435320"/>
          </a:xfrm>
          <a:prstGeom prst="rightBrace">
            <a:avLst/>
          </a:prstGeom>
          <a:ln w="381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382369" y="2958506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382369" y="1897350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382369" y="2162639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382369" y="2427928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382369" y="2693217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382369" y="3223795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382369" y="3489083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Picture 2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0284" y="4226984"/>
            <a:ext cx="546100" cy="419100"/>
          </a:xfrm>
          <a:prstGeom prst="rect">
            <a:avLst/>
          </a:prstGeom>
        </p:spPr>
      </p:pic>
      <p:pic>
        <p:nvPicPr>
          <p:cNvPr id="30" name="Picture 29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017" y="4226984"/>
            <a:ext cx="546100" cy="419100"/>
          </a:xfrm>
          <a:prstGeom prst="rect">
            <a:avLst/>
          </a:prstGeom>
        </p:spPr>
      </p:pic>
      <p:pic>
        <p:nvPicPr>
          <p:cNvPr id="37" name="Picture 36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8151" y="4210051"/>
            <a:ext cx="546100" cy="419100"/>
          </a:xfrm>
          <a:prstGeom prst="rect">
            <a:avLst/>
          </a:prstGeom>
        </p:spPr>
      </p:pic>
      <p:sp>
        <p:nvSpPr>
          <p:cNvPr id="36" name="Rounded Rectangular Callout 35"/>
          <p:cNvSpPr/>
          <p:nvPr/>
        </p:nvSpPr>
        <p:spPr>
          <a:xfrm>
            <a:off x="1851766" y="4612216"/>
            <a:ext cx="1919749" cy="982133"/>
          </a:xfrm>
          <a:prstGeom prst="wedgeRoundRectCallout">
            <a:avLst>
              <a:gd name="adj1" fmla="val -25480"/>
              <a:gd name="adj2" fmla="val -99569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Super-cluster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158677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4" grpId="0" animBg="1"/>
      <p:bldP spid="35" grpId="0" animBg="1"/>
      <p:bldP spid="36" grpId="0" animBg="1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Completing the Proof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57076" y="1505281"/>
            <a:ext cx="558925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1137488" y="1505281"/>
            <a:ext cx="558925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1817900" y="1505281"/>
            <a:ext cx="558925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2498312" y="1505281"/>
            <a:ext cx="558925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3178724" y="1505281"/>
            <a:ext cx="558925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3859136" y="1505281"/>
            <a:ext cx="558925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4539548" y="1505281"/>
            <a:ext cx="558925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5219960" y="1505281"/>
            <a:ext cx="558925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900372" y="1505281"/>
            <a:ext cx="558925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6580784" y="1505281"/>
            <a:ext cx="558925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7261196" y="1505281"/>
            <a:ext cx="558925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7941605" y="1505281"/>
            <a:ext cx="558925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Brace 3"/>
          <p:cNvSpPr/>
          <p:nvPr/>
        </p:nvSpPr>
        <p:spPr>
          <a:xfrm rot="5400000">
            <a:off x="1483207" y="2672852"/>
            <a:ext cx="389466" cy="2435320"/>
          </a:xfrm>
          <a:prstGeom prst="rightBrace">
            <a:avLst/>
          </a:prstGeom>
          <a:ln w="381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ight Brace 33"/>
          <p:cNvSpPr/>
          <p:nvPr/>
        </p:nvSpPr>
        <p:spPr>
          <a:xfrm rot="5400000">
            <a:off x="4201651" y="2689785"/>
            <a:ext cx="389466" cy="2435320"/>
          </a:xfrm>
          <a:prstGeom prst="rightBrace">
            <a:avLst/>
          </a:prstGeom>
          <a:ln w="381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ight Brace 34"/>
          <p:cNvSpPr/>
          <p:nvPr/>
        </p:nvSpPr>
        <p:spPr>
          <a:xfrm rot="5400000">
            <a:off x="6920095" y="2706718"/>
            <a:ext cx="389466" cy="2435320"/>
          </a:xfrm>
          <a:prstGeom prst="rightBrace">
            <a:avLst/>
          </a:prstGeom>
          <a:ln w="381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382369" y="2958506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382369" y="1897350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382369" y="2162639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382369" y="2427928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382369" y="2693217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382369" y="3223795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382369" y="3489083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382369" y="4809067"/>
            <a:ext cx="830443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For each super-cluster S</a:t>
            </a:r>
            <a:r>
              <a:rPr lang="en-US" sz="2800" baseline="-25000" dirty="0" smtClean="0"/>
              <a:t>i</a:t>
            </a:r>
            <a:r>
              <a:rPr lang="en-US" sz="2800" dirty="0" smtClean="0"/>
              <a:t>: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 smtClean="0"/>
              <a:t>Either build a large grid minor inside S</a:t>
            </a:r>
            <a:r>
              <a:rPr lang="en-US" sz="2800" baseline="-25000" dirty="0" smtClean="0"/>
              <a:t>i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 smtClean="0"/>
              <a:t>Or show that S</a:t>
            </a:r>
            <a:r>
              <a:rPr lang="en-US" sz="2800" baseline="-25000" dirty="0" smtClean="0"/>
              <a:t>i</a:t>
            </a:r>
            <a:r>
              <a:rPr lang="en-US" sz="2800" dirty="0" smtClean="0"/>
              <a:t> is a good cluster</a:t>
            </a:r>
            <a:endParaRPr lang="en-US" sz="2800" dirty="0"/>
          </a:p>
        </p:txBody>
      </p:sp>
      <p:pic>
        <p:nvPicPr>
          <p:cNvPr id="30" name="Picture 29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0284" y="4226984"/>
            <a:ext cx="546100" cy="419100"/>
          </a:xfrm>
          <a:prstGeom prst="rect">
            <a:avLst/>
          </a:prstGeom>
        </p:spPr>
      </p:pic>
      <p:pic>
        <p:nvPicPr>
          <p:cNvPr id="36" name="Picture 35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017" y="4226984"/>
            <a:ext cx="546100" cy="419100"/>
          </a:xfrm>
          <a:prstGeom prst="rect">
            <a:avLst/>
          </a:prstGeom>
        </p:spPr>
      </p:pic>
      <p:pic>
        <p:nvPicPr>
          <p:cNvPr id="37" name="Picture 36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8151" y="4210051"/>
            <a:ext cx="546100" cy="41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18044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val 23"/>
          <p:cNvSpPr/>
          <p:nvPr/>
        </p:nvSpPr>
        <p:spPr>
          <a:xfrm>
            <a:off x="4944526" y="1629443"/>
            <a:ext cx="1042171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812800" y="1629443"/>
            <a:ext cx="1042171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2190042" y="1629443"/>
            <a:ext cx="1042171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3567284" y="1629443"/>
            <a:ext cx="1042171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Inside the Super-Clusters</a:t>
            </a:r>
            <a:endParaRPr lang="en-US" dirty="0"/>
          </a:p>
        </p:txBody>
      </p:sp>
      <p:cxnSp>
        <p:nvCxnSpPr>
          <p:cNvPr id="30" name="Straight Connector 29"/>
          <p:cNvCxnSpPr/>
          <p:nvPr/>
        </p:nvCxnSpPr>
        <p:spPr>
          <a:xfrm>
            <a:off x="592663" y="2159162"/>
            <a:ext cx="560493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9" name="Group 38"/>
          <p:cNvGrpSpPr/>
          <p:nvPr/>
        </p:nvGrpSpPr>
        <p:grpSpPr>
          <a:xfrm>
            <a:off x="94801" y="1853830"/>
            <a:ext cx="574062" cy="1891069"/>
            <a:chOff x="94801" y="2226356"/>
            <a:chExt cx="574062" cy="1891069"/>
          </a:xfrm>
        </p:grpSpPr>
        <p:sp>
          <p:nvSpPr>
            <p:cNvPr id="40" name="TextBox 39"/>
            <p:cNvSpPr txBox="1"/>
            <p:nvPr/>
          </p:nvSpPr>
          <p:spPr>
            <a:xfrm>
              <a:off x="94801" y="2226356"/>
              <a:ext cx="57406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P</a:t>
              </a:r>
              <a:r>
                <a:rPr lang="en-US" sz="3200" baseline="-25000" dirty="0" smtClean="0"/>
                <a:t>1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94801" y="2661787"/>
              <a:ext cx="57406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P</a:t>
              </a:r>
              <a:r>
                <a:rPr lang="en-US" sz="3200" baseline="-25000" dirty="0"/>
                <a:t>2</a:t>
              </a:r>
              <a:endParaRPr lang="en-US" sz="3200" baseline="-25000" dirty="0" smtClean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94801" y="3097218"/>
              <a:ext cx="57406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P</a:t>
              </a:r>
              <a:r>
                <a:rPr lang="en-US" sz="3200" baseline="-25000" dirty="0" smtClean="0"/>
                <a:t>3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94801" y="3532649"/>
              <a:ext cx="57406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P</a:t>
              </a:r>
              <a:r>
                <a:rPr lang="en-US" sz="3200" baseline="-25000" dirty="0" smtClean="0"/>
                <a:t>4</a:t>
              </a:r>
            </a:p>
          </p:txBody>
        </p:sp>
      </p:grpSp>
      <p:cxnSp>
        <p:nvCxnSpPr>
          <p:cNvPr id="44" name="Straight Connector 43"/>
          <p:cNvCxnSpPr/>
          <p:nvPr/>
        </p:nvCxnSpPr>
        <p:spPr>
          <a:xfrm>
            <a:off x="6485474" y="1417638"/>
            <a:ext cx="0" cy="5440362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592663" y="2616362"/>
            <a:ext cx="560493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592663" y="3073562"/>
            <a:ext cx="560493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592663" y="3530762"/>
            <a:ext cx="560493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2" name="Group 121"/>
          <p:cNvGrpSpPr/>
          <p:nvPr/>
        </p:nvGrpSpPr>
        <p:grpSpPr>
          <a:xfrm>
            <a:off x="525769" y="4057716"/>
            <a:ext cx="1252470" cy="2260964"/>
            <a:chOff x="525769" y="4057716"/>
            <a:chExt cx="1252470" cy="2260964"/>
          </a:xfrm>
        </p:grpSpPr>
        <p:grpSp>
          <p:nvGrpSpPr>
            <p:cNvPr id="68" name="Group 67"/>
            <p:cNvGrpSpPr/>
            <p:nvPr/>
          </p:nvGrpSpPr>
          <p:grpSpPr>
            <a:xfrm>
              <a:off x="642081" y="4538132"/>
              <a:ext cx="816411" cy="1289093"/>
              <a:chOff x="642081" y="4538132"/>
              <a:chExt cx="816411" cy="1289093"/>
            </a:xfrm>
          </p:grpSpPr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>
                <a:off x="668863" y="4607762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>
                <a:off x="642081" y="5644345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>
                <a:off x="1275612" y="5644345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>
                <a:off x="1204177" y="4538132"/>
                <a:ext cx="182880" cy="182880"/>
              </a:xfrm>
              <a:prstGeom prst="ellipse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8" name="Straight Connector 57"/>
              <p:cNvCxnSpPr/>
              <p:nvPr/>
            </p:nvCxnSpPr>
            <p:spPr>
              <a:xfrm>
                <a:off x="713110" y="4763860"/>
                <a:ext cx="0" cy="907267"/>
              </a:xfrm>
              <a:prstGeom prst="line">
                <a:avLst/>
              </a:prstGeom>
              <a:ln w="38100" cmpd="sng"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>
                <a:stCxn id="51" idx="5"/>
                <a:endCxn id="53" idx="1"/>
              </p:cNvCxnSpPr>
              <p:nvPr/>
            </p:nvCxnSpPr>
            <p:spPr>
              <a:xfrm>
                <a:off x="824961" y="4763860"/>
                <a:ext cx="477433" cy="907267"/>
              </a:xfrm>
              <a:prstGeom prst="line">
                <a:avLst/>
              </a:prstGeom>
              <a:ln w="38100" cmpd="sng"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>
                <a:stCxn id="53" idx="2"/>
                <a:endCxn id="52" idx="5"/>
              </p:cNvCxnSpPr>
              <p:nvPr/>
            </p:nvCxnSpPr>
            <p:spPr>
              <a:xfrm flipH="1">
                <a:off x="798179" y="5735785"/>
                <a:ext cx="477433" cy="64658"/>
              </a:xfrm>
              <a:prstGeom prst="line">
                <a:avLst/>
              </a:prstGeom>
              <a:ln w="38100" cmpd="sng"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>
                <a:stCxn id="54" idx="3"/>
                <a:endCxn id="52" idx="0"/>
              </p:cNvCxnSpPr>
              <p:nvPr/>
            </p:nvCxnSpPr>
            <p:spPr>
              <a:xfrm flipH="1">
                <a:off x="733521" y="4694230"/>
                <a:ext cx="497438" cy="950115"/>
              </a:xfrm>
              <a:prstGeom prst="line">
                <a:avLst/>
              </a:prstGeom>
              <a:ln w="38100" cmpd="sng"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6" name="Group 105"/>
            <p:cNvGrpSpPr/>
            <p:nvPr/>
          </p:nvGrpSpPr>
          <p:grpSpPr>
            <a:xfrm>
              <a:off x="525769" y="4057716"/>
              <a:ext cx="1252470" cy="2260964"/>
              <a:chOff x="525769" y="4057716"/>
              <a:chExt cx="1252470" cy="2260964"/>
            </a:xfrm>
          </p:grpSpPr>
          <p:sp>
            <p:nvSpPr>
              <p:cNvPr id="102" name="TextBox 101"/>
              <p:cNvSpPr txBox="1"/>
              <p:nvPr/>
            </p:nvSpPr>
            <p:spPr>
              <a:xfrm>
                <a:off x="528081" y="4105948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P</a:t>
                </a:r>
                <a:r>
                  <a:rPr lang="en-US" sz="2400" baseline="-25000" dirty="0" smtClean="0"/>
                  <a:t>1</a:t>
                </a:r>
              </a:p>
            </p:txBody>
          </p:sp>
          <p:sp>
            <p:nvSpPr>
              <p:cNvPr id="103" name="TextBox 102"/>
              <p:cNvSpPr txBox="1"/>
              <p:nvPr/>
            </p:nvSpPr>
            <p:spPr>
              <a:xfrm>
                <a:off x="525769" y="5808475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P</a:t>
                </a:r>
                <a:r>
                  <a:rPr lang="en-US" sz="2400" baseline="-25000" dirty="0"/>
                  <a:t>2</a:t>
                </a:r>
                <a:endParaRPr lang="en-US" sz="2400" baseline="-25000" dirty="0" smtClean="0"/>
              </a:p>
            </p:txBody>
          </p:sp>
          <p:sp>
            <p:nvSpPr>
              <p:cNvPr id="104" name="TextBox 103"/>
              <p:cNvSpPr txBox="1"/>
              <p:nvPr/>
            </p:nvSpPr>
            <p:spPr>
              <a:xfrm>
                <a:off x="1204177" y="5857015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P</a:t>
                </a:r>
                <a:r>
                  <a:rPr lang="en-US" sz="2400" baseline="-25000" dirty="0" smtClean="0"/>
                  <a:t>3</a:t>
                </a:r>
              </a:p>
            </p:txBody>
          </p:sp>
          <p:sp>
            <p:nvSpPr>
              <p:cNvPr id="105" name="TextBox 104"/>
              <p:cNvSpPr txBox="1"/>
              <p:nvPr/>
            </p:nvSpPr>
            <p:spPr>
              <a:xfrm>
                <a:off x="1015363" y="4057716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P</a:t>
                </a:r>
                <a:r>
                  <a:rPr lang="en-US" sz="2400" baseline="-25000" dirty="0" smtClean="0"/>
                  <a:t>4</a:t>
                </a:r>
              </a:p>
            </p:txBody>
          </p:sp>
        </p:grpSp>
      </p:grpSp>
      <p:grpSp>
        <p:nvGrpSpPr>
          <p:cNvPr id="3" name="Group 2"/>
          <p:cNvGrpSpPr/>
          <p:nvPr/>
        </p:nvGrpSpPr>
        <p:grpSpPr>
          <a:xfrm>
            <a:off x="2013609" y="4014999"/>
            <a:ext cx="1252470" cy="2260964"/>
            <a:chOff x="2013609" y="4014999"/>
            <a:chExt cx="1252470" cy="2260964"/>
          </a:xfrm>
        </p:grpSpPr>
        <p:sp>
          <p:nvSpPr>
            <p:cNvPr id="70" name="Oval 69"/>
            <p:cNvSpPr>
              <a:spLocks noChangeAspect="1"/>
            </p:cNvSpPr>
            <p:nvPr/>
          </p:nvSpPr>
          <p:spPr>
            <a:xfrm>
              <a:off x="2216824" y="4607762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/>
            <p:cNvSpPr>
              <a:spLocks noChangeAspect="1"/>
            </p:cNvSpPr>
            <p:nvPr/>
          </p:nvSpPr>
          <p:spPr>
            <a:xfrm>
              <a:off x="2190042" y="5644345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/>
            <p:cNvSpPr>
              <a:spLocks noChangeAspect="1"/>
            </p:cNvSpPr>
            <p:nvPr/>
          </p:nvSpPr>
          <p:spPr>
            <a:xfrm>
              <a:off x="2823573" y="5644345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>
              <a:spLocks noChangeAspect="1"/>
            </p:cNvSpPr>
            <p:nvPr/>
          </p:nvSpPr>
          <p:spPr>
            <a:xfrm>
              <a:off x="2752138" y="4538132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4" name="Straight Connector 73"/>
            <p:cNvCxnSpPr>
              <a:stCxn id="70" idx="6"/>
              <a:endCxn id="73" idx="2"/>
            </p:cNvCxnSpPr>
            <p:nvPr/>
          </p:nvCxnSpPr>
          <p:spPr>
            <a:xfrm flipV="1">
              <a:off x="2399704" y="4629572"/>
              <a:ext cx="352434" cy="69630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>
              <a:stCxn id="70" idx="5"/>
              <a:endCxn id="72" idx="1"/>
            </p:cNvCxnSpPr>
            <p:nvPr/>
          </p:nvCxnSpPr>
          <p:spPr>
            <a:xfrm>
              <a:off x="2372922" y="4763860"/>
              <a:ext cx="477433" cy="907267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>
              <a:stCxn id="72" idx="2"/>
              <a:endCxn id="73" idx="4"/>
            </p:cNvCxnSpPr>
            <p:nvPr/>
          </p:nvCxnSpPr>
          <p:spPr>
            <a:xfrm flipV="1">
              <a:off x="2823573" y="4721012"/>
              <a:ext cx="20005" cy="1014773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>
              <a:stCxn id="73" idx="3"/>
              <a:endCxn id="71" idx="0"/>
            </p:cNvCxnSpPr>
            <p:nvPr/>
          </p:nvCxnSpPr>
          <p:spPr>
            <a:xfrm flipH="1">
              <a:off x="2281482" y="4694230"/>
              <a:ext cx="497438" cy="950115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7" name="Group 106"/>
            <p:cNvGrpSpPr/>
            <p:nvPr/>
          </p:nvGrpSpPr>
          <p:grpSpPr>
            <a:xfrm>
              <a:off x="2013609" y="4014999"/>
              <a:ext cx="1252470" cy="2260964"/>
              <a:chOff x="525769" y="4057716"/>
              <a:chExt cx="1252470" cy="2260964"/>
            </a:xfrm>
          </p:grpSpPr>
          <p:sp>
            <p:nvSpPr>
              <p:cNvPr id="108" name="TextBox 107"/>
              <p:cNvSpPr txBox="1"/>
              <p:nvPr/>
            </p:nvSpPr>
            <p:spPr>
              <a:xfrm>
                <a:off x="528081" y="4105948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P</a:t>
                </a:r>
                <a:r>
                  <a:rPr lang="en-US" sz="2400" baseline="-25000" dirty="0" smtClean="0"/>
                  <a:t>1</a:t>
                </a:r>
              </a:p>
            </p:txBody>
          </p:sp>
          <p:sp>
            <p:nvSpPr>
              <p:cNvPr id="109" name="TextBox 108"/>
              <p:cNvSpPr txBox="1"/>
              <p:nvPr/>
            </p:nvSpPr>
            <p:spPr>
              <a:xfrm>
                <a:off x="525769" y="5808475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P</a:t>
                </a:r>
                <a:r>
                  <a:rPr lang="en-US" sz="2400" baseline="-25000" dirty="0"/>
                  <a:t>2</a:t>
                </a:r>
                <a:endParaRPr lang="en-US" sz="2400" baseline="-25000" dirty="0" smtClean="0"/>
              </a:p>
            </p:txBody>
          </p:sp>
          <p:sp>
            <p:nvSpPr>
              <p:cNvPr id="110" name="TextBox 109"/>
              <p:cNvSpPr txBox="1"/>
              <p:nvPr/>
            </p:nvSpPr>
            <p:spPr>
              <a:xfrm>
                <a:off x="1204177" y="5857015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P</a:t>
                </a:r>
                <a:r>
                  <a:rPr lang="en-US" sz="2400" baseline="-25000" dirty="0" smtClean="0"/>
                  <a:t>3</a:t>
                </a:r>
              </a:p>
            </p:txBody>
          </p:sp>
          <p:sp>
            <p:nvSpPr>
              <p:cNvPr id="111" name="TextBox 110"/>
              <p:cNvSpPr txBox="1"/>
              <p:nvPr/>
            </p:nvSpPr>
            <p:spPr>
              <a:xfrm>
                <a:off x="1015363" y="4057716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P</a:t>
                </a:r>
                <a:r>
                  <a:rPr lang="en-US" sz="2400" baseline="-25000" dirty="0" smtClean="0"/>
                  <a:t>4</a:t>
                </a:r>
              </a:p>
            </p:txBody>
          </p:sp>
        </p:grpSp>
      </p:grpSp>
      <p:grpSp>
        <p:nvGrpSpPr>
          <p:cNvPr id="5" name="Group 4"/>
          <p:cNvGrpSpPr/>
          <p:nvPr/>
        </p:nvGrpSpPr>
        <p:grpSpPr>
          <a:xfrm>
            <a:off x="5097769" y="4053251"/>
            <a:ext cx="1252470" cy="2260964"/>
            <a:chOff x="5097769" y="4053251"/>
            <a:chExt cx="1252470" cy="2260964"/>
          </a:xfrm>
        </p:grpSpPr>
        <p:sp>
          <p:nvSpPr>
            <p:cNvPr id="88" name="Oval 87"/>
            <p:cNvSpPr>
              <a:spLocks noChangeAspect="1"/>
            </p:cNvSpPr>
            <p:nvPr/>
          </p:nvSpPr>
          <p:spPr>
            <a:xfrm>
              <a:off x="5312746" y="4607762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>
              <a:spLocks noChangeAspect="1"/>
            </p:cNvSpPr>
            <p:nvPr/>
          </p:nvSpPr>
          <p:spPr>
            <a:xfrm>
              <a:off x="5285964" y="5644345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>
              <a:spLocks noChangeAspect="1"/>
            </p:cNvSpPr>
            <p:nvPr/>
          </p:nvSpPr>
          <p:spPr>
            <a:xfrm>
              <a:off x="5919495" y="5644345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>
              <a:spLocks noChangeAspect="1"/>
            </p:cNvSpPr>
            <p:nvPr/>
          </p:nvSpPr>
          <p:spPr>
            <a:xfrm>
              <a:off x="5848060" y="4538132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3" name="Straight Connector 92"/>
            <p:cNvCxnSpPr>
              <a:stCxn id="88" idx="5"/>
              <a:endCxn id="90" idx="1"/>
            </p:cNvCxnSpPr>
            <p:nvPr/>
          </p:nvCxnSpPr>
          <p:spPr>
            <a:xfrm>
              <a:off x="5468844" y="4763860"/>
              <a:ext cx="477433" cy="907267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>
              <a:stCxn id="90" idx="2"/>
              <a:endCxn id="89" idx="5"/>
            </p:cNvCxnSpPr>
            <p:nvPr/>
          </p:nvCxnSpPr>
          <p:spPr>
            <a:xfrm flipH="1">
              <a:off x="5442062" y="5735785"/>
              <a:ext cx="477433" cy="64658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>
              <a:stCxn id="91" idx="3"/>
              <a:endCxn id="89" idx="0"/>
            </p:cNvCxnSpPr>
            <p:nvPr/>
          </p:nvCxnSpPr>
          <p:spPr>
            <a:xfrm flipH="1">
              <a:off x="5377404" y="4694230"/>
              <a:ext cx="497438" cy="950115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7" name="Group 116"/>
            <p:cNvGrpSpPr/>
            <p:nvPr/>
          </p:nvGrpSpPr>
          <p:grpSpPr>
            <a:xfrm>
              <a:off x="5097769" y="4053251"/>
              <a:ext cx="1252470" cy="2260964"/>
              <a:chOff x="525769" y="4057716"/>
              <a:chExt cx="1252470" cy="2260964"/>
            </a:xfrm>
          </p:grpSpPr>
          <p:sp>
            <p:nvSpPr>
              <p:cNvPr id="118" name="TextBox 117"/>
              <p:cNvSpPr txBox="1"/>
              <p:nvPr/>
            </p:nvSpPr>
            <p:spPr>
              <a:xfrm>
                <a:off x="528081" y="4105948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P</a:t>
                </a:r>
                <a:r>
                  <a:rPr lang="en-US" sz="2400" baseline="-25000" dirty="0" smtClean="0"/>
                  <a:t>1</a:t>
                </a:r>
              </a:p>
            </p:txBody>
          </p:sp>
          <p:sp>
            <p:nvSpPr>
              <p:cNvPr id="119" name="TextBox 118"/>
              <p:cNvSpPr txBox="1"/>
              <p:nvPr/>
            </p:nvSpPr>
            <p:spPr>
              <a:xfrm>
                <a:off x="525769" y="5808475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P</a:t>
                </a:r>
                <a:r>
                  <a:rPr lang="en-US" sz="2400" baseline="-25000" dirty="0"/>
                  <a:t>2</a:t>
                </a:r>
                <a:endParaRPr lang="en-US" sz="2400" baseline="-25000" dirty="0" smtClean="0"/>
              </a:p>
            </p:txBody>
          </p:sp>
          <p:sp>
            <p:nvSpPr>
              <p:cNvPr id="120" name="TextBox 119"/>
              <p:cNvSpPr txBox="1"/>
              <p:nvPr/>
            </p:nvSpPr>
            <p:spPr>
              <a:xfrm>
                <a:off x="1204177" y="5857015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P</a:t>
                </a:r>
                <a:r>
                  <a:rPr lang="en-US" sz="2400" baseline="-25000" dirty="0" smtClean="0"/>
                  <a:t>3</a:t>
                </a:r>
              </a:p>
            </p:txBody>
          </p:sp>
          <p:sp>
            <p:nvSpPr>
              <p:cNvPr id="121" name="TextBox 120"/>
              <p:cNvSpPr txBox="1"/>
              <p:nvPr/>
            </p:nvSpPr>
            <p:spPr>
              <a:xfrm>
                <a:off x="1015363" y="4057716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P</a:t>
                </a:r>
                <a:r>
                  <a:rPr lang="en-US" sz="2400" baseline="-25000" dirty="0" smtClean="0"/>
                  <a:t>4</a:t>
                </a:r>
              </a:p>
            </p:txBody>
          </p:sp>
        </p:grpSp>
      </p:grpSp>
      <p:sp>
        <p:nvSpPr>
          <p:cNvPr id="130" name="Oval 129"/>
          <p:cNvSpPr>
            <a:spLocks noChangeAspect="1"/>
          </p:cNvSpPr>
          <p:nvPr/>
        </p:nvSpPr>
        <p:spPr>
          <a:xfrm>
            <a:off x="7357530" y="2579687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7330748" y="3616270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7964279" y="3616270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892844" y="2510057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4" name="Straight Connector 133"/>
          <p:cNvCxnSpPr/>
          <p:nvPr/>
        </p:nvCxnSpPr>
        <p:spPr>
          <a:xfrm>
            <a:off x="7401777" y="2735785"/>
            <a:ext cx="0" cy="907267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>
            <a:stCxn id="130" idx="5"/>
            <a:endCxn id="132" idx="1"/>
          </p:cNvCxnSpPr>
          <p:nvPr/>
        </p:nvCxnSpPr>
        <p:spPr>
          <a:xfrm>
            <a:off x="7513628" y="2735785"/>
            <a:ext cx="477433" cy="907267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>
            <a:stCxn id="132" idx="2"/>
            <a:endCxn id="131" idx="5"/>
          </p:cNvCxnSpPr>
          <p:nvPr/>
        </p:nvCxnSpPr>
        <p:spPr>
          <a:xfrm flipH="1">
            <a:off x="7486846" y="3707710"/>
            <a:ext cx="477433" cy="64658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>
            <a:stCxn id="133" idx="3"/>
            <a:endCxn id="131" idx="0"/>
          </p:cNvCxnSpPr>
          <p:nvPr/>
        </p:nvCxnSpPr>
        <p:spPr>
          <a:xfrm flipH="1">
            <a:off x="7422188" y="2666155"/>
            <a:ext cx="497438" cy="950115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>
            <a:off x="7216748" y="2077873"/>
            <a:ext cx="574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</a:t>
            </a:r>
            <a:r>
              <a:rPr lang="en-US" sz="2400" baseline="-25000" dirty="0" smtClean="0"/>
              <a:t>1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7214436" y="3780400"/>
            <a:ext cx="574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</a:t>
            </a:r>
            <a:r>
              <a:rPr lang="en-US" sz="2400" baseline="-25000" dirty="0"/>
              <a:t>2</a:t>
            </a:r>
            <a:endParaRPr lang="en-US" sz="2400" baseline="-25000" dirty="0" smtClean="0"/>
          </a:p>
        </p:txBody>
      </p:sp>
      <p:sp>
        <p:nvSpPr>
          <p:cNvPr id="128" name="TextBox 127"/>
          <p:cNvSpPr txBox="1"/>
          <p:nvPr/>
        </p:nvSpPr>
        <p:spPr>
          <a:xfrm>
            <a:off x="7892844" y="3828940"/>
            <a:ext cx="574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</a:t>
            </a:r>
            <a:r>
              <a:rPr lang="en-US" sz="2400" baseline="-25000" dirty="0" smtClean="0"/>
              <a:t>3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7704030" y="2029641"/>
            <a:ext cx="574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</a:t>
            </a:r>
            <a:r>
              <a:rPr lang="en-US" sz="2400" baseline="-25000" dirty="0" smtClean="0"/>
              <a:t>4</a:t>
            </a:r>
          </a:p>
        </p:txBody>
      </p:sp>
      <p:cxnSp>
        <p:nvCxnSpPr>
          <p:cNvPr id="138" name="Straight Connector 137"/>
          <p:cNvCxnSpPr/>
          <p:nvPr/>
        </p:nvCxnSpPr>
        <p:spPr>
          <a:xfrm flipH="1">
            <a:off x="7442193" y="2571997"/>
            <a:ext cx="477433" cy="64658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3586128" y="4057716"/>
            <a:ext cx="1252470" cy="2260964"/>
            <a:chOff x="3586128" y="4057716"/>
            <a:chExt cx="1252470" cy="2260964"/>
          </a:xfrm>
        </p:grpSpPr>
        <p:sp>
          <p:nvSpPr>
            <p:cNvPr id="79" name="Oval 78"/>
            <p:cNvSpPr>
              <a:spLocks noChangeAspect="1"/>
            </p:cNvSpPr>
            <p:nvPr/>
          </p:nvSpPr>
          <p:spPr>
            <a:xfrm>
              <a:off x="3764785" y="4607762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>
              <a:spLocks noChangeAspect="1"/>
            </p:cNvSpPr>
            <p:nvPr/>
          </p:nvSpPr>
          <p:spPr>
            <a:xfrm>
              <a:off x="3738003" y="5644345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>
              <a:spLocks noChangeAspect="1"/>
            </p:cNvSpPr>
            <p:nvPr/>
          </p:nvSpPr>
          <p:spPr>
            <a:xfrm>
              <a:off x="4371534" y="5644345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>
              <a:spLocks noChangeAspect="1"/>
            </p:cNvSpPr>
            <p:nvPr/>
          </p:nvSpPr>
          <p:spPr>
            <a:xfrm>
              <a:off x="4300099" y="4538132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3" name="Straight Connector 82"/>
            <p:cNvCxnSpPr/>
            <p:nvPr/>
          </p:nvCxnSpPr>
          <p:spPr>
            <a:xfrm>
              <a:off x="3809032" y="4763860"/>
              <a:ext cx="0" cy="907267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>
              <a:stCxn id="81" idx="2"/>
              <a:endCxn id="80" idx="5"/>
            </p:cNvCxnSpPr>
            <p:nvPr/>
          </p:nvCxnSpPr>
          <p:spPr>
            <a:xfrm flipH="1">
              <a:off x="3894101" y="5735785"/>
              <a:ext cx="477433" cy="64658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>
              <a:stCxn id="82" idx="4"/>
              <a:endCxn id="80" idx="6"/>
            </p:cNvCxnSpPr>
            <p:nvPr/>
          </p:nvCxnSpPr>
          <p:spPr>
            <a:xfrm flipH="1">
              <a:off x="3920883" y="4721012"/>
              <a:ext cx="470656" cy="1014773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2" name="Group 111"/>
            <p:cNvGrpSpPr/>
            <p:nvPr/>
          </p:nvGrpSpPr>
          <p:grpSpPr>
            <a:xfrm>
              <a:off x="3586128" y="4057716"/>
              <a:ext cx="1252470" cy="2260964"/>
              <a:chOff x="525769" y="4057716"/>
              <a:chExt cx="1252470" cy="2260964"/>
            </a:xfrm>
          </p:grpSpPr>
          <p:sp>
            <p:nvSpPr>
              <p:cNvPr id="113" name="TextBox 112"/>
              <p:cNvSpPr txBox="1"/>
              <p:nvPr/>
            </p:nvSpPr>
            <p:spPr>
              <a:xfrm>
                <a:off x="528081" y="4105948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P</a:t>
                </a:r>
                <a:r>
                  <a:rPr lang="en-US" sz="2400" baseline="-25000" dirty="0" smtClean="0"/>
                  <a:t>1</a:t>
                </a:r>
              </a:p>
            </p:txBody>
          </p:sp>
          <p:sp>
            <p:nvSpPr>
              <p:cNvPr id="114" name="TextBox 113"/>
              <p:cNvSpPr txBox="1"/>
              <p:nvPr/>
            </p:nvSpPr>
            <p:spPr>
              <a:xfrm>
                <a:off x="525769" y="5808475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P</a:t>
                </a:r>
                <a:r>
                  <a:rPr lang="en-US" sz="2400" baseline="-25000" dirty="0"/>
                  <a:t>2</a:t>
                </a:r>
                <a:endParaRPr lang="en-US" sz="2400" baseline="-25000" dirty="0" smtClean="0"/>
              </a:p>
            </p:txBody>
          </p:sp>
          <p:sp>
            <p:nvSpPr>
              <p:cNvPr id="115" name="TextBox 114"/>
              <p:cNvSpPr txBox="1"/>
              <p:nvPr/>
            </p:nvSpPr>
            <p:spPr>
              <a:xfrm>
                <a:off x="1204177" y="5857015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P</a:t>
                </a:r>
                <a:r>
                  <a:rPr lang="en-US" sz="2400" baseline="-25000" dirty="0" smtClean="0"/>
                  <a:t>3</a:t>
                </a:r>
              </a:p>
            </p:txBody>
          </p:sp>
          <p:sp>
            <p:nvSpPr>
              <p:cNvPr id="116" name="TextBox 115"/>
              <p:cNvSpPr txBox="1"/>
              <p:nvPr/>
            </p:nvSpPr>
            <p:spPr>
              <a:xfrm>
                <a:off x="1015363" y="4057716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P</a:t>
                </a:r>
                <a:r>
                  <a:rPr lang="en-US" sz="2400" baseline="-25000" dirty="0" smtClean="0"/>
                  <a:t>4</a:t>
                </a:r>
              </a:p>
            </p:txBody>
          </p:sp>
        </p:grpSp>
        <p:cxnSp>
          <p:nvCxnSpPr>
            <p:cNvPr id="140" name="Straight Connector 139"/>
            <p:cNvCxnSpPr/>
            <p:nvPr/>
          </p:nvCxnSpPr>
          <p:spPr>
            <a:xfrm flipV="1">
              <a:off x="3920883" y="4651382"/>
              <a:ext cx="352434" cy="69630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1" name="TextBox 140"/>
          <p:cNvSpPr txBox="1"/>
          <p:nvPr/>
        </p:nvSpPr>
        <p:spPr>
          <a:xfrm>
            <a:off x="6756400" y="4519381"/>
            <a:ext cx="2235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H: path-graph for the super-cluster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542101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" grpId="0" animBg="1"/>
      <p:bldP spid="131" grpId="0" animBg="1"/>
      <p:bldP spid="132" grpId="0" animBg="1"/>
      <p:bldP spid="133" grpId="0" animBg="1"/>
      <p:bldP spid="126" grpId="0"/>
      <p:bldP spid="127" grpId="0"/>
      <p:bldP spid="128" grpId="0"/>
      <p:bldP spid="129" grpId="0"/>
      <p:bldP spid="141" grpId="0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val 23"/>
          <p:cNvSpPr/>
          <p:nvPr/>
        </p:nvSpPr>
        <p:spPr>
          <a:xfrm>
            <a:off x="4944526" y="1629443"/>
            <a:ext cx="1042171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812800" y="1629443"/>
            <a:ext cx="1042171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2190042" y="1629443"/>
            <a:ext cx="1042171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3567284" y="1629443"/>
            <a:ext cx="1042171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Inside the Super-Clusters</a:t>
            </a:r>
            <a:endParaRPr lang="en-US" dirty="0"/>
          </a:p>
        </p:txBody>
      </p:sp>
      <p:cxnSp>
        <p:nvCxnSpPr>
          <p:cNvPr id="30" name="Straight Connector 29"/>
          <p:cNvCxnSpPr/>
          <p:nvPr/>
        </p:nvCxnSpPr>
        <p:spPr>
          <a:xfrm>
            <a:off x="592663" y="2159162"/>
            <a:ext cx="560493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9" name="Group 38"/>
          <p:cNvGrpSpPr/>
          <p:nvPr/>
        </p:nvGrpSpPr>
        <p:grpSpPr>
          <a:xfrm>
            <a:off x="94801" y="1853830"/>
            <a:ext cx="574062" cy="1891069"/>
            <a:chOff x="94801" y="2226356"/>
            <a:chExt cx="574062" cy="1891069"/>
          </a:xfrm>
        </p:grpSpPr>
        <p:sp>
          <p:nvSpPr>
            <p:cNvPr id="40" name="TextBox 39"/>
            <p:cNvSpPr txBox="1"/>
            <p:nvPr/>
          </p:nvSpPr>
          <p:spPr>
            <a:xfrm>
              <a:off x="94801" y="2226356"/>
              <a:ext cx="57406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P</a:t>
              </a:r>
              <a:r>
                <a:rPr lang="en-US" sz="3200" baseline="-25000" dirty="0" smtClean="0"/>
                <a:t>1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94801" y="2661787"/>
              <a:ext cx="57406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P</a:t>
              </a:r>
              <a:r>
                <a:rPr lang="en-US" sz="3200" baseline="-25000" dirty="0"/>
                <a:t>2</a:t>
              </a:r>
              <a:endParaRPr lang="en-US" sz="3200" baseline="-25000" dirty="0" smtClean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94801" y="3097218"/>
              <a:ext cx="57406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P</a:t>
              </a:r>
              <a:r>
                <a:rPr lang="en-US" sz="3200" baseline="-25000" dirty="0" smtClean="0"/>
                <a:t>3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94801" y="3532649"/>
              <a:ext cx="57406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P</a:t>
              </a:r>
              <a:r>
                <a:rPr lang="en-US" sz="3200" baseline="-25000" dirty="0" smtClean="0"/>
                <a:t>4</a:t>
              </a:r>
            </a:p>
          </p:txBody>
        </p:sp>
      </p:grpSp>
      <p:cxnSp>
        <p:nvCxnSpPr>
          <p:cNvPr id="44" name="Straight Connector 43"/>
          <p:cNvCxnSpPr/>
          <p:nvPr/>
        </p:nvCxnSpPr>
        <p:spPr>
          <a:xfrm>
            <a:off x="6485474" y="1417638"/>
            <a:ext cx="0" cy="5440362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592663" y="2616362"/>
            <a:ext cx="560493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592663" y="3073562"/>
            <a:ext cx="560493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592663" y="3530762"/>
            <a:ext cx="5604937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0" name="Oval 129"/>
          <p:cNvSpPr>
            <a:spLocks noChangeAspect="1"/>
          </p:cNvSpPr>
          <p:nvPr/>
        </p:nvSpPr>
        <p:spPr>
          <a:xfrm>
            <a:off x="7357530" y="2579687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7330748" y="3616270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7964279" y="3616270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892844" y="2510057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4" name="Straight Connector 133"/>
          <p:cNvCxnSpPr/>
          <p:nvPr/>
        </p:nvCxnSpPr>
        <p:spPr>
          <a:xfrm>
            <a:off x="7401777" y="2735785"/>
            <a:ext cx="0" cy="907267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>
            <a:stCxn id="130" idx="5"/>
            <a:endCxn id="132" idx="1"/>
          </p:cNvCxnSpPr>
          <p:nvPr/>
        </p:nvCxnSpPr>
        <p:spPr>
          <a:xfrm>
            <a:off x="7513628" y="2735785"/>
            <a:ext cx="477433" cy="907267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>
            <a:stCxn id="132" idx="2"/>
            <a:endCxn id="131" idx="5"/>
          </p:cNvCxnSpPr>
          <p:nvPr/>
        </p:nvCxnSpPr>
        <p:spPr>
          <a:xfrm flipH="1">
            <a:off x="7486846" y="3707710"/>
            <a:ext cx="477433" cy="64658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>
            <a:stCxn id="133" idx="3"/>
            <a:endCxn id="131" idx="0"/>
          </p:cNvCxnSpPr>
          <p:nvPr/>
        </p:nvCxnSpPr>
        <p:spPr>
          <a:xfrm flipH="1">
            <a:off x="7422188" y="2666155"/>
            <a:ext cx="497438" cy="950115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>
            <a:off x="7216748" y="2077873"/>
            <a:ext cx="574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</a:t>
            </a:r>
            <a:r>
              <a:rPr lang="en-US" sz="2400" baseline="-25000" dirty="0" smtClean="0"/>
              <a:t>1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7214436" y="3780400"/>
            <a:ext cx="574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</a:t>
            </a:r>
            <a:r>
              <a:rPr lang="en-US" sz="2400" baseline="-25000" dirty="0"/>
              <a:t>2</a:t>
            </a:r>
            <a:endParaRPr lang="en-US" sz="2400" baseline="-25000" dirty="0" smtClean="0"/>
          </a:p>
        </p:txBody>
      </p:sp>
      <p:sp>
        <p:nvSpPr>
          <p:cNvPr id="128" name="TextBox 127"/>
          <p:cNvSpPr txBox="1"/>
          <p:nvPr/>
        </p:nvSpPr>
        <p:spPr>
          <a:xfrm>
            <a:off x="7892844" y="3828940"/>
            <a:ext cx="574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</a:t>
            </a:r>
            <a:r>
              <a:rPr lang="en-US" sz="2400" baseline="-25000" dirty="0" smtClean="0"/>
              <a:t>3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7704030" y="2029641"/>
            <a:ext cx="574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</a:t>
            </a:r>
            <a:r>
              <a:rPr lang="en-US" sz="2400" baseline="-25000" dirty="0" smtClean="0"/>
              <a:t>4</a:t>
            </a:r>
          </a:p>
        </p:txBody>
      </p:sp>
      <p:cxnSp>
        <p:nvCxnSpPr>
          <p:cNvPr id="138" name="Straight Connector 137"/>
          <p:cNvCxnSpPr/>
          <p:nvPr/>
        </p:nvCxnSpPr>
        <p:spPr>
          <a:xfrm flipH="1">
            <a:off x="7442193" y="2571997"/>
            <a:ext cx="477433" cy="64658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1" name="TextBox 140"/>
          <p:cNvSpPr txBox="1"/>
          <p:nvPr/>
        </p:nvSpPr>
        <p:spPr>
          <a:xfrm>
            <a:off x="6756400" y="4519381"/>
            <a:ext cx="2235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00FF"/>
                </a:solidFill>
              </a:rPr>
              <a:t>H</a:t>
            </a:r>
            <a:r>
              <a:rPr lang="en-US" sz="2800" dirty="0" smtClean="0"/>
              <a:t>: path-graph for the super-cluster</a:t>
            </a:r>
            <a:endParaRPr lang="en-US" sz="2800" dirty="0"/>
          </a:p>
        </p:txBody>
      </p:sp>
      <p:sp>
        <p:nvSpPr>
          <p:cNvPr id="3" name="Rounded Rectangle 2"/>
          <p:cNvSpPr/>
          <p:nvPr/>
        </p:nvSpPr>
        <p:spPr>
          <a:xfrm>
            <a:off x="94800" y="1417637"/>
            <a:ext cx="6390674" cy="264559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Font typeface="Arial"/>
              <a:buChar char="•"/>
            </a:pPr>
            <a:r>
              <a:rPr lang="en-US" sz="2800" dirty="0" smtClean="0"/>
              <a:t>Either H contains a tree with many leaves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 smtClean="0"/>
              <a:t>Or it contains a long 2-path</a:t>
            </a:r>
          </a:p>
          <a:p>
            <a:pPr marL="914400" lvl="1" indent="-457200">
              <a:buFont typeface="Wingdings" charset="2"/>
              <a:buChar char="Ø"/>
            </a:pPr>
            <a:r>
              <a:rPr lang="en-US" sz="2800" dirty="0" smtClean="0"/>
              <a:t>Can build a grid-minor directly</a:t>
            </a:r>
            <a:endParaRPr lang="en-US" sz="2800" dirty="0"/>
          </a:p>
        </p:txBody>
      </p:sp>
      <p:grpSp>
        <p:nvGrpSpPr>
          <p:cNvPr id="87" name="Group 86"/>
          <p:cNvGrpSpPr/>
          <p:nvPr/>
        </p:nvGrpSpPr>
        <p:grpSpPr>
          <a:xfrm>
            <a:off x="642081" y="4538132"/>
            <a:ext cx="816411" cy="1289093"/>
            <a:chOff x="642081" y="4538132"/>
            <a:chExt cx="816411" cy="1289093"/>
          </a:xfrm>
        </p:grpSpPr>
        <p:sp>
          <p:nvSpPr>
            <p:cNvPr id="92" name="Oval 91"/>
            <p:cNvSpPr>
              <a:spLocks noChangeAspect="1"/>
            </p:cNvSpPr>
            <p:nvPr/>
          </p:nvSpPr>
          <p:spPr>
            <a:xfrm>
              <a:off x="668863" y="4607762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>
              <a:spLocks noChangeAspect="1"/>
            </p:cNvSpPr>
            <p:nvPr/>
          </p:nvSpPr>
          <p:spPr>
            <a:xfrm>
              <a:off x="642081" y="5644345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>
              <a:spLocks noChangeAspect="1"/>
            </p:cNvSpPr>
            <p:nvPr/>
          </p:nvSpPr>
          <p:spPr>
            <a:xfrm>
              <a:off x="1275612" y="5644345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>
              <a:spLocks noChangeAspect="1"/>
            </p:cNvSpPr>
            <p:nvPr/>
          </p:nvSpPr>
          <p:spPr>
            <a:xfrm>
              <a:off x="1204177" y="4538132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9" name="Straight Connector 98"/>
            <p:cNvCxnSpPr/>
            <p:nvPr/>
          </p:nvCxnSpPr>
          <p:spPr>
            <a:xfrm>
              <a:off x="713110" y="4763860"/>
              <a:ext cx="0" cy="907267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>
              <a:stCxn id="92" idx="5"/>
              <a:endCxn id="97" idx="1"/>
            </p:cNvCxnSpPr>
            <p:nvPr/>
          </p:nvCxnSpPr>
          <p:spPr>
            <a:xfrm>
              <a:off x="824961" y="4763860"/>
              <a:ext cx="477433" cy="907267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>
              <a:stCxn id="97" idx="2"/>
              <a:endCxn id="96" idx="5"/>
            </p:cNvCxnSpPr>
            <p:nvPr/>
          </p:nvCxnSpPr>
          <p:spPr>
            <a:xfrm flipH="1">
              <a:off x="798179" y="5735785"/>
              <a:ext cx="477433" cy="64658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>
              <a:stCxn id="98" idx="3"/>
              <a:endCxn id="96" idx="0"/>
            </p:cNvCxnSpPr>
            <p:nvPr/>
          </p:nvCxnSpPr>
          <p:spPr>
            <a:xfrm flipH="1">
              <a:off x="733521" y="4694230"/>
              <a:ext cx="497438" cy="950115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4" name="Group 123"/>
          <p:cNvGrpSpPr/>
          <p:nvPr/>
        </p:nvGrpSpPr>
        <p:grpSpPr>
          <a:xfrm>
            <a:off x="525769" y="4057716"/>
            <a:ext cx="1252470" cy="2681753"/>
            <a:chOff x="525769" y="4057716"/>
            <a:chExt cx="1252470" cy="2681753"/>
          </a:xfrm>
        </p:grpSpPr>
        <p:sp>
          <p:nvSpPr>
            <p:cNvPr id="125" name="TextBox 124"/>
            <p:cNvSpPr txBox="1"/>
            <p:nvPr/>
          </p:nvSpPr>
          <p:spPr>
            <a:xfrm>
              <a:off x="528081" y="4105948"/>
              <a:ext cx="5740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P</a:t>
              </a:r>
              <a:r>
                <a:rPr lang="en-US" sz="2400" baseline="-25000" dirty="0" smtClean="0"/>
                <a:t>1</a:t>
              </a:r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525769" y="5808475"/>
              <a:ext cx="5740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P</a:t>
              </a:r>
              <a:r>
                <a:rPr lang="en-US" sz="2400" baseline="-25000" dirty="0"/>
                <a:t>2</a:t>
              </a:r>
              <a:endParaRPr lang="en-US" sz="2400" baseline="-25000" dirty="0" smtClean="0"/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1204177" y="5857015"/>
              <a:ext cx="5740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P</a:t>
              </a:r>
              <a:r>
                <a:rPr lang="en-US" sz="2400" baseline="-25000" dirty="0" smtClean="0"/>
                <a:t>3</a:t>
              </a:r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1015363" y="4057716"/>
              <a:ext cx="5740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P</a:t>
              </a:r>
              <a:r>
                <a:rPr lang="en-US" sz="2400" baseline="-25000" dirty="0" smtClean="0"/>
                <a:t>4</a:t>
              </a: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863600" y="6277804"/>
              <a:ext cx="5740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0000FF"/>
                  </a:solidFill>
                </a:rPr>
                <a:t>H</a:t>
              </a:r>
              <a:r>
                <a:rPr lang="en-US" sz="2400" baseline="-25000" dirty="0" smtClean="0">
                  <a:solidFill>
                    <a:srgbClr val="0000FF"/>
                  </a:solidFill>
                </a:rPr>
                <a:t>1</a:t>
              </a:r>
            </a:p>
          </p:txBody>
        </p:sp>
      </p:grpSp>
      <p:grpSp>
        <p:nvGrpSpPr>
          <p:cNvPr id="145" name="Group 144"/>
          <p:cNvGrpSpPr/>
          <p:nvPr/>
        </p:nvGrpSpPr>
        <p:grpSpPr>
          <a:xfrm>
            <a:off x="2013609" y="4014999"/>
            <a:ext cx="1252470" cy="2686557"/>
            <a:chOff x="2013609" y="4014999"/>
            <a:chExt cx="1252470" cy="2686557"/>
          </a:xfrm>
        </p:grpSpPr>
        <p:sp>
          <p:nvSpPr>
            <p:cNvPr id="146" name="Oval 145"/>
            <p:cNvSpPr>
              <a:spLocks noChangeAspect="1"/>
            </p:cNvSpPr>
            <p:nvPr/>
          </p:nvSpPr>
          <p:spPr>
            <a:xfrm>
              <a:off x="2216824" y="4607762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/>
            <p:cNvSpPr>
              <a:spLocks noChangeAspect="1"/>
            </p:cNvSpPr>
            <p:nvPr/>
          </p:nvSpPr>
          <p:spPr>
            <a:xfrm>
              <a:off x="2190042" y="5644345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Oval 147"/>
            <p:cNvSpPr>
              <a:spLocks noChangeAspect="1"/>
            </p:cNvSpPr>
            <p:nvPr/>
          </p:nvSpPr>
          <p:spPr>
            <a:xfrm>
              <a:off x="2823573" y="5644345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Oval 148"/>
            <p:cNvSpPr>
              <a:spLocks noChangeAspect="1"/>
            </p:cNvSpPr>
            <p:nvPr/>
          </p:nvSpPr>
          <p:spPr>
            <a:xfrm>
              <a:off x="2752138" y="4538132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0" name="Straight Connector 149"/>
            <p:cNvCxnSpPr>
              <a:stCxn id="146" idx="6"/>
              <a:endCxn id="149" idx="2"/>
            </p:cNvCxnSpPr>
            <p:nvPr/>
          </p:nvCxnSpPr>
          <p:spPr>
            <a:xfrm flipV="1">
              <a:off x="2399704" y="4629572"/>
              <a:ext cx="352434" cy="69630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150"/>
            <p:cNvCxnSpPr>
              <a:stCxn id="146" idx="5"/>
              <a:endCxn id="148" idx="1"/>
            </p:cNvCxnSpPr>
            <p:nvPr/>
          </p:nvCxnSpPr>
          <p:spPr>
            <a:xfrm>
              <a:off x="2372922" y="4763860"/>
              <a:ext cx="477433" cy="907267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151"/>
            <p:cNvCxnSpPr>
              <a:stCxn id="148" idx="2"/>
              <a:endCxn id="149" idx="4"/>
            </p:cNvCxnSpPr>
            <p:nvPr/>
          </p:nvCxnSpPr>
          <p:spPr>
            <a:xfrm flipV="1">
              <a:off x="2823573" y="4721012"/>
              <a:ext cx="20005" cy="1014773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/>
            <p:cNvCxnSpPr>
              <a:stCxn id="149" idx="3"/>
              <a:endCxn id="147" idx="0"/>
            </p:cNvCxnSpPr>
            <p:nvPr/>
          </p:nvCxnSpPr>
          <p:spPr>
            <a:xfrm flipH="1">
              <a:off x="2281482" y="4694230"/>
              <a:ext cx="497438" cy="950115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4" name="Group 153"/>
            <p:cNvGrpSpPr/>
            <p:nvPr/>
          </p:nvGrpSpPr>
          <p:grpSpPr>
            <a:xfrm>
              <a:off x="2013609" y="4014999"/>
              <a:ext cx="1252470" cy="2686557"/>
              <a:chOff x="525769" y="4057716"/>
              <a:chExt cx="1252470" cy="2686557"/>
            </a:xfrm>
          </p:grpSpPr>
          <p:sp>
            <p:nvSpPr>
              <p:cNvPr id="155" name="TextBox 154"/>
              <p:cNvSpPr txBox="1"/>
              <p:nvPr/>
            </p:nvSpPr>
            <p:spPr>
              <a:xfrm>
                <a:off x="528081" y="4105948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P</a:t>
                </a:r>
                <a:r>
                  <a:rPr lang="en-US" sz="2400" baseline="-25000" dirty="0" smtClean="0"/>
                  <a:t>1</a:t>
                </a:r>
              </a:p>
            </p:txBody>
          </p:sp>
          <p:sp>
            <p:nvSpPr>
              <p:cNvPr id="156" name="TextBox 155"/>
              <p:cNvSpPr txBox="1"/>
              <p:nvPr/>
            </p:nvSpPr>
            <p:spPr>
              <a:xfrm>
                <a:off x="525769" y="5808475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P</a:t>
                </a:r>
                <a:r>
                  <a:rPr lang="en-US" sz="2400" baseline="-25000" dirty="0"/>
                  <a:t>2</a:t>
                </a:r>
                <a:endParaRPr lang="en-US" sz="2400" baseline="-25000" dirty="0" smtClean="0"/>
              </a:p>
            </p:txBody>
          </p:sp>
          <p:sp>
            <p:nvSpPr>
              <p:cNvPr id="157" name="TextBox 156"/>
              <p:cNvSpPr txBox="1"/>
              <p:nvPr/>
            </p:nvSpPr>
            <p:spPr>
              <a:xfrm>
                <a:off x="1204177" y="5857015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P</a:t>
                </a:r>
                <a:r>
                  <a:rPr lang="en-US" sz="2400" baseline="-25000" dirty="0" smtClean="0"/>
                  <a:t>3</a:t>
                </a:r>
              </a:p>
            </p:txBody>
          </p:sp>
          <p:sp>
            <p:nvSpPr>
              <p:cNvPr id="158" name="TextBox 157"/>
              <p:cNvSpPr txBox="1"/>
              <p:nvPr/>
            </p:nvSpPr>
            <p:spPr>
              <a:xfrm>
                <a:off x="1015363" y="4057716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P</a:t>
                </a:r>
                <a:r>
                  <a:rPr lang="en-US" sz="2400" baseline="-25000" dirty="0" smtClean="0"/>
                  <a:t>4</a:t>
                </a:r>
              </a:p>
            </p:txBody>
          </p:sp>
          <p:sp>
            <p:nvSpPr>
              <p:cNvPr id="159" name="TextBox 158"/>
              <p:cNvSpPr txBox="1"/>
              <p:nvPr/>
            </p:nvSpPr>
            <p:spPr>
              <a:xfrm>
                <a:off x="847503" y="6282608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0000FF"/>
                    </a:solidFill>
                  </a:rPr>
                  <a:t>H</a:t>
                </a:r>
                <a:r>
                  <a:rPr lang="en-US" sz="2400" baseline="-25000" dirty="0" smtClean="0">
                    <a:solidFill>
                      <a:srgbClr val="0000FF"/>
                    </a:solidFill>
                  </a:rPr>
                  <a:t>2</a:t>
                </a:r>
              </a:p>
            </p:txBody>
          </p:sp>
        </p:grpSp>
      </p:grpSp>
      <p:grpSp>
        <p:nvGrpSpPr>
          <p:cNvPr id="160" name="Group 159"/>
          <p:cNvGrpSpPr/>
          <p:nvPr/>
        </p:nvGrpSpPr>
        <p:grpSpPr>
          <a:xfrm>
            <a:off x="5097769" y="4053251"/>
            <a:ext cx="1252470" cy="2662998"/>
            <a:chOff x="5097769" y="4053251"/>
            <a:chExt cx="1252470" cy="2662998"/>
          </a:xfrm>
        </p:grpSpPr>
        <p:sp>
          <p:nvSpPr>
            <p:cNvPr id="161" name="Oval 160"/>
            <p:cNvSpPr>
              <a:spLocks noChangeAspect="1"/>
            </p:cNvSpPr>
            <p:nvPr/>
          </p:nvSpPr>
          <p:spPr>
            <a:xfrm>
              <a:off x="5312746" y="4607762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Oval 161"/>
            <p:cNvSpPr>
              <a:spLocks noChangeAspect="1"/>
            </p:cNvSpPr>
            <p:nvPr/>
          </p:nvSpPr>
          <p:spPr>
            <a:xfrm>
              <a:off x="5285964" y="5644345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Oval 162"/>
            <p:cNvSpPr>
              <a:spLocks noChangeAspect="1"/>
            </p:cNvSpPr>
            <p:nvPr/>
          </p:nvSpPr>
          <p:spPr>
            <a:xfrm>
              <a:off x="5919495" y="5644345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Oval 163"/>
            <p:cNvSpPr>
              <a:spLocks noChangeAspect="1"/>
            </p:cNvSpPr>
            <p:nvPr/>
          </p:nvSpPr>
          <p:spPr>
            <a:xfrm>
              <a:off x="5848060" y="4538132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5" name="Straight Connector 164"/>
            <p:cNvCxnSpPr>
              <a:stCxn id="161" idx="5"/>
              <a:endCxn id="163" idx="1"/>
            </p:cNvCxnSpPr>
            <p:nvPr/>
          </p:nvCxnSpPr>
          <p:spPr>
            <a:xfrm>
              <a:off x="5468844" y="4763860"/>
              <a:ext cx="477433" cy="907267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>
              <a:stCxn id="163" idx="2"/>
              <a:endCxn id="162" idx="5"/>
            </p:cNvCxnSpPr>
            <p:nvPr/>
          </p:nvCxnSpPr>
          <p:spPr>
            <a:xfrm flipH="1">
              <a:off x="5442062" y="5735785"/>
              <a:ext cx="477433" cy="64658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>
              <a:stCxn id="164" idx="3"/>
              <a:endCxn id="162" idx="0"/>
            </p:cNvCxnSpPr>
            <p:nvPr/>
          </p:nvCxnSpPr>
          <p:spPr>
            <a:xfrm flipH="1">
              <a:off x="5377404" y="4694230"/>
              <a:ext cx="497438" cy="950115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8" name="Group 167"/>
            <p:cNvGrpSpPr/>
            <p:nvPr/>
          </p:nvGrpSpPr>
          <p:grpSpPr>
            <a:xfrm>
              <a:off x="5097769" y="4053251"/>
              <a:ext cx="1252470" cy="2662998"/>
              <a:chOff x="525769" y="4057716"/>
              <a:chExt cx="1252470" cy="2662998"/>
            </a:xfrm>
          </p:grpSpPr>
          <p:sp>
            <p:nvSpPr>
              <p:cNvPr id="169" name="TextBox 168"/>
              <p:cNvSpPr txBox="1"/>
              <p:nvPr/>
            </p:nvSpPr>
            <p:spPr>
              <a:xfrm>
                <a:off x="528081" y="4105948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P</a:t>
                </a:r>
                <a:r>
                  <a:rPr lang="en-US" sz="2400" baseline="-25000" dirty="0" smtClean="0"/>
                  <a:t>1</a:t>
                </a:r>
              </a:p>
            </p:txBody>
          </p:sp>
          <p:sp>
            <p:nvSpPr>
              <p:cNvPr id="170" name="TextBox 169"/>
              <p:cNvSpPr txBox="1"/>
              <p:nvPr/>
            </p:nvSpPr>
            <p:spPr>
              <a:xfrm>
                <a:off x="525769" y="5808475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P</a:t>
                </a:r>
                <a:r>
                  <a:rPr lang="en-US" sz="2400" baseline="-25000" dirty="0"/>
                  <a:t>2</a:t>
                </a:r>
                <a:endParaRPr lang="en-US" sz="2400" baseline="-25000" dirty="0" smtClean="0"/>
              </a:p>
            </p:txBody>
          </p:sp>
          <p:sp>
            <p:nvSpPr>
              <p:cNvPr id="171" name="TextBox 170"/>
              <p:cNvSpPr txBox="1"/>
              <p:nvPr/>
            </p:nvSpPr>
            <p:spPr>
              <a:xfrm>
                <a:off x="1204177" y="5857015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P</a:t>
                </a:r>
                <a:r>
                  <a:rPr lang="en-US" sz="2400" baseline="-25000" dirty="0" smtClean="0"/>
                  <a:t>3</a:t>
                </a:r>
              </a:p>
            </p:txBody>
          </p:sp>
          <p:sp>
            <p:nvSpPr>
              <p:cNvPr id="172" name="TextBox 171"/>
              <p:cNvSpPr txBox="1"/>
              <p:nvPr/>
            </p:nvSpPr>
            <p:spPr>
              <a:xfrm>
                <a:off x="1015363" y="4057716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P</a:t>
                </a:r>
                <a:r>
                  <a:rPr lang="en-US" sz="2400" baseline="-25000" dirty="0" smtClean="0"/>
                  <a:t>4</a:t>
                </a:r>
              </a:p>
            </p:txBody>
          </p:sp>
          <p:sp>
            <p:nvSpPr>
              <p:cNvPr id="173" name="TextBox 172"/>
              <p:cNvSpPr txBox="1"/>
              <p:nvPr/>
            </p:nvSpPr>
            <p:spPr>
              <a:xfrm>
                <a:off x="829096" y="6259049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0000FF"/>
                    </a:solidFill>
                  </a:rPr>
                  <a:t>H</a:t>
                </a:r>
                <a:r>
                  <a:rPr lang="en-US" sz="2400" baseline="-25000" dirty="0" smtClean="0">
                    <a:solidFill>
                      <a:srgbClr val="0000FF"/>
                    </a:solidFill>
                  </a:rPr>
                  <a:t>4</a:t>
                </a:r>
              </a:p>
            </p:txBody>
          </p:sp>
        </p:grpSp>
      </p:grpSp>
      <p:grpSp>
        <p:nvGrpSpPr>
          <p:cNvPr id="174" name="Group 173"/>
          <p:cNvGrpSpPr/>
          <p:nvPr/>
        </p:nvGrpSpPr>
        <p:grpSpPr>
          <a:xfrm>
            <a:off x="3586128" y="4057716"/>
            <a:ext cx="1252470" cy="2650431"/>
            <a:chOff x="3586128" y="4057716"/>
            <a:chExt cx="1252470" cy="2650431"/>
          </a:xfrm>
        </p:grpSpPr>
        <p:sp>
          <p:nvSpPr>
            <p:cNvPr id="175" name="Oval 174"/>
            <p:cNvSpPr>
              <a:spLocks noChangeAspect="1"/>
            </p:cNvSpPr>
            <p:nvPr/>
          </p:nvSpPr>
          <p:spPr>
            <a:xfrm>
              <a:off x="3764785" y="4607762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175"/>
            <p:cNvSpPr>
              <a:spLocks noChangeAspect="1"/>
            </p:cNvSpPr>
            <p:nvPr/>
          </p:nvSpPr>
          <p:spPr>
            <a:xfrm>
              <a:off x="3738003" y="5644345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Oval 176"/>
            <p:cNvSpPr>
              <a:spLocks noChangeAspect="1"/>
            </p:cNvSpPr>
            <p:nvPr/>
          </p:nvSpPr>
          <p:spPr>
            <a:xfrm>
              <a:off x="4371534" y="5644345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Oval 177"/>
            <p:cNvSpPr>
              <a:spLocks noChangeAspect="1"/>
            </p:cNvSpPr>
            <p:nvPr/>
          </p:nvSpPr>
          <p:spPr>
            <a:xfrm>
              <a:off x="4300099" y="4538132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9" name="Straight Connector 178"/>
            <p:cNvCxnSpPr/>
            <p:nvPr/>
          </p:nvCxnSpPr>
          <p:spPr>
            <a:xfrm>
              <a:off x="3809032" y="4763860"/>
              <a:ext cx="0" cy="907267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Connector 179"/>
            <p:cNvCxnSpPr>
              <a:stCxn id="177" idx="2"/>
              <a:endCxn id="176" idx="5"/>
            </p:cNvCxnSpPr>
            <p:nvPr/>
          </p:nvCxnSpPr>
          <p:spPr>
            <a:xfrm flipH="1">
              <a:off x="3894101" y="5735785"/>
              <a:ext cx="477433" cy="64658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>
              <a:stCxn id="178" idx="4"/>
              <a:endCxn id="176" idx="6"/>
            </p:cNvCxnSpPr>
            <p:nvPr/>
          </p:nvCxnSpPr>
          <p:spPr>
            <a:xfrm flipH="1">
              <a:off x="3920883" y="4721012"/>
              <a:ext cx="470656" cy="1014773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2" name="Group 181"/>
            <p:cNvGrpSpPr/>
            <p:nvPr/>
          </p:nvGrpSpPr>
          <p:grpSpPr>
            <a:xfrm>
              <a:off x="3586128" y="4057716"/>
              <a:ext cx="1252470" cy="2650431"/>
              <a:chOff x="525769" y="4057716"/>
              <a:chExt cx="1252470" cy="2650431"/>
            </a:xfrm>
          </p:grpSpPr>
          <p:sp>
            <p:nvSpPr>
              <p:cNvPr id="184" name="TextBox 183"/>
              <p:cNvSpPr txBox="1"/>
              <p:nvPr/>
            </p:nvSpPr>
            <p:spPr>
              <a:xfrm>
                <a:off x="528081" y="4105948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P</a:t>
                </a:r>
                <a:r>
                  <a:rPr lang="en-US" sz="2400" baseline="-25000" dirty="0" smtClean="0"/>
                  <a:t>1</a:t>
                </a:r>
              </a:p>
            </p:txBody>
          </p:sp>
          <p:sp>
            <p:nvSpPr>
              <p:cNvPr id="185" name="TextBox 184"/>
              <p:cNvSpPr txBox="1"/>
              <p:nvPr/>
            </p:nvSpPr>
            <p:spPr>
              <a:xfrm>
                <a:off x="525769" y="5808475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P</a:t>
                </a:r>
                <a:r>
                  <a:rPr lang="en-US" sz="2400" baseline="-25000" dirty="0"/>
                  <a:t>2</a:t>
                </a:r>
                <a:endParaRPr lang="en-US" sz="2400" baseline="-25000" dirty="0" smtClean="0"/>
              </a:p>
            </p:txBody>
          </p:sp>
          <p:sp>
            <p:nvSpPr>
              <p:cNvPr id="186" name="TextBox 185"/>
              <p:cNvSpPr txBox="1"/>
              <p:nvPr/>
            </p:nvSpPr>
            <p:spPr>
              <a:xfrm>
                <a:off x="1204177" y="5857015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P</a:t>
                </a:r>
                <a:r>
                  <a:rPr lang="en-US" sz="2400" baseline="-25000" dirty="0" smtClean="0"/>
                  <a:t>3</a:t>
                </a:r>
              </a:p>
            </p:txBody>
          </p:sp>
          <p:sp>
            <p:nvSpPr>
              <p:cNvPr id="187" name="TextBox 186"/>
              <p:cNvSpPr txBox="1"/>
              <p:nvPr/>
            </p:nvSpPr>
            <p:spPr>
              <a:xfrm>
                <a:off x="1015363" y="4057716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P</a:t>
                </a:r>
                <a:r>
                  <a:rPr lang="en-US" sz="2400" baseline="-25000" dirty="0" smtClean="0"/>
                  <a:t>4</a:t>
                </a:r>
              </a:p>
            </p:txBody>
          </p:sp>
          <p:sp>
            <p:nvSpPr>
              <p:cNvPr id="188" name="TextBox 187"/>
              <p:cNvSpPr txBox="1"/>
              <p:nvPr/>
            </p:nvSpPr>
            <p:spPr>
              <a:xfrm>
                <a:off x="865510" y="6246482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0000FF"/>
                    </a:solidFill>
                  </a:rPr>
                  <a:t>H</a:t>
                </a:r>
                <a:r>
                  <a:rPr lang="en-US" sz="2400" baseline="-25000" dirty="0" smtClean="0">
                    <a:solidFill>
                      <a:srgbClr val="0000FF"/>
                    </a:solidFill>
                  </a:rPr>
                  <a:t>3</a:t>
                </a:r>
              </a:p>
            </p:txBody>
          </p:sp>
        </p:grpSp>
        <p:cxnSp>
          <p:nvCxnSpPr>
            <p:cNvPr id="183" name="Straight Connector 182"/>
            <p:cNvCxnSpPr/>
            <p:nvPr/>
          </p:nvCxnSpPr>
          <p:spPr>
            <a:xfrm flipV="1">
              <a:off x="3920883" y="4651382"/>
              <a:ext cx="352434" cy="69630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custDataLst>
      <p:tags r:id="rId1"/>
    </p:custDataLst>
    <p:extLst>
      <p:ext uri="{BB962C8B-B14F-4D97-AF65-F5344CB8AC3E}">
        <p14:creationId xmlns:p14="http://schemas.microsoft.com/office/powerpoint/2010/main" val="2451639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5601"/>
    </mc:Choice>
    <mc:Fallback xmlns="">
      <p:transition xmlns:p14="http://schemas.microsoft.com/office/powerpoint/2010/main" spd="slow" advTm="45601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3" grpId="1" build="allAtOnce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4" name="Group 133"/>
          <p:cNvGrpSpPr/>
          <p:nvPr/>
        </p:nvGrpSpPr>
        <p:grpSpPr>
          <a:xfrm>
            <a:off x="2138870" y="3316441"/>
            <a:ext cx="2029968" cy="2029968"/>
            <a:chOff x="2088233" y="4723290"/>
            <a:chExt cx="2029968" cy="2029968"/>
          </a:xfrm>
        </p:grpSpPr>
        <p:pic>
          <p:nvPicPr>
            <p:cNvPr id="51" name="Picture 50" descr="bag.jp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8233" y="4723290"/>
              <a:ext cx="2029968" cy="2029968"/>
            </a:xfrm>
            <a:prstGeom prst="rect">
              <a:avLst/>
            </a:prstGeom>
          </p:spPr>
        </p:pic>
        <p:sp>
          <p:nvSpPr>
            <p:cNvPr id="52" name="Oval 51"/>
            <p:cNvSpPr>
              <a:spLocks noChangeAspect="1"/>
            </p:cNvSpPr>
            <p:nvPr/>
          </p:nvSpPr>
          <p:spPr>
            <a:xfrm>
              <a:off x="3088059" y="5605957"/>
              <a:ext cx="165364" cy="182880"/>
            </a:xfrm>
            <a:prstGeom prst="ellipse">
              <a:avLst/>
            </a:prstGeom>
            <a:solidFill>
              <a:srgbClr val="33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" pitchFamily="18" charset="0"/>
              </a:endParaRPr>
            </a:p>
          </p:txBody>
        </p:sp>
        <p:sp>
          <p:nvSpPr>
            <p:cNvPr id="54" name="Oval 53"/>
            <p:cNvSpPr/>
            <p:nvPr/>
          </p:nvSpPr>
          <p:spPr>
            <a:xfrm>
              <a:off x="2725268" y="6033583"/>
              <a:ext cx="182880" cy="182880"/>
            </a:xfrm>
            <a:prstGeom prst="ellipse">
              <a:avLst/>
            </a:prstGeom>
            <a:solidFill>
              <a:srgbClr val="33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" pitchFamily="18" charset="0"/>
              </a:endParaRPr>
            </a:p>
          </p:txBody>
        </p:sp>
        <p:sp>
          <p:nvSpPr>
            <p:cNvPr id="55" name="Oval 54"/>
            <p:cNvSpPr>
              <a:spLocks noChangeAspect="1"/>
            </p:cNvSpPr>
            <p:nvPr/>
          </p:nvSpPr>
          <p:spPr>
            <a:xfrm>
              <a:off x="3415381" y="6033583"/>
              <a:ext cx="165364" cy="182880"/>
            </a:xfrm>
            <a:prstGeom prst="ellipse">
              <a:avLst/>
            </a:prstGeom>
            <a:solidFill>
              <a:srgbClr val="33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" pitchFamily="18" charset="0"/>
              </a:endParaRPr>
            </a:p>
          </p:txBody>
        </p:sp>
        <p:cxnSp>
          <p:nvCxnSpPr>
            <p:cNvPr id="57" name="Straight Connector 56"/>
            <p:cNvCxnSpPr>
              <a:stCxn id="54" idx="7"/>
              <a:endCxn id="52" idx="3"/>
            </p:cNvCxnSpPr>
            <p:nvPr/>
          </p:nvCxnSpPr>
          <p:spPr>
            <a:xfrm flipV="1">
              <a:off x="2881366" y="5762055"/>
              <a:ext cx="230910" cy="29831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>
              <a:stCxn id="54" idx="6"/>
              <a:endCxn id="55" idx="2"/>
            </p:cNvCxnSpPr>
            <p:nvPr/>
          </p:nvCxnSpPr>
          <p:spPr>
            <a:xfrm>
              <a:off x="2908148" y="6125023"/>
              <a:ext cx="507233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>
              <a:stCxn id="52" idx="5"/>
              <a:endCxn id="55" idx="1"/>
            </p:cNvCxnSpPr>
            <p:nvPr/>
          </p:nvCxnSpPr>
          <p:spPr>
            <a:xfrm>
              <a:off x="3229206" y="5762055"/>
              <a:ext cx="210392" cy="29831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2988328" y="5251638"/>
              <a:ext cx="4478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c</a:t>
              </a:r>
              <a:endParaRPr lang="en-US" sz="2000" dirty="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2623718" y="6212876"/>
              <a:ext cx="4478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d</a:t>
              </a:r>
              <a:endParaRPr lang="en-US" sz="2000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3325677" y="6184234"/>
              <a:ext cx="4478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e</a:t>
              </a:r>
              <a:endParaRPr lang="en-US" sz="2000" dirty="0"/>
            </a:p>
          </p:txBody>
        </p:sp>
      </p:grpSp>
      <p:pic>
        <p:nvPicPr>
          <p:cNvPr id="119" name="Picture 118" descr="ba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8185" y="4045973"/>
            <a:ext cx="1828800" cy="1828800"/>
          </a:xfrm>
          <a:prstGeom prst="rect">
            <a:avLst/>
          </a:prstGeom>
        </p:spPr>
      </p:pic>
      <p:pic>
        <p:nvPicPr>
          <p:cNvPr id="109" name="Picture 108" descr="ba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2071" y="1969690"/>
            <a:ext cx="1645920" cy="1645920"/>
          </a:xfrm>
          <a:prstGeom prst="rect">
            <a:avLst/>
          </a:prstGeom>
        </p:spPr>
      </p:pic>
      <p:pic>
        <p:nvPicPr>
          <p:cNvPr id="96" name="Picture 95" descr="ba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1811" y="1960047"/>
            <a:ext cx="2029968" cy="2029968"/>
          </a:xfrm>
          <a:prstGeom prst="rect">
            <a:avLst/>
          </a:prstGeom>
        </p:spPr>
      </p:pic>
      <p:pic>
        <p:nvPicPr>
          <p:cNvPr id="64" name="Picture 63" descr="ba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1799" y="1877208"/>
            <a:ext cx="2029968" cy="2029968"/>
          </a:xfrm>
          <a:prstGeom prst="rect">
            <a:avLst/>
          </a:prstGeom>
        </p:spPr>
      </p:pic>
      <p:cxnSp>
        <p:nvCxnSpPr>
          <p:cNvPr id="39" name="Straight Connector 38"/>
          <p:cNvCxnSpPr>
            <a:stCxn id="32" idx="4"/>
          </p:cNvCxnSpPr>
          <p:nvPr/>
        </p:nvCxnSpPr>
        <p:spPr>
          <a:xfrm flipH="1">
            <a:off x="3168888" y="2219780"/>
            <a:ext cx="1657606" cy="12813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Tree Decomposition</a:t>
            </a:r>
            <a:endParaRPr lang="en-US" dirty="0"/>
          </a:p>
        </p:txBody>
      </p:sp>
      <p:sp>
        <p:nvSpPr>
          <p:cNvPr id="31" name="Oval 30"/>
          <p:cNvSpPr>
            <a:spLocks noChangeAspect="1"/>
          </p:cNvSpPr>
          <p:nvPr/>
        </p:nvSpPr>
        <p:spPr>
          <a:xfrm>
            <a:off x="5956028" y="4195045"/>
            <a:ext cx="182880" cy="18288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32" name="Oval 31"/>
          <p:cNvSpPr>
            <a:spLocks noChangeAspect="1"/>
          </p:cNvSpPr>
          <p:nvPr/>
        </p:nvSpPr>
        <p:spPr>
          <a:xfrm>
            <a:off x="4735054" y="2036900"/>
            <a:ext cx="182880" cy="18288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6530989" y="2042141"/>
            <a:ext cx="182880" cy="18288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34" name="Oval 33"/>
          <p:cNvSpPr>
            <a:spLocks noChangeAspect="1"/>
          </p:cNvSpPr>
          <p:nvPr/>
        </p:nvSpPr>
        <p:spPr>
          <a:xfrm>
            <a:off x="8029039" y="2071478"/>
            <a:ext cx="182880" cy="18288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416600" y="3269775"/>
            <a:ext cx="238320" cy="263563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543870" y="3269775"/>
            <a:ext cx="238320" cy="263563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cxnSp>
        <p:nvCxnSpPr>
          <p:cNvPr id="20" name="Straight Connector 19"/>
          <p:cNvCxnSpPr>
            <a:stCxn id="11" idx="7"/>
            <a:endCxn id="7" idx="3"/>
          </p:cNvCxnSpPr>
          <p:nvPr/>
        </p:nvCxnSpPr>
        <p:spPr>
          <a:xfrm flipV="1">
            <a:off x="620019" y="2775620"/>
            <a:ext cx="464894" cy="5327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1" idx="6"/>
            <a:endCxn id="12" idx="2"/>
          </p:cNvCxnSpPr>
          <p:nvPr/>
        </p:nvCxnSpPr>
        <p:spPr>
          <a:xfrm>
            <a:off x="654920" y="3401557"/>
            <a:ext cx="88895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7" idx="5"/>
            <a:endCxn id="12" idx="1"/>
          </p:cNvCxnSpPr>
          <p:nvPr/>
        </p:nvCxnSpPr>
        <p:spPr>
          <a:xfrm>
            <a:off x="1253431" y="2775620"/>
            <a:ext cx="325340" cy="5327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73416" y="3594815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</a:t>
            </a:r>
            <a:endParaRPr lang="en-US" sz="2000" dirty="0"/>
          </a:p>
        </p:txBody>
      </p:sp>
      <p:sp>
        <p:nvSpPr>
          <p:cNvPr id="27" name="TextBox 26"/>
          <p:cNvSpPr txBox="1"/>
          <p:nvPr/>
        </p:nvSpPr>
        <p:spPr>
          <a:xfrm>
            <a:off x="1558251" y="3586994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</a:t>
            </a:r>
            <a:endParaRPr lang="en-US" sz="2000" dirty="0"/>
          </a:p>
        </p:txBody>
      </p:sp>
      <p:sp>
        <p:nvSpPr>
          <p:cNvPr id="8" name="Oval 7"/>
          <p:cNvSpPr/>
          <p:nvPr/>
        </p:nvSpPr>
        <p:spPr>
          <a:xfrm>
            <a:off x="1855579" y="2550655"/>
            <a:ext cx="238320" cy="263563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1855579" y="1769477"/>
            <a:ext cx="238320" cy="263563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677530" y="1769477"/>
            <a:ext cx="238320" cy="263563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1253431" y="2687885"/>
            <a:ext cx="637049" cy="0"/>
          </a:xfrm>
          <a:prstGeom prst="line">
            <a:avLst/>
          </a:prstGeom>
          <a:ln w="57150" cmpd="sng"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5" idx="6"/>
            <a:endCxn id="9" idx="2"/>
          </p:cNvCxnSpPr>
          <p:nvPr/>
        </p:nvCxnSpPr>
        <p:spPr>
          <a:xfrm>
            <a:off x="1288332" y="1901259"/>
            <a:ext cx="56724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989117" y="1994442"/>
            <a:ext cx="0" cy="59481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9" idx="6"/>
            <a:endCxn id="10" idx="2"/>
          </p:cNvCxnSpPr>
          <p:nvPr/>
        </p:nvCxnSpPr>
        <p:spPr>
          <a:xfrm>
            <a:off x="2093899" y="1901259"/>
            <a:ext cx="58363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0" name="Group 119"/>
          <p:cNvGrpSpPr/>
          <p:nvPr/>
        </p:nvGrpSpPr>
        <p:grpSpPr>
          <a:xfrm>
            <a:off x="240483" y="1369367"/>
            <a:ext cx="1068369" cy="1518573"/>
            <a:chOff x="485676" y="2169790"/>
            <a:chExt cx="1068369" cy="1518573"/>
          </a:xfrm>
        </p:grpSpPr>
        <p:sp>
          <p:nvSpPr>
            <p:cNvPr id="6" name="Oval 5"/>
            <p:cNvSpPr/>
            <p:nvPr/>
          </p:nvSpPr>
          <p:spPr>
            <a:xfrm>
              <a:off x="661793" y="2917561"/>
              <a:ext cx="238320" cy="263563"/>
            </a:xfrm>
            <a:prstGeom prst="ellipse">
              <a:avLst/>
            </a:prstGeom>
            <a:solidFill>
              <a:srgbClr val="33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" pitchFamily="18" charset="0"/>
              </a:endParaRPr>
            </a:p>
          </p:txBody>
        </p:sp>
        <p:cxnSp>
          <p:nvCxnSpPr>
            <p:cNvPr id="13" name="Straight Connector 12"/>
            <p:cNvCxnSpPr>
              <a:stCxn id="6" idx="7"/>
              <a:endCxn id="5" idx="2"/>
            </p:cNvCxnSpPr>
            <p:nvPr/>
          </p:nvCxnSpPr>
          <p:spPr>
            <a:xfrm flipV="1">
              <a:off x="865212" y="2701682"/>
              <a:ext cx="429993" cy="25447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stCxn id="6" idx="5"/>
              <a:endCxn id="7" idx="1"/>
            </p:cNvCxnSpPr>
            <p:nvPr/>
          </p:nvCxnSpPr>
          <p:spPr>
            <a:xfrm>
              <a:off x="865212" y="3142526"/>
              <a:ext cx="464894" cy="24715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485676" y="2517451"/>
              <a:ext cx="4478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b</a:t>
              </a:r>
              <a:endParaRPr lang="en-US" sz="20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966487" y="3288253"/>
              <a:ext cx="4478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c</a:t>
              </a:r>
              <a:endParaRPr lang="en-US" sz="2000" dirty="0"/>
            </a:p>
          </p:txBody>
        </p:sp>
        <p:sp>
          <p:nvSpPr>
            <p:cNvPr id="5" name="Oval 4"/>
            <p:cNvSpPr/>
            <p:nvPr/>
          </p:nvSpPr>
          <p:spPr>
            <a:xfrm>
              <a:off x="1295205" y="2569900"/>
              <a:ext cx="238320" cy="263563"/>
            </a:xfrm>
            <a:prstGeom prst="ellipse">
              <a:avLst/>
            </a:prstGeom>
            <a:solidFill>
              <a:srgbClr val="33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" pitchFamily="18" charset="0"/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1295205" y="3351078"/>
              <a:ext cx="238320" cy="263563"/>
            </a:xfrm>
            <a:prstGeom prst="ellipse">
              <a:avLst/>
            </a:prstGeom>
            <a:solidFill>
              <a:srgbClr val="33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" pitchFamily="18" charset="0"/>
              </a:endParaRPr>
            </a:p>
          </p:txBody>
        </p:sp>
        <p:cxnSp>
          <p:nvCxnSpPr>
            <p:cNvPr id="15" name="Straight Connector 14"/>
            <p:cNvCxnSpPr>
              <a:stCxn id="5" idx="4"/>
              <a:endCxn id="7" idx="0"/>
            </p:cNvCxnSpPr>
            <p:nvPr/>
          </p:nvCxnSpPr>
          <p:spPr>
            <a:xfrm>
              <a:off x="1414365" y="2833463"/>
              <a:ext cx="0" cy="5176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1106167" y="2169790"/>
              <a:ext cx="4478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a</a:t>
              </a:r>
              <a:endParaRPr lang="en-US" sz="2000" dirty="0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2055410" y="2692225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</a:t>
            </a:r>
            <a:endParaRPr lang="en-US" sz="2000" dirty="0"/>
          </a:p>
        </p:txBody>
      </p:sp>
      <p:sp>
        <p:nvSpPr>
          <p:cNvPr id="29" name="TextBox 28"/>
          <p:cNvSpPr txBox="1"/>
          <p:nvPr/>
        </p:nvSpPr>
        <p:spPr>
          <a:xfrm>
            <a:off x="1890480" y="1369367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g</a:t>
            </a:r>
            <a:endParaRPr lang="en-US" sz="2000" dirty="0"/>
          </a:p>
        </p:txBody>
      </p:sp>
      <p:sp>
        <p:nvSpPr>
          <p:cNvPr id="30" name="TextBox 29"/>
          <p:cNvSpPr txBox="1"/>
          <p:nvPr/>
        </p:nvSpPr>
        <p:spPr>
          <a:xfrm>
            <a:off x="2813508" y="1464350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h</a:t>
            </a:r>
            <a:endParaRPr lang="en-US" sz="2000" dirty="0"/>
          </a:p>
        </p:txBody>
      </p:sp>
      <p:sp>
        <p:nvSpPr>
          <p:cNvPr id="35" name="Oval 34"/>
          <p:cNvSpPr>
            <a:spLocks noChangeAspect="1"/>
          </p:cNvSpPr>
          <p:nvPr/>
        </p:nvSpPr>
        <p:spPr>
          <a:xfrm>
            <a:off x="3024963" y="3531982"/>
            <a:ext cx="182880" cy="18288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cxnSp>
        <p:nvCxnSpPr>
          <p:cNvPr id="36" name="Straight Connector 35"/>
          <p:cNvCxnSpPr>
            <a:endCxn id="32" idx="5"/>
          </p:cNvCxnSpPr>
          <p:nvPr/>
        </p:nvCxnSpPr>
        <p:spPr>
          <a:xfrm flipH="1" flipV="1">
            <a:off x="4891152" y="2192998"/>
            <a:ext cx="1156316" cy="20682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32" idx="6"/>
            <a:endCxn id="33" idx="2"/>
          </p:cNvCxnSpPr>
          <p:nvPr/>
        </p:nvCxnSpPr>
        <p:spPr>
          <a:xfrm>
            <a:off x="4917934" y="2128340"/>
            <a:ext cx="1613055" cy="52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33" idx="6"/>
            <a:endCxn id="34" idx="2"/>
          </p:cNvCxnSpPr>
          <p:nvPr/>
        </p:nvCxnSpPr>
        <p:spPr>
          <a:xfrm>
            <a:off x="6713869" y="2133581"/>
            <a:ext cx="131517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4502069" y="2622667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</a:t>
            </a:r>
            <a:endParaRPr lang="en-US" sz="2000" dirty="0"/>
          </a:p>
        </p:txBody>
      </p:sp>
      <p:sp>
        <p:nvSpPr>
          <p:cNvPr id="78" name="TextBox 77"/>
          <p:cNvSpPr txBox="1"/>
          <p:nvPr/>
        </p:nvSpPr>
        <p:spPr>
          <a:xfrm>
            <a:off x="5121173" y="3352625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</a:t>
            </a:r>
            <a:endParaRPr lang="en-US" sz="2000" dirty="0"/>
          </a:p>
        </p:txBody>
      </p:sp>
      <p:grpSp>
        <p:nvGrpSpPr>
          <p:cNvPr id="115" name="Group 114"/>
          <p:cNvGrpSpPr/>
          <p:nvPr/>
        </p:nvGrpSpPr>
        <p:grpSpPr>
          <a:xfrm>
            <a:off x="7742151" y="2677190"/>
            <a:ext cx="990336" cy="581199"/>
            <a:chOff x="5938757" y="4861481"/>
            <a:chExt cx="990336" cy="581199"/>
          </a:xfrm>
        </p:grpSpPr>
        <p:sp>
          <p:nvSpPr>
            <p:cNvPr id="70" name="Oval 69"/>
            <p:cNvSpPr/>
            <p:nvPr/>
          </p:nvSpPr>
          <p:spPr>
            <a:xfrm>
              <a:off x="5992516" y="5259800"/>
              <a:ext cx="182880" cy="182880"/>
            </a:xfrm>
            <a:prstGeom prst="ellipse">
              <a:avLst/>
            </a:prstGeom>
            <a:solidFill>
              <a:srgbClr val="33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" pitchFamily="18" charset="0"/>
              </a:endParaRPr>
            </a:p>
          </p:txBody>
        </p:sp>
        <p:sp>
          <p:nvSpPr>
            <p:cNvPr id="71" name="Oval 70"/>
            <p:cNvSpPr/>
            <p:nvPr/>
          </p:nvSpPr>
          <p:spPr>
            <a:xfrm>
              <a:off x="6532541" y="5242353"/>
              <a:ext cx="182880" cy="182880"/>
            </a:xfrm>
            <a:prstGeom prst="ellipse">
              <a:avLst/>
            </a:prstGeom>
            <a:solidFill>
              <a:srgbClr val="33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" pitchFamily="18" charset="0"/>
              </a:endParaRPr>
            </a:p>
          </p:txBody>
        </p:sp>
        <p:cxnSp>
          <p:nvCxnSpPr>
            <p:cNvPr id="76" name="Straight Connector 75"/>
            <p:cNvCxnSpPr>
              <a:stCxn id="70" idx="6"/>
              <a:endCxn id="71" idx="2"/>
            </p:cNvCxnSpPr>
            <p:nvPr/>
          </p:nvCxnSpPr>
          <p:spPr>
            <a:xfrm flipV="1">
              <a:off x="6175396" y="5333793"/>
              <a:ext cx="357145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TextBox 78"/>
            <p:cNvSpPr txBox="1"/>
            <p:nvPr/>
          </p:nvSpPr>
          <p:spPr>
            <a:xfrm>
              <a:off x="5938757" y="4861481"/>
              <a:ext cx="4478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g</a:t>
              </a:r>
              <a:endParaRPr lang="en-US" sz="2000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6481215" y="4881582"/>
              <a:ext cx="4478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h</a:t>
              </a:r>
              <a:endParaRPr lang="en-US" sz="2000" dirty="0"/>
            </a:p>
          </p:txBody>
        </p:sp>
      </p:grpSp>
      <p:sp>
        <p:nvSpPr>
          <p:cNvPr id="85" name="Oval 84"/>
          <p:cNvSpPr>
            <a:spLocks/>
          </p:cNvSpPr>
          <p:nvPr/>
        </p:nvSpPr>
        <p:spPr>
          <a:xfrm>
            <a:off x="4750368" y="2796110"/>
            <a:ext cx="182880" cy="18288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cxnSp>
        <p:nvCxnSpPr>
          <p:cNvPr id="86" name="Straight Connector 85"/>
          <p:cNvCxnSpPr>
            <a:stCxn id="85" idx="4"/>
          </p:cNvCxnSpPr>
          <p:nvPr/>
        </p:nvCxnSpPr>
        <p:spPr>
          <a:xfrm>
            <a:off x="4841808" y="2978990"/>
            <a:ext cx="0" cy="27432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flipV="1">
            <a:off x="4953787" y="3316441"/>
            <a:ext cx="274320" cy="544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4585622" y="3273885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</a:t>
            </a:r>
            <a:endParaRPr lang="en-US" sz="2000" dirty="0"/>
          </a:p>
        </p:txBody>
      </p:sp>
      <p:sp>
        <p:nvSpPr>
          <p:cNvPr id="89" name="Oval 88"/>
          <p:cNvSpPr>
            <a:spLocks/>
          </p:cNvSpPr>
          <p:nvPr/>
        </p:nvSpPr>
        <p:spPr>
          <a:xfrm>
            <a:off x="4750368" y="3245945"/>
            <a:ext cx="182880" cy="18288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90" name="Oval 89"/>
          <p:cNvSpPr>
            <a:spLocks/>
          </p:cNvSpPr>
          <p:nvPr/>
        </p:nvSpPr>
        <p:spPr>
          <a:xfrm>
            <a:off x="5162232" y="3240610"/>
            <a:ext cx="182880" cy="18288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97" name="Oval 96"/>
          <p:cNvSpPr>
            <a:spLocks/>
          </p:cNvSpPr>
          <p:nvPr/>
        </p:nvSpPr>
        <p:spPr>
          <a:xfrm>
            <a:off x="6333504" y="2979746"/>
            <a:ext cx="182880" cy="18288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98" name="Oval 97"/>
          <p:cNvSpPr/>
          <p:nvPr/>
        </p:nvSpPr>
        <p:spPr>
          <a:xfrm>
            <a:off x="6772508" y="2973764"/>
            <a:ext cx="182880" cy="18288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cxnSp>
        <p:nvCxnSpPr>
          <p:cNvPr id="101" name="Straight Connector 100"/>
          <p:cNvCxnSpPr>
            <a:stCxn id="97" idx="6"/>
          </p:cNvCxnSpPr>
          <p:nvPr/>
        </p:nvCxnSpPr>
        <p:spPr>
          <a:xfrm>
            <a:off x="6516384" y="3071186"/>
            <a:ext cx="29485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>
            <a:stCxn id="98" idx="4"/>
            <a:endCxn id="106" idx="0"/>
          </p:cNvCxnSpPr>
          <p:nvPr/>
        </p:nvCxnSpPr>
        <p:spPr>
          <a:xfrm flipH="1">
            <a:off x="6836808" y="3156644"/>
            <a:ext cx="0" cy="2676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3" name="TextBox 102"/>
          <p:cNvSpPr txBox="1"/>
          <p:nvPr/>
        </p:nvSpPr>
        <p:spPr>
          <a:xfrm>
            <a:off x="6845745" y="2616834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g</a:t>
            </a:r>
            <a:endParaRPr lang="en-US" sz="2000" dirty="0"/>
          </a:p>
        </p:txBody>
      </p:sp>
      <p:sp>
        <p:nvSpPr>
          <p:cNvPr id="106" name="Oval 105"/>
          <p:cNvSpPr>
            <a:spLocks/>
          </p:cNvSpPr>
          <p:nvPr/>
        </p:nvSpPr>
        <p:spPr>
          <a:xfrm>
            <a:off x="6745368" y="3424246"/>
            <a:ext cx="182880" cy="18288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6047468" y="2781934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</a:t>
            </a:r>
            <a:endParaRPr lang="en-US" sz="2000" dirty="0"/>
          </a:p>
        </p:txBody>
      </p:sp>
      <p:sp>
        <p:nvSpPr>
          <p:cNvPr id="108" name="TextBox 107"/>
          <p:cNvSpPr txBox="1"/>
          <p:nvPr/>
        </p:nvSpPr>
        <p:spPr>
          <a:xfrm>
            <a:off x="6831124" y="3455893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</a:t>
            </a:r>
            <a:endParaRPr lang="en-US" sz="2000" dirty="0"/>
          </a:p>
        </p:txBody>
      </p:sp>
      <p:sp>
        <p:nvSpPr>
          <p:cNvPr id="125" name="TextBox 124"/>
          <p:cNvSpPr txBox="1"/>
          <p:nvPr/>
        </p:nvSpPr>
        <p:spPr>
          <a:xfrm>
            <a:off x="6274372" y="4654201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b</a:t>
            </a:r>
            <a:endParaRPr lang="en-US" sz="2000" dirty="0"/>
          </a:p>
        </p:txBody>
      </p:sp>
      <p:sp>
        <p:nvSpPr>
          <p:cNvPr id="126" name="TextBox 125"/>
          <p:cNvSpPr txBox="1"/>
          <p:nvPr/>
        </p:nvSpPr>
        <p:spPr>
          <a:xfrm>
            <a:off x="5864371" y="5323215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</a:t>
            </a:r>
            <a:endParaRPr lang="en-US" sz="2000" dirty="0"/>
          </a:p>
        </p:txBody>
      </p:sp>
      <p:grpSp>
        <p:nvGrpSpPr>
          <p:cNvPr id="132" name="Group 131"/>
          <p:cNvGrpSpPr>
            <a:grpSpLocks noChangeAspect="1"/>
          </p:cNvGrpSpPr>
          <p:nvPr/>
        </p:nvGrpSpPr>
        <p:grpSpPr>
          <a:xfrm>
            <a:off x="5723124" y="4843972"/>
            <a:ext cx="610380" cy="731520"/>
            <a:chOff x="6926057" y="4999486"/>
            <a:chExt cx="762975" cy="914400"/>
          </a:xfrm>
        </p:grpSpPr>
        <p:cxnSp>
          <p:nvCxnSpPr>
            <p:cNvPr id="124" name="Straight Connector 123"/>
            <p:cNvCxnSpPr>
              <a:stCxn id="122" idx="5"/>
              <a:endCxn id="128" idx="1"/>
            </p:cNvCxnSpPr>
            <p:nvPr/>
          </p:nvCxnSpPr>
          <p:spPr>
            <a:xfrm>
              <a:off x="7104097" y="5500672"/>
              <a:ext cx="406895" cy="2163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1" name="Group 130"/>
            <p:cNvGrpSpPr>
              <a:grpSpLocks noChangeAspect="1"/>
            </p:cNvGrpSpPr>
            <p:nvPr/>
          </p:nvGrpSpPr>
          <p:grpSpPr>
            <a:xfrm>
              <a:off x="6926057" y="4999486"/>
              <a:ext cx="762975" cy="914400"/>
              <a:chOff x="6942184" y="4999486"/>
              <a:chExt cx="871732" cy="1044741"/>
            </a:xfrm>
          </p:grpSpPr>
          <p:sp>
            <p:nvSpPr>
              <p:cNvPr id="122" name="Oval 121"/>
              <p:cNvSpPr/>
              <p:nvPr/>
            </p:nvSpPr>
            <p:spPr>
              <a:xfrm>
                <a:off x="6942184" y="5347147"/>
                <a:ext cx="238320" cy="263563"/>
              </a:xfrm>
              <a:prstGeom prst="ellipse">
                <a:avLst/>
              </a:prstGeom>
              <a:solidFill>
                <a:srgbClr val="3366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dirty="0">
                  <a:latin typeface="Times" pitchFamily="18" charset="0"/>
                </a:endParaRPr>
              </a:p>
            </p:txBody>
          </p:sp>
          <p:cxnSp>
            <p:nvCxnSpPr>
              <p:cNvPr id="123" name="Straight Connector 122"/>
              <p:cNvCxnSpPr>
                <a:stCxn id="122" idx="7"/>
                <a:endCxn id="127" idx="2"/>
              </p:cNvCxnSpPr>
              <p:nvPr/>
            </p:nvCxnSpPr>
            <p:spPr>
              <a:xfrm flipV="1">
                <a:off x="7145603" y="5131268"/>
                <a:ext cx="429993" cy="254477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7" name="Oval 126"/>
              <p:cNvSpPr/>
              <p:nvPr/>
            </p:nvSpPr>
            <p:spPr>
              <a:xfrm>
                <a:off x="7575596" y="4999486"/>
                <a:ext cx="238320" cy="263563"/>
              </a:xfrm>
              <a:prstGeom prst="ellipse">
                <a:avLst/>
              </a:prstGeom>
              <a:solidFill>
                <a:srgbClr val="3366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dirty="0">
                  <a:latin typeface="Times" pitchFamily="18" charset="0"/>
                </a:endParaRPr>
              </a:p>
            </p:txBody>
          </p:sp>
          <p:sp>
            <p:nvSpPr>
              <p:cNvPr id="128" name="Oval 127"/>
              <p:cNvSpPr/>
              <p:nvPr/>
            </p:nvSpPr>
            <p:spPr>
              <a:xfrm>
                <a:off x="7575596" y="5780664"/>
                <a:ext cx="238320" cy="263563"/>
              </a:xfrm>
              <a:prstGeom prst="ellipse">
                <a:avLst/>
              </a:prstGeom>
              <a:solidFill>
                <a:srgbClr val="3366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dirty="0">
                  <a:latin typeface="Times" pitchFamily="18" charset="0"/>
                </a:endParaRPr>
              </a:p>
            </p:txBody>
          </p:sp>
          <p:cxnSp>
            <p:nvCxnSpPr>
              <p:cNvPr id="129" name="Straight Connector 128"/>
              <p:cNvCxnSpPr>
                <a:stCxn id="127" idx="4"/>
                <a:endCxn id="128" idx="0"/>
              </p:cNvCxnSpPr>
              <p:nvPr/>
            </p:nvCxnSpPr>
            <p:spPr>
              <a:xfrm>
                <a:off x="7694756" y="5263049"/>
                <a:ext cx="0" cy="517615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30" name="TextBox 129"/>
          <p:cNvSpPr txBox="1"/>
          <p:nvPr/>
        </p:nvSpPr>
        <p:spPr>
          <a:xfrm>
            <a:off x="5558701" y="4709881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</a:t>
            </a:r>
            <a:endParaRPr lang="en-US" sz="2000" dirty="0"/>
          </a:p>
        </p:txBody>
      </p:sp>
      <p:sp>
        <p:nvSpPr>
          <p:cNvPr id="91" name="TextBox 90"/>
          <p:cNvSpPr txBox="1"/>
          <p:nvPr/>
        </p:nvSpPr>
        <p:spPr>
          <a:xfrm>
            <a:off x="661793" y="5683664"/>
            <a:ext cx="3523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Example from </a:t>
            </a:r>
            <a:r>
              <a:rPr lang="en-US" dirty="0" err="1" smtClean="0"/>
              <a:t>Bodlaender’s</a:t>
            </a:r>
            <a:r>
              <a:rPr lang="en-US" dirty="0" smtClean="0"/>
              <a:t> talk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0835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Inside the Super-Clusters</a:t>
            </a:r>
            <a:endParaRPr lang="en-US" dirty="0"/>
          </a:p>
        </p:txBody>
      </p:sp>
      <p:cxnSp>
        <p:nvCxnSpPr>
          <p:cNvPr id="44" name="Straight Connector 43"/>
          <p:cNvCxnSpPr/>
          <p:nvPr/>
        </p:nvCxnSpPr>
        <p:spPr>
          <a:xfrm>
            <a:off x="6485474" y="1417638"/>
            <a:ext cx="0" cy="5440362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0" y="4114800"/>
            <a:ext cx="6468533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0" name="Oval 129"/>
          <p:cNvSpPr>
            <a:spLocks noChangeAspect="1"/>
          </p:cNvSpPr>
          <p:nvPr/>
        </p:nvSpPr>
        <p:spPr>
          <a:xfrm>
            <a:off x="7357530" y="2579687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7330748" y="3616270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7964279" y="3616270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892844" y="2510057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4" name="Straight Connector 133"/>
          <p:cNvCxnSpPr/>
          <p:nvPr/>
        </p:nvCxnSpPr>
        <p:spPr>
          <a:xfrm>
            <a:off x="7401777" y="2735785"/>
            <a:ext cx="0" cy="907267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>
            <a:stCxn id="130" idx="5"/>
            <a:endCxn id="132" idx="1"/>
          </p:cNvCxnSpPr>
          <p:nvPr/>
        </p:nvCxnSpPr>
        <p:spPr>
          <a:xfrm>
            <a:off x="7513628" y="2735785"/>
            <a:ext cx="477433" cy="907267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>
            <a:stCxn id="132" idx="2"/>
            <a:endCxn id="131" idx="5"/>
          </p:cNvCxnSpPr>
          <p:nvPr/>
        </p:nvCxnSpPr>
        <p:spPr>
          <a:xfrm flipH="1">
            <a:off x="7486846" y="3707710"/>
            <a:ext cx="477433" cy="64658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>
            <a:stCxn id="133" idx="3"/>
            <a:endCxn id="131" idx="0"/>
          </p:cNvCxnSpPr>
          <p:nvPr/>
        </p:nvCxnSpPr>
        <p:spPr>
          <a:xfrm flipH="1">
            <a:off x="7422188" y="2666155"/>
            <a:ext cx="497438" cy="950115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>
            <a:off x="7216748" y="2077873"/>
            <a:ext cx="574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</a:t>
            </a:r>
            <a:r>
              <a:rPr lang="en-US" sz="2400" baseline="-25000" dirty="0" smtClean="0"/>
              <a:t>1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7214436" y="3780400"/>
            <a:ext cx="574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</a:t>
            </a:r>
            <a:r>
              <a:rPr lang="en-US" sz="2400" baseline="-25000" dirty="0"/>
              <a:t>2</a:t>
            </a:r>
            <a:endParaRPr lang="en-US" sz="2400" baseline="-25000" dirty="0" smtClean="0"/>
          </a:p>
        </p:txBody>
      </p:sp>
      <p:sp>
        <p:nvSpPr>
          <p:cNvPr id="128" name="TextBox 127"/>
          <p:cNvSpPr txBox="1"/>
          <p:nvPr/>
        </p:nvSpPr>
        <p:spPr>
          <a:xfrm>
            <a:off x="7892844" y="3828940"/>
            <a:ext cx="574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</a:t>
            </a:r>
            <a:r>
              <a:rPr lang="en-US" sz="2400" baseline="-25000" dirty="0" smtClean="0"/>
              <a:t>3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7704030" y="2029641"/>
            <a:ext cx="574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</a:t>
            </a:r>
            <a:r>
              <a:rPr lang="en-US" sz="2400" baseline="-25000" dirty="0" smtClean="0"/>
              <a:t>4</a:t>
            </a:r>
          </a:p>
        </p:txBody>
      </p:sp>
      <p:cxnSp>
        <p:nvCxnSpPr>
          <p:cNvPr id="138" name="Straight Connector 137"/>
          <p:cNvCxnSpPr/>
          <p:nvPr/>
        </p:nvCxnSpPr>
        <p:spPr>
          <a:xfrm flipH="1">
            <a:off x="7442193" y="2571997"/>
            <a:ext cx="477433" cy="64658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1" name="TextBox 140"/>
          <p:cNvSpPr txBox="1"/>
          <p:nvPr/>
        </p:nvSpPr>
        <p:spPr>
          <a:xfrm>
            <a:off x="6756400" y="4519381"/>
            <a:ext cx="2235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00FF"/>
                </a:solidFill>
              </a:rPr>
              <a:t>H</a:t>
            </a:r>
            <a:r>
              <a:rPr lang="en-US" sz="2800" dirty="0" smtClean="0"/>
              <a:t>: path-graph for the super-cluster</a:t>
            </a:r>
            <a:endParaRPr lang="en-US" sz="2800" dirty="0"/>
          </a:p>
        </p:txBody>
      </p:sp>
      <p:grpSp>
        <p:nvGrpSpPr>
          <p:cNvPr id="87" name="Group 86"/>
          <p:cNvGrpSpPr/>
          <p:nvPr/>
        </p:nvGrpSpPr>
        <p:grpSpPr>
          <a:xfrm>
            <a:off x="642081" y="4538132"/>
            <a:ext cx="816411" cy="1289093"/>
            <a:chOff x="642081" y="4538132"/>
            <a:chExt cx="816411" cy="1289093"/>
          </a:xfrm>
        </p:grpSpPr>
        <p:sp>
          <p:nvSpPr>
            <p:cNvPr id="92" name="Oval 91"/>
            <p:cNvSpPr>
              <a:spLocks noChangeAspect="1"/>
            </p:cNvSpPr>
            <p:nvPr/>
          </p:nvSpPr>
          <p:spPr>
            <a:xfrm>
              <a:off x="668863" y="4607762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>
              <a:spLocks noChangeAspect="1"/>
            </p:cNvSpPr>
            <p:nvPr/>
          </p:nvSpPr>
          <p:spPr>
            <a:xfrm>
              <a:off x="642081" y="5644345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>
              <a:spLocks noChangeAspect="1"/>
            </p:cNvSpPr>
            <p:nvPr/>
          </p:nvSpPr>
          <p:spPr>
            <a:xfrm>
              <a:off x="1275612" y="5644345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>
              <a:spLocks noChangeAspect="1"/>
            </p:cNvSpPr>
            <p:nvPr/>
          </p:nvSpPr>
          <p:spPr>
            <a:xfrm>
              <a:off x="1204177" y="4538132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9" name="Straight Connector 98"/>
            <p:cNvCxnSpPr/>
            <p:nvPr/>
          </p:nvCxnSpPr>
          <p:spPr>
            <a:xfrm>
              <a:off x="713110" y="4763860"/>
              <a:ext cx="0" cy="907267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>
              <a:stCxn id="92" idx="5"/>
              <a:endCxn id="97" idx="1"/>
            </p:cNvCxnSpPr>
            <p:nvPr/>
          </p:nvCxnSpPr>
          <p:spPr>
            <a:xfrm>
              <a:off x="824961" y="4763860"/>
              <a:ext cx="477433" cy="907267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>
              <a:stCxn id="97" idx="2"/>
              <a:endCxn id="96" idx="5"/>
            </p:cNvCxnSpPr>
            <p:nvPr/>
          </p:nvCxnSpPr>
          <p:spPr>
            <a:xfrm flipH="1">
              <a:off x="798179" y="5735785"/>
              <a:ext cx="477433" cy="64658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>
              <a:stCxn id="98" idx="3"/>
              <a:endCxn id="96" idx="0"/>
            </p:cNvCxnSpPr>
            <p:nvPr/>
          </p:nvCxnSpPr>
          <p:spPr>
            <a:xfrm flipH="1">
              <a:off x="733521" y="4694230"/>
              <a:ext cx="497438" cy="950115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4" name="Group 123"/>
          <p:cNvGrpSpPr/>
          <p:nvPr/>
        </p:nvGrpSpPr>
        <p:grpSpPr>
          <a:xfrm>
            <a:off x="525769" y="4057716"/>
            <a:ext cx="1252470" cy="2681753"/>
            <a:chOff x="525769" y="4057716"/>
            <a:chExt cx="1252470" cy="2681753"/>
          </a:xfrm>
        </p:grpSpPr>
        <p:sp>
          <p:nvSpPr>
            <p:cNvPr id="125" name="TextBox 124"/>
            <p:cNvSpPr txBox="1"/>
            <p:nvPr/>
          </p:nvSpPr>
          <p:spPr>
            <a:xfrm>
              <a:off x="528081" y="4105948"/>
              <a:ext cx="5740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P</a:t>
              </a:r>
              <a:r>
                <a:rPr lang="en-US" sz="2400" baseline="-25000" dirty="0" smtClean="0"/>
                <a:t>1</a:t>
              </a:r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525769" y="5808475"/>
              <a:ext cx="5740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P</a:t>
              </a:r>
              <a:r>
                <a:rPr lang="en-US" sz="2400" baseline="-25000" dirty="0"/>
                <a:t>2</a:t>
              </a:r>
              <a:endParaRPr lang="en-US" sz="2400" baseline="-25000" dirty="0" smtClean="0"/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1204177" y="5857015"/>
              <a:ext cx="5740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P</a:t>
              </a:r>
              <a:r>
                <a:rPr lang="en-US" sz="2400" baseline="-25000" dirty="0" smtClean="0"/>
                <a:t>3</a:t>
              </a:r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1015363" y="4057716"/>
              <a:ext cx="5740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P</a:t>
              </a:r>
              <a:r>
                <a:rPr lang="en-US" sz="2400" baseline="-25000" dirty="0" smtClean="0"/>
                <a:t>4</a:t>
              </a: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863600" y="6277804"/>
              <a:ext cx="5740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0000FF"/>
                  </a:solidFill>
                </a:rPr>
                <a:t>H</a:t>
              </a:r>
              <a:r>
                <a:rPr lang="en-US" sz="2400" baseline="-25000" dirty="0" smtClean="0">
                  <a:solidFill>
                    <a:srgbClr val="0000FF"/>
                  </a:solidFill>
                </a:rPr>
                <a:t>1</a:t>
              </a:r>
            </a:p>
          </p:txBody>
        </p:sp>
      </p:grpSp>
      <p:grpSp>
        <p:nvGrpSpPr>
          <p:cNvPr id="145" name="Group 144"/>
          <p:cNvGrpSpPr/>
          <p:nvPr/>
        </p:nvGrpSpPr>
        <p:grpSpPr>
          <a:xfrm>
            <a:off x="2013609" y="4014999"/>
            <a:ext cx="1252470" cy="2686557"/>
            <a:chOff x="2013609" y="4014999"/>
            <a:chExt cx="1252470" cy="2686557"/>
          </a:xfrm>
        </p:grpSpPr>
        <p:sp>
          <p:nvSpPr>
            <p:cNvPr id="146" name="Oval 145"/>
            <p:cNvSpPr>
              <a:spLocks noChangeAspect="1"/>
            </p:cNvSpPr>
            <p:nvPr/>
          </p:nvSpPr>
          <p:spPr>
            <a:xfrm>
              <a:off x="2216824" y="4607762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/>
            <p:cNvSpPr>
              <a:spLocks noChangeAspect="1"/>
            </p:cNvSpPr>
            <p:nvPr/>
          </p:nvSpPr>
          <p:spPr>
            <a:xfrm>
              <a:off x="2190042" y="5644345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Oval 147"/>
            <p:cNvSpPr>
              <a:spLocks noChangeAspect="1"/>
            </p:cNvSpPr>
            <p:nvPr/>
          </p:nvSpPr>
          <p:spPr>
            <a:xfrm>
              <a:off x="2823573" y="5644345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Oval 148"/>
            <p:cNvSpPr>
              <a:spLocks noChangeAspect="1"/>
            </p:cNvSpPr>
            <p:nvPr/>
          </p:nvSpPr>
          <p:spPr>
            <a:xfrm>
              <a:off x="2752138" y="4538132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0" name="Straight Connector 149"/>
            <p:cNvCxnSpPr>
              <a:stCxn id="146" idx="6"/>
              <a:endCxn id="149" idx="2"/>
            </p:cNvCxnSpPr>
            <p:nvPr/>
          </p:nvCxnSpPr>
          <p:spPr>
            <a:xfrm flipV="1">
              <a:off x="2399704" y="4629572"/>
              <a:ext cx="352434" cy="69630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150"/>
            <p:cNvCxnSpPr>
              <a:stCxn id="146" idx="5"/>
              <a:endCxn id="148" idx="1"/>
            </p:cNvCxnSpPr>
            <p:nvPr/>
          </p:nvCxnSpPr>
          <p:spPr>
            <a:xfrm>
              <a:off x="2372922" y="4763860"/>
              <a:ext cx="477433" cy="907267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151"/>
            <p:cNvCxnSpPr>
              <a:stCxn id="148" idx="2"/>
              <a:endCxn id="149" idx="4"/>
            </p:cNvCxnSpPr>
            <p:nvPr/>
          </p:nvCxnSpPr>
          <p:spPr>
            <a:xfrm flipV="1">
              <a:off x="2823573" y="4721012"/>
              <a:ext cx="20005" cy="1014773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/>
            <p:cNvCxnSpPr>
              <a:stCxn id="149" idx="3"/>
              <a:endCxn id="147" idx="0"/>
            </p:cNvCxnSpPr>
            <p:nvPr/>
          </p:nvCxnSpPr>
          <p:spPr>
            <a:xfrm flipH="1">
              <a:off x="2281482" y="4694230"/>
              <a:ext cx="497438" cy="950115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4" name="Group 153"/>
            <p:cNvGrpSpPr/>
            <p:nvPr/>
          </p:nvGrpSpPr>
          <p:grpSpPr>
            <a:xfrm>
              <a:off x="2013609" y="4014999"/>
              <a:ext cx="1252470" cy="2686557"/>
              <a:chOff x="525769" y="4057716"/>
              <a:chExt cx="1252470" cy="2686557"/>
            </a:xfrm>
          </p:grpSpPr>
          <p:sp>
            <p:nvSpPr>
              <p:cNvPr id="155" name="TextBox 154"/>
              <p:cNvSpPr txBox="1"/>
              <p:nvPr/>
            </p:nvSpPr>
            <p:spPr>
              <a:xfrm>
                <a:off x="528081" y="4105948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P</a:t>
                </a:r>
                <a:r>
                  <a:rPr lang="en-US" sz="2400" baseline="-25000" dirty="0" smtClean="0"/>
                  <a:t>1</a:t>
                </a:r>
              </a:p>
            </p:txBody>
          </p:sp>
          <p:sp>
            <p:nvSpPr>
              <p:cNvPr id="156" name="TextBox 155"/>
              <p:cNvSpPr txBox="1"/>
              <p:nvPr/>
            </p:nvSpPr>
            <p:spPr>
              <a:xfrm>
                <a:off x="525769" y="5808475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P</a:t>
                </a:r>
                <a:r>
                  <a:rPr lang="en-US" sz="2400" baseline="-25000" dirty="0"/>
                  <a:t>2</a:t>
                </a:r>
                <a:endParaRPr lang="en-US" sz="2400" baseline="-25000" dirty="0" smtClean="0"/>
              </a:p>
            </p:txBody>
          </p:sp>
          <p:sp>
            <p:nvSpPr>
              <p:cNvPr id="157" name="TextBox 156"/>
              <p:cNvSpPr txBox="1"/>
              <p:nvPr/>
            </p:nvSpPr>
            <p:spPr>
              <a:xfrm>
                <a:off x="1204177" y="5857015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P</a:t>
                </a:r>
                <a:r>
                  <a:rPr lang="en-US" sz="2400" baseline="-25000" dirty="0" smtClean="0"/>
                  <a:t>3</a:t>
                </a:r>
              </a:p>
            </p:txBody>
          </p:sp>
          <p:sp>
            <p:nvSpPr>
              <p:cNvPr id="158" name="TextBox 157"/>
              <p:cNvSpPr txBox="1"/>
              <p:nvPr/>
            </p:nvSpPr>
            <p:spPr>
              <a:xfrm>
                <a:off x="1015363" y="4057716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P</a:t>
                </a:r>
                <a:r>
                  <a:rPr lang="en-US" sz="2400" baseline="-25000" dirty="0" smtClean="0"/>
                  <a:t>4</a:t>
                </a:r>
              </a:p>
            </p:txBody>
          </p:sp>
          <p:sp>
            <p:nvSpPr>
              <p:cNvPr id="159" name="TextBox 158"/>
              <p:cNvSpPr txBox="1"/>
              <p:nvPr/>
            </p:nvSpPr>
            <p:spPr>
              <a:xfrm>
                <a:off x="847503" y="6282608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0000FF"/>
                    </a:solidFill>
                  </a:rPr>
                  <a:t>H</a:t>
                </a:r>
                <a:r>
                  <a:rPr lang="en-US" sz="2400" baseline="-25000" dirty="0" smtClean="0">
                    <a:solidFill>
                      <a:srgbClr val="0000FF"/>
                    </a:solidFill>
                  </a:rPr>
                  <a:t>2</a:t>
                </a:r>
              </a:p>
            </p:txBody>
          </p:sp>
        </p:grpSp>
      </p:grpSp>
      <p:grpSp>
        <p:nvGrpSpPr>
          <p:cNvPr id="160" name="Group 159"/>
          <p:cNvGrpSpPr/>
          <p:nvPr/>
        </p:nvGrpSpPr>
        <p:grpSpPr>
          <a:xfrm>
            <a:off x="5097769" y="4053251"/>
            <a:ext cx="1252470" cy="2662998"/>
            <a:chOff x="5097769" y="4053251"/>
            <a:chExt cx="1252470" cy="2662998"/>
          </a:xfrm>
        </p:grpSpPr>
        <p:sp>
          <p:nvSpPr>
            <p:cNvPr id="161" name="Oval 160"/>
            <p:cNvSpPr>
              <a:spLocks noChangeAspect="1"/>
            </p:cNvSpPr>
            <p:nvPr/>
          </p:nvSpPr>
          <p:spPr>
            <a:xfrm>
              <a:off x="5312746" y="4607762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Oval 161"/>
            <p:cNvSpPr>
              <a:spLocks noChangeAspect="1"/>
            </p:cNvSpPr>
            <p:nvPr/>
          </p:nvSpPr>
          <p:spPr>
            <a:xfrm>
              <a:off x="5285964" y="5644345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Oval 162"/>
            <p:cNvSpPr>
              <a:spLocks noChangeAspect="1"/>
            </p:cNvSpPr>
            <p:nvPr/>
          </p:nvSpPr>
          <p:spPr>
            <a:xfrm>
              <a:off x="5919495" y="5644345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Oval 163"/>
            <p:cNvSpPr>
              <a:spLocks noChangeAspect="1"/>
            </p:cNvSpPr>
            <p:nvPr/>
          </p:nvSpPr>
          <p:spPr>
            <a:xfrm>
              <a:off x="5848060" y="4538132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5" name="Straight Connector 164"/>
            <p:cNvCxnSpPr>
              <a:stCxn id="161" idx="5"/>
              <a:endCxn id="163" idx="1"/>
            </p:cNvCxnSpPr>
            <p:nvPr/>
          </p:nvCxnSpPr>
          <p:spPr>
            <a:xfrm>
              <a:off x="5468844" y="4763860"/>
              <a:ext cx="477433" cy="907267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>
              <a:stCxn id="163" idx="2"/>
              <a:endCxn id="162" idx="5"/>
            </p:cNvCxnSpPr>
            <p:nvPr/>
          </p:nvCxnSpPr>
          <p:spPr>
            <a:xfrm flipH="1">
              <a:off x="5442062" y="5735785"/>
              <a:ext cx="477433" cy="64658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>
              <a:stCxn id="164" idx="3"/>
              <a:endCxn id="162" idx="0"/>
            </p:cNvCxnSpPr>
            <p:nvPr/>
          </p:nvCxnSpPr>
          <p:spPr>
            <a:xfrm flipH="1">
              <a:off x="5377404" y="4694230"/>
              <a:ext cx="497438" cy="950115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8" name="Group 167"/>
            <p:cNvGrpSpPr/>
            <p:nvPr/>
          </p:nvGrpSpPr>
          <p:grpSpPr>
            <a:xfrm>
              <a:off x="5097769" y="4053251"/>
              <a:ext cx="1252470" cy="2662998"/>
              <a:chOff x="525769" y="4057716"/>
              <a:chExt cx="1252470" cy="2662998"/>
            </a:xfrm>
          </p:grpSpPr>
          <p:sp>
            <p:nvSpPr>
              <p:cNvPr id="169" name="TextBox 168"/>
              <p:cNvSpPr txBox="1"/>
              <p:nvPr/>
            </p:nvSpPr>
            <p:spPr>
              <a:xfrm>
                <a:off x="528081" y="4105948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P</a:t>
                </a:r>
                <a:r>
                  <a:rPr lang="en-US" sz="2400" baseline="-25000" dirty="0" smtClean="0"/>
                  <a:t>1</a:t>
                </a:r>
              </a:p>
            </p:txBody>
          </p:sp>
          <p:sp>
            <p:nvSpPr>
              <p:cNvPr id="170" name="TextBox 169"/>
              <p:cNvSpPr txBox="1"/>
              <p:nvPr/>
            </p:nvSpPr>
            <p:spPr>
              <a:xfrm>
                <a:off x="525769" y="5808475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P</a:t>
                </a:r>
                <a:r>
                  <a:rPr lang="en-US" sz="2400" baseline="-25000" dirty="0"/>
                  <a:t>2</a:t>
                </a:r>
                <a:endParaRPr lang="en-US" sz="2400" baseline="-25000" dirty="0" smtClean="0"/>
              </a:p>
            </p:txBody>
          </p:sp>
          <p:sp>
            <p:nvSpPr>
              <p:cNvPr id="171" name="TextBox 170"/>
              <p:cNvSpPr txBox="1"/>
              <p:nvPr/>
            </p:nvSpPr>
            <p:spPr>
              <a:xfrm>
                <a:off x="1204177" y="5857015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P</a:t>
                </a:r>
                <a:r>
                  <a:rPr lang="en-US" sz="2400" baseline="-25000" dirty="0" smtClean="0"/>
                  <a:t>3</a:t>
                </a:r>
              </a:p>
            </p:txBody>
          </p:sp>
          <p:sp>
            <p:nvSpPr>
              <p:cNvPr id="172" name="TextBox 171"/>
              <p:cNvSpPr txBox="1"/>
              <p:nvPr/>
            </p:nvSpPr>
            <p:spPr>
              <a:xfrm>
                <a:off x="1015363" y="4057716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P</a:t>
                </a:r>
                <a:r>
                  <a:rPr lang="en-US" sz="2400" baseline="-25000" dirty="0" smtClean="0"/>
                  <a:t>4</a:t>
                </a:r>
              </a:p>
            </p:txBody>
          </p:sp>
          <p:sp>
            <p:nvSpPr>
              <p:cNvPr id="173" name="TextBox 172"/>
              <p:cNvSpPr txBox="1"/>
              <p:nvPr/>
            </p:nvSpPr>
            <p:spPr>
              <a:xfrm>
                <a:off x="829096" y="6259049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0000FF"/>
                    </a:solidFill>
                  </a:rPr>
                  <a:t>H</a:t>
                </a:r>
                <a:r>
                  <a:rPr lang="en-US" sz="2400" baseline="-25000" dirty="0" smtClean="0">
                    <a:solidFill>
                      <a:srgbClr val="0000FF"/>
                    </a:solidFill>
                  </a:rPr>
                  <a:t>4</a:t>
                </a:r>
              </a:p>
            </p:txBody>
          </p:sp>
        </p:grpSp>
      </p:grpSp>
      <p:grpSp>
        <p:nvGrpSpPr>
          <p:cNvPr id="174" name="Group 173"/>
          <p:cNvGrpSpPr/>
          <p:nvPr/>
        </p:nvGrpSpPr>
        <p:grpSpPr>
          <a:xfrm>
            <a:off x="3586128" y="4057716"/>
            <a:ext cx="1252470" cy="2650431"/>
            <a:chOff x="3586128" y="4057716"/>
            <a:chExt cx="1252470" cy="2650431"/>
          </a:xfrm>
        </p:grpSpPr>
        <p:sp>
          <p:nvSpPr>
            <p:cNvPr id="175" name="Oval 174"/>
            <p:cNvSpPr>
              <a:spLocks noChangeAspect="1"/>
            </p:cNvSpPr>
            <p:nvPr/>
          </p:nvSpPr>
          <p:spPr>
            <a:xfrm>
              <a:off x="3764785" y="4607762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175"/>
            <p:cNvSpPr>
              <a:spLocks noChangeAspect="1"/>
            </p:cNvSpPr>
            <p:nvPr/>
          </p:nvSpPr>
          <p:spPr>
            <a:xfrm>
              <a:off x="3738003" y="5644345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Oval 176"/>
            <p:cNvSpPr>
              <a:spLocks noChangeAspect="1"/>
            </p:cNvSpPr>
            <p:nvPr/>
          </p:nvSpPr>
          <p:spPr>
            <a:xfrm>
              <a:off x="4371534" y="5644345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Oval 177"/>
            <p:cNvSpPr>
              <a:spLocks noChangeAspect="1"/>
            </p:cNvSpPr>
            <p:nvPr/>
          </p:nvSpPr>
          <p:spPr>
            <a:xfrm>
              <a:off x="4300099" y="4538132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9" name="Straight Connector 178"/>
            <p:cNvCxnSpPr/>
            <p:nvPr/>
          </p:nvCxnSpPr>
          <p:spPr>
            <a:xfrm>
              <a:off x="3809032" y="4763860"/>
              <a:ext cx="0" cy="907267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Connector 179"/>
            <p:cNvCxnSpPr>
              <a:stCxn id="177" idx="2"/>
              <a:endCxn id="176" idx="5"/>
            </p:cNvCxnSpPr>
            <p:nvPr/>
          </p:nvCxnSpPr>
          <p:spPr>
            <a:xfrm flipH="1">
              <a:off x="3894101" y="5735785"/>
              <a:ext cx="477433" cy="64658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>
              <a:stCxn id="178" idx="4"/>
              <a:endCxn id="176" idx="6"/>
            </p:cNvCxnSpPr>
            <p:nvPr/>
          </p:nvCxnSpPr>
          <p:spPr>
            <a:xfrm flipH="1">
              <a:off x="3920883" y="4721012"/>
              <a:ext cx="470656" cy="1014773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2" name="Group 181"/>
            <p:cNvGrpSpPr/>
            <p:nvPr/>
          </p:nvGrpSpPr>
          <p:grpSpPr>
            <a:xfrm>
              <a:off x="3586128" y="4057716"/>
              <a:ext cx="1252470" cy="2650431"/>
              <a:chOff x="525769" y="4057716"/>
              <a:chExt cx="1252470" cy="2650431"/>
            </a:xfrm>
          </p:grpSpPr>
          <p:sp>
            <p:nvSpPr>
              <p:cNvPr id="184" name="TextBox 183"/>
              <p:cNvSpPr txBox="1"/>
              <p:nvPr/>
            </p:nvSpPr>
            <p:spPr>
              <a:xfrm>
                <a:off x="528081" y="4105948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P</a:t>
                </a:r>
                <a:r>
                  <a:rPr lang="en-US" sz="2400" baseline="-25000" dirty="0" smtClean="0"/>
                  <a:t>1</a:t>
                </a:r>
              </a:p>
            </p:txBody>
          </p:sp>
          <p:sp>
            <p:nvSpPr>
              <p:cNvPr id="185" name="TextBox 184"/>
              <p:cNvSpPr txBox="1"/>
              <p:nvPr/>
            </p:nvSpPr>
            <p:spPr>
              <a:xfrm>
                <a:off x="525769" y="5808475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P</a:t>
                </a:r>
                <a:r>
                  <a:rPr lang="en-US" sz="2400" baseline="-25000" dirty="0"/>
                  <a:t>2</a:t>
                </a:r>
                <a:endParaRPr lang="en-US" sz="2400" baseline="-25000" dirty="0" smtClean="0"/>
              </a:p>
            </p:txBody>
          </p:sp>
          <p:sp>
            <p:nvSpPr>
              <p:cNvPr id="186" name="TextBox 185"/>
              <p:cNvSpPr txBox="1"/>
              <p:nvPr/>
            </p:nvSpPr>
            <p:spPr>
              <a:xfrm>
                <a:off x="1204177" y="5857015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P</a:t>
                </a:r>
                <a:r>
                  <a:rPr lang="en-US" sz="2400" baseline="-25000" dirty="0" smtClean="0"/>
                  <a:t>3</a:t>
                </a:r>
              </a:p>
            </p:txBody>
          </p:sp>
          <p:sp>
            <p:nvSpPr>
              <p:cNvPr id="187" name="TextBox 186"/>
              <p:cNvSpPr txBox="1"/>
              <p:nvPr/>
            </p:nvSpPr>
            <p:spPr>
              <a:xfrm>
                <a:off x="1015363" y="4057716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P</a:t>
                </a:r>
                <a:r>
                  <a:rPr lang="en-US" sz="2400" baseline="-25000" dirty="0" smtClean="0"/>
                  <a:t>4</a:t>
                </a:r>
              </a:p>
            </p:txBody>
          </p:sp>
          <p:sp>
            <p:nvSpPr>
              <p:cNvPr id="188" name="TextBox 187"/>
              <p:cNvSpPr txBox="1"/>
              <p:nvPr/>
            </p:nvSpPr>
            <p:spPr>
              <a:xfrm>
                <a:off x="865510" y="6246482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0000FF"/>
                    </a:solidFill>
                  </a:rPr>
                  <a:t>H</a:t>
                </a:r>
                <a:r>
                  <a:rPr lang="en-US" sz="2400" baseline="-25000" dirty="0" smtClean="0">
                    <a:solidFill>
                      <a:srgbClr val="0000FF"/>
                    </a:solidFill>
                  </a:rPr>
                  <a:t>3</a:t>
                </a:r>
              </a:p>
            </p:txBody>
          </p:sp>
        </p:grpSp>
        <p:cxnSp>
          <p:nvCxnSpPr>
            <p:cNvPr id="183" name="Straight Connector 182"/>
            <p:cNvCxnSpPr/>
            <p:nvPr/>
          </p:nvCxnSpPr>
          <p:spPr>
            <a:xfrm flipV="1">
              <a:off x="3920883" y="4651382"/>
              <a:ext cx="352434" cy="69630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508000" y="1629525"/>
            <a:ext cx="4825999" cy="773296"/>
            <a:chOff x="524933" y="2171391"/>
            <a:chExt cx="4825999" cy="773296"/>
          </a:xfrm>
        </p:grpSpPr>
        <p:cxnSp>
          <p:nvCxnSpPr>
            <p:cNvPr id="7" name="Straight Connector 6"/>
            <p:cNvCxnSpPr>
              <a:stCxn id="189" idx="5"/>
              <a:endCxn id="193" idx="2"/>
            </p:cNvCxnSpPr>
            <p:nvPr/>
          </p:nvCxnSpPr>
          <p:spPr>
            <a:xfrm flipV="1">
              <a:off x="801475" y="2262831"/>
              <a:ext cx="4009502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9" name="Oval 188"/>
            <p:cNvSpPr>
              <a:spLocks noChangeAspect="1"/>
            </p:cNvSpPr>
            <p:nvPr/>
          </p:nvSpPr>
          <p:spPr>
            <a:xfrm>
              <a:off x="645377" y="2171391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Oval 189"/>
            <p:cNvSpPr>
              <a:spLocks noChangeAspect="1"/>
            </p:cNvSpPr>
            <p:nvPr/>
          </p:nvSpPr>
          <p:spPr>
            <a:xfrm>
              <a:off x="1339644" y="2171391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Oval 190"/>
            <p:cNvSpPr>
              <a:spLocks noChangeAspect="1"/>
            </p:cNvSpPr>
            <p:nvPr/>
          </p:nvSpPr>
          <p:spPr>
            <a:xfrm>
              <a:off x="2033911" y="2171391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Oval 191"/>
            <p:cNvSpPr>
              <a:spLocks noChangeAspect="1"/>
            </p:cNvSpPr>
            <p:nvPr/>
          </p:nvSpPr>
          <p:spPr>
            <a:xfrm>
              <a:off x="2728178" y="2171391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Oval 192"/>
            <p:cNvSpPr>
              <a:spLocks noChangeAspect="1"/>
            </p:cNvSpPr>
            <p:nvPr/>
          </p:nvSpPr>
          <p:spPr>
            <a:xfrm>
              <a:off x="4810977" y="2171391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24933" y="2421467"/>
              <a:ext cx="609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v</a:t>
              </a:r>
              <a:r>
                <a:rPr lang="en-US" sz="2800" baseline="-25000" dirty="0" smtClean="0"/>
                <a:t>1</a:t>
              </a:r>
              <a:endParaRPr lang="en-US" sz="2800" baseline="-25000" dirty="0"/>
            </a:p>
          </p:txBody>
        </p:sp>
        <p:sp>
          <p:nvSpPr>
            <p:cNvPr id="194" name="TextBox 193"/>
            <p:cNvSpPr txBox="1"/>
            <p:nvPr/>
          </p:nvSpPr>
          <p:spPr>
            <a:xfrm>
              <a:off x="1253067" y="2421467"/>
              <a:ext cx="609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v</a:t>
              </a:r>
              <a:r>
                <a:rPr lang="en-US" sz="2800" baseline="-25000" dirty="0" smtClean="0"/>
                <a:t>2</a:t>
              </a:r>
              <a:endParaRPr lang="en-US" sz="2800" baseline="-25000" dirty="0"/>
            </a:p>
          </p:txBody>
        </p:sp>
        <p:sp>
          <p:nvSpPr>
            <p:cNvPr id="195" name="TextBox 194"/>
            <p:cNvSpPr txBox="1"/>
            <p:nvPr/>
          </p:nvSpPr>
          <p:spPr>
            <a:xfrm>
              <a:off x="1913467" y="2421467"/>
              <a:ext cx="609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v</a:t>
              </a:r>
              <a:r>
                <a:rPr lang="en-US" sz="2800" baseline="-25000" dirty="0"/>
                <a:t>3</a:t>
              </a:r>
            </a:p>
          </p:txBody>
        </p:sp>
        <p:sp>
          <p:nvSpPr>
            <p:cNvPr id="196" name="TextBox 195"/>
            <p:cNvSpPr txBox="1"/>
            <p:nvPr/>
          </p:nvSpPr>
          <p:spPr>
            <a:xfrm>
              <a:off x="2590800" y="2421467"/>
              <a:ext cx="609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v</a:t>
              </a:r>
              <a:r>
                <a:rPr lang="en-US" sz="2800" baseline="-25000" dirty="0" smtClean="0"/>
                <a:t>4</a:t>
              </a:r>
              <a:endParaRPr lang="en-US" sz="2800" baseline="-25000" dirty="0"/>
            </a:p>
          </p:txBody>
        </p:sp>
        <p:sp>
          <p:nvSpPr>
            <p:cNvPr id="197" name="TextBox 196"/>
            <p:cNvSpPr txBox="1"/>
            <p:nvPr/>
          </p:nvSpPr>
          <p:spPr>
            <a:xfrm>
              <a:off x="3302000" y="2421467"/>
              <a:ext cx="609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…</a:t>
              </a:r>
              <a:endParaRPr lang="en-US" sz="2800" baseline="-25000" dirty="0"/>
            </a:p>
          </p:txBody>
        </p:sp>
        <p:sp>
          <p:nvSpPr>
            <p:cNvPr id="198" name="TextBox 197"/>
            <p:cNvSpPr txBox="1"/>
            <p:nvPr/>
          </p:nvSpPr>
          <p:spPr>
            <a:xfrm>
              <a:off x="4741332" y="2421467"/>
              <a:ext cx="609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 smtClean="0"/>
                <a:t>v</a:t>
              </a:r>
              <a:r>
                <a:rPr lang="en-US" sz="2800" baseline="-25000" dirty="0" err="1" smtClean="0"/>
                <a:t>√h</a:t>
              </a:r>
              <a:endParaRPr lang="en-US" sz="2800" baseline="-25000" dirty="0"/>
            </a:p>
          </p:txBody>
        </p:sp>
        <p:sp>
          <p:nvSpPr>
            <p:cNvPr id="199" name="Oval 198"/>
            <p:cNvSpPr>
              <a:spLocks noChangeAspect="1"/>
            </p:cNvSpPr>
            <p:nvPr/>
          </p:nvSpPr>
          <p:spPr>
            <a:xfrm>
              <a:off x="3422445" y="2171391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Oval 199"/>
            <p:cNvSpPr>
              <a:spLocks noChangeAspect="1"/>
            </p:cNvSpPr>
            <p:nvPr/>
          </p:nvSpPr>
          <p:spPr>
            <a:xfrm>
              <a:off x="4116712" y="2171391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1" name="Rounded Rectangle 200"/>
          <p:cNvSpPr/>
          <p:nvPr/>
        </p:nvSpPr>
        <p:spPr>
          <a:xfrm>
            <a:off x="152397" y="2387599"/>
            <a:ext cx="8541200" cy="154093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rgbClr val="800000"/>
                </a:solidFill>
              </a:rPr>
              <a:t>Want to show: </a:t>
            </a:r>
            <a:r>
              <a:rPr lang="en-US" sz="2800" dirty="0" smtClean="0"/>
              <a:t>this path appears in all </a:t>
            </a:r>
            <a:r>
              <a:rPr lang="en-US" sz="2800" dirty="0" err="1" smtClean="0"/>
              <a:t>H</a:t>
            </a:r>
            <a:r>
              <a:rPr lang="en-US" sz="2800" baseline="-25000" dirty="0" err="1" smtClean="0"/>
              <a:t>i</a:t>
            </a:r>
            <a:r>
              <a:rPr lang="en-US" sz="2800" dirty="0" err="1" smtClean="0"/>
              <a:t>’s</a:t>
            </a:r>
            <a:endParaRPr lang="en-US" sz="2800" dirty="0" smtClean="0"/>
          </a:p>
          <a:p>
            <a:r>
              <a:rPr lang="en-US" sz="2800" dirty="0" smtClean="0">
                <a:solidFill>
                  <a:srgbClr val="800000"/>
                </a:solidFill>
              </a:rPr>
              <a:t>Will show: </a:t>
            </a:r>
            <a:r>
              <a:rPr lang="en-US" sz="2800" dirty="0" smtClean="0"/>
              <a:t>large sub-path appears in half the </a:t>
            </a:r>
            <a:r>
              <a:rPr lang="en-US" sz="2800" dirty="0" err="1" smtClean="0"/>
              <a:t>H</a:t>
            </a:r>
            <a:r>
              <a:rPr lang="en-US" sz="2800" baseline="-25000" dirty="0" err="1" smtClean="0"/>
              <a:t>i</a:t>
            </a:r>
            <a:r>
              <a:rPr lang="en-US" sz="2800" dirty="0" err="1" smtClean="0"/>
              <a:t>’s</a:t>
            </a:r>
            <a:endParaRPr lang="en-US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19093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5735"/>
    </mc:Choice>
    <mc:Fallback xmlns="">
      <p:transition xmlns:p14="http://schemas.microsoft.com/office/powerpoint/2010/main" spd="slow" advTm="65735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" grpId="0" build="p" animBg="1"/>
      <p:bldP spid="201" grpId="1" build="allAtOnce" animBg="1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Inside the Super-Clusters</a:t>
            </a:r>
            <a:endParaRPr lang="en-US" dirty="0"/>
          </a:p>
        </p:txBody>
      </p:sp>
      <p:cxnSp>
        <p:nvCxnSpPr>
          <p:cNvPr id="44" name="Straight Connector 43"/>
          <p:cNvCxnSpPr/>
          <p:nvPr/>
        </p:nvCxnSpPr>
        <p:spPr>
          <a:xfrm>
            <a:off x="6485474" y="1417638"/>
            <a:ext cx="0" cy="5440362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0" y="4114800"/>
            <a:ext cx="6468533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0" name="Oval 129"/>
          <p:cNvSpPr>
            <a:spLocks noChangeAspect="1"/>
          </p:cNvSpPr>
          <p:nvPr/>
        </p:nvSpPr>
        <p:spPr>
          <a:xfrm>
            <a:off x="7357530" y="2579687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7330748" y="3616270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7964279" y="3616270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892844" y="2510057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4" name="Straight Connector 133"/>
          <p:cNvCxnSpPr/>
          <p:nvPr/>
        </p:nvCxnSpPr>
        <p:spPr>
          <a:xfrm>
            <a:off x="7401777" y="2735785"/>
            <a:ext cx="0" cy="907267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>
            <a:stCxn id="130" idx="5"/>
            <a:endCxn id="132" idx="1"/>
          </p:cNvCxnSpPr>
          <p:nvPr/>
        </p:nvCxnSpPr>
        <p:spPr>
          <a:xfrm>
            <a:off x="7513628" y="2735785"/>
            <a:ext cx="477433" cy="907267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>
            <a:stCxn id="132" idx="2"/>
            <a:endCxn id="131" idx="5"/>
          </p:cNvCxnSpPr>
          <p:nvPr/>
        </p:nvCxnSpPr>
        <p:spPr>
          <a:xfrm flipH="1">
            <a:off x="7486846" y="3707710"/>
            <a:ext cx="477433" cy="64658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>
            <a:stCxn id="133" idx="3"/>
            <a:endCxn id="131" idx="0"/>
          </p:cNvCxnSpPr>
          <p:nvPr/>
        </p:nvCxnSpPr>
        <p:spPr>
          <a:xfrm flipH="1">
            <a:off x="7422188" y="2666155"/>
            <a:ext cx="497438" cy="950115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>
            <a:off x="7216748" y="2077873"/>
            <a:ext cx="574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</a:t>
            </a:r>
            <a:r>
              <a:rPr lang="en-US" sz="2400" baseline="-25000" dirty="0" smtClean="0"/>
              <a:t>1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7214436" y="3780400"/>
            <a:ext cx="574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</a:t>
            </a:r>
            <a:r>
              <a:rPr lang="en-US" sz="2400" baseline="-25000" dirty="0"/>
              <a:t>2</a:t>
            </a:r>
            <a:endParaRPr lang="en-US" sz="2400" baseline="-25000" dirty="0" smtClean="0"/>
          </a:p>
        </p:txBody>
      </p:sp>
      <p:sp>
        <p:nvSpPr>
          <p:cNvPr id="128" name="TextBox 127"/>
          <p:cNvSpPr txBox="1"/>
          <p:nvPr/>
        </p:nvSpPr>
        <p:spPr>
          <a:xfrm>
            <a:off x="7892844" y="3828940"/>
            <a:ext cx="574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</a:t>
            </a:r>
            <a:r>
              <a:rPr lang="en-US" sz="2400" baseline="-25000" dirty="0" smtClean="0"/>
              <a:t>3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7704030" y="2029641"/>
            <a:ext cx="574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</a:t>
            </a:r>
            <a:r>
              <a:rPr lang="en-US" sz="2400" baseline="-25000" dirty="0" smtClean="0"/>
              <a:t>4</a:t>
            </a:r>
          </a:p>
        </p:txBody>
      </p:sp>
      <p:cxnSp>
        <p:nvCxnSpPr>
          <p:cNvPr id="138" name="Straight Connector 137"/>
          <p:cNvCxnSpPr/>
          <p:nvPr/>
        </p:nvCxnSpPr>
        <p:spPr>
          <a:xfrm flipH="1">
            <a:off x="7442193" y="2571997"/>
            <a:ext cx="477433" cy="64658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1" name="TextBox 140"/>
          <p:cNvSpPr txBox="1"/>
          <p:nvPr/>
        </p:nvSpPr>
        <p:spPr>
          <a:xfrm>
            <a:off x="6756400" y="4519381"/>
            <a:ext cx="2235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00FF"/>
                </a:solidFill>
              </a:rPr>
              <a:t>H</a:t>
            </a:r>
            <a:r>
              <a:rPr lang="en-US" sz="2800" dirty="0" smtClean="0"/>
              <a:t>: path-graph for the super-cluster</a:t>
            </a:r>
            <a:endParaRPr lang="en-US" sz="2800" dirty="0"/>
          </a:p>
        </p:txBody>
      </p:sp>
      <p:grpSp>
        <p:nvGrpSpPr>
          <p:cNvPr id="87" name="Group 86"/>
          <p:cNvGrpSpPr/>
          <p:nvPr/>
        </p:nvGrpSpPr>
        <p:grpSpPr>
          <a:xfrm>
            <a:off x="642081" y="4538132"/>
            <a:ext cx="816411" cy="1289093"/>
            <a:chOff x="642081" y="4538132"/>
            <a:chExt cx="816411" cy="1289093"/>
          </a:xfrm>
        </p:grpSpPr>
        <p:sp>
          <p:nvSpPr>
            <p:cNvPr id="92" name="Oval 91"/>
            <p:cNvSpPr>
              <a:spLocks noChangeAspect="1"/>
            </p:cNvSpPr>
            <p:nvPr/>
          </p:nvSpPr>
          <p:spPr>
            <a:xfrm>
              <a:off x="668863" y="4607762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>
              <a:spLocks noChangeAspect="1"/>
            </p:cNvSpPr>
            <p:nvPr/>
          </p:nvSpPr>
          <p:spPr>
            <a:xfrm>
              <a:off x="642081" y="5644345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>
              <a:spLocks noChangeAspect="1"/>
            </p:cNvSpPr>
            <p:nvPr/>
          </p:nvSpPr>
          <p:spPr>
            <a:xfrm>
              <a:off x="1275612" y="5644345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>
              <a:spLocks noChangeAspect="1"/>
            </p:cNvSpPr>
            <p:nvPr/>
          </p:nvSpPr>
          <p:spPr>
            <a:xfrm>
              <a:off x="1204177" y="4538132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9" name="Straight Connector 98"/>
            <p:cNvCxnSpPr/>
            <p:nvPr/>
          </p:nvCxnSpPr>
          <p:spPr>
            <a:xfrm>
              <a:off x="713110" y="4763860"/>
              <a:ext cx="0" cy="907267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>
              <a:stCxn id="92" idx="5"/>
              <a:endCxn id="97" idx="1"/>
            </p:cNvCxnSpPr>
            <p:nvPr/>
          </p:nvCxnSpPr>
          <p:spPr>
            <a:xfrm>
              <a:off x="824961" y="4763860"/>
              <a:ext cx="477433" cy="907267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>
              <a:stCxn id="97" idx="2"/>
              <a:endCxn id="96" idx="5"/>
            </p:cNvCxnSpPr>
            <p:nvPr/>
          </p:nvCxnSpPr>
          <p:spPr>
            <a:xfrm flipH="1">
              <a:off x="798179" y="5735785"/>
              <a:ext cx="477433" cy="64658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>
              <a:stCxn id="98" idx="3"/>
              <a:endCxn id="96" idx="0"/>
            </p:cNvCxnSpPr>
            <p:nvPr/>
          </p:nvCxnSpPr>
          <p:spPr>
            <a:xfrm flipH="1">
              <a:off x="733521" y="4694230"/>
              <a:ext cx="497438" cy="950115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4" name="Group 123"/>
          <p:cNvGrpSpPr/>
          <p:nvPr/>
        </p:nvGrpSpPr>
        <p:grpSpPr>
          <a:xfrm>
            <a:off x="525769" y="4057716"/>
            <a:ext cx="1252470" cy="2681753"/>
            <a:chOff x="525769" y="4057716"/>
            <a:chExt cx="1252470" cy="2681753"/>
          </a:xfrm>
        </p:grpSpPr>
        <p:sp>
          <p:nvSpPr>
            <p:cNvPr id="125" name="TextBox 124"/>
            <p:cNvSpPr txBox="1"/>
            <p:nvPr/>
          </p:nvSpPr>
          <p:spPr>
            <a:xfrm>
              <a:off x="528081" y="4105948"/>
              <a:ext cx="5740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P</a:t>
              </a:r>
              <a:r>
                <a:rPr lang="en-US" sz="2400" baseline="-25000" dirty="0" smtClean="0"/>
                <a:t>1</a:t>
              </a:r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525769" y="5808475"/>
              <a:ext cx="5740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P</a:t>
              </a:r>
              <a:r>
                <a:rPr lang="en-US" sz="2400" baseline="-25000" dirty="0"/>
                <a:t>2</a:t>
              </a:r>
              <a:endParaRPr lang="en-US" sz="2400" baseline="-25000" dirty="0" smtClean="0"/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1204177" y="5857015"/>
              <a:ext cx="5740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P</a:t>
              </a:r>
              <a:r>
                <a:rPr lang="en-US" sz="2400" baseline="-25000" dirty="0" smtClean="0"/>
                <a:t>3</a:t>
              </a:r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1015363" y="4057716"/>
              <a:ext cx="5740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P</a:t>
              </a:r>
              <a:r>
                <a:rPr lang="en-US" sz="2400" baseline="-25000" dirty="0" smtClean="0"/>
                <a:t>4</a:t>
              </a: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863600" y="6277804"/>
              <a:ext cx="5740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0000FF"/>
                  </a:solidFill>
                </a:rPr>
                <a:t>H</a:t>
              </a:r>
              <a:r>
                <a:rPr lang="en-US" sz="2400" baseline="-25000" dirty="0" smtClean="0">
                  <a:solidFill>
                    <a:srgbClr val="0000FF"/>
                  </a:solidFill>
                </a:rPr>
                <a:t>1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508000" y="1629525"/>
            <a:ext cx="4825999" cy="773296"/>
            <a:chOff x="524933" y="2171391"/>
            <a:chExt cx="4825999" cy="773296"/>
          </a:xfrm>
        </p:grpSpPr>
        <p:cxnSp>
          <p:nvCxnSpPr>
            <p:cNvPr id="7" name="Straight Connector 6"/>
            <p:cNvCxnSpPr>
              <a:stCxn id="189" idx="5"/>
              <a:endCxn id="193" idx="2"/>
            </p:cNvCxnSpPr>
            <p:nvPr/>
          </p:nvCxnSpPr>
          <p:spPr>
            <a:xfrm flipV="1">
              <a:off x="801475" y="2262831"/>
              <a:ext cx="4009502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9" name="Oval 188"/>
            <p:cNvSpPr>
              <a:spLocks noChangeAspect="1"/>
            </p:cNvSpPr>
            <p:nvPr/>
          </p:nvSpPr>
          <p:spPr>
            <a:xfrm>
              <a:off x="645377" y="2171391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Oval 189"/>
            <p:cNvSpPr>
              <a:spLocks noChangeAspect="1"/>
            </p:cNvSpPr>
            <p:nvPr/>
          </p:nvSpPr>
          <p:spPr>
            <a:xfrm>
              <a:off x="1339644" y="2171391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Oval 190"/>
            <p:cNvSpPr>
              <a:spLocks noChangeAspect="1"/>
            </p:cNvSpPr>
            <p:nvPr/>
          </p:nvSpPr>
          <p:spPr>
            <a:xfrm>
              <a:off x="2033911" y="2171391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Oval 191"/>
            <p:cNvSpPr>
              <a:spLocks noChangeAspect="1"/>
            </p:cNvSpPr>
            <p:nvPr/>
          </p:nvSpPr>
          <p:spPr>
            <a:xfrm>
              <a:off x="2728178" y="2171391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Oval 192"/>
            <p:cNvSpPr>
              <a:spLocks noChangeAspect="1"/>
            </p:cNvSpPr>
            <p:nvPr/>
          </p:nvSpPr>
          <p:spPr>
            <a:xfrm>
              <a:off x="4810977" y="2171391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24933" y="2421467"/>
              <a:ext cx="609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v</a:t>
              </a:r>
              <a:r>
                <a:rPr lang="en-US" sz="2800" baseline="-25000" dirty="0" smtClean="0"/>
                <a:t>1</a:t>
              </a:r>
              <a:endParaRPr lang="en-US" sz="2800" baseline="-25000" dirty="0"/>
            </a:p>
          </p:txBody>
        </p:sp>
        <p:sp>
          <p:nvSpPr>
            <p:cNvPr id="194" name="TextBox 193"/>
            <p:cNvSpPr txBox="1"/>
            <p:nvPr/>
          </p:nvSpPr>
          <p:spPr>
            <a:xfrm>
              <a:off x="1253067" y="2421467"/>
              <a:ext cx="609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v</a:t>
              </a:r>
              <a:r>
                <a:rPr lang="en-US" sz="2800" baseline="-25000" dirty="0" smtClean="0"/>
                <a:t>2</a:t>
              </a:r>
              <a:endParaRPr lang="en-US" sz="2800" baseline="-25000" dirty="0"/>
            </a:p>
          </p:txBody>
        </p:sp>
        <p:sp>
          <p:nvSpPr>
            <p:cNvPr id="195" name="TextBox 194"/>
            <p:cNvSpPr txBox="1"/>
            <p:nvPr/>
          </p:nvSpPr>
          <p:spPr>
            <a:xfrm>
              <a:off x="1913467" y="2421467"/>
              <a:ext cx="609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v</a:t>
              </a:r>
              <a:r>
                <a:rPr lang="en-US" sz="2800" baseline="-25000" dirty="0"/>
                <a:t>3</a:t>
              </a:r>
            </a:p>
          </p:txBody>
        </p:sp>
        <p:sp>
          <p:nvSpPr>
            <p:cNvPr id="196" name="TextBox 195"/>
            <p:cNvSpPr txBox="1"/>
            <p:nvPr/>
          </p:nvSpPr>
          <p:spPr>
            <a:xfrm>
              <a:off x="2590800" y="2421467"/>
              <a:ext cx="609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v</a:t>
              </a:r>
              <a:r>
                <a:rPr lang="en-US" sz="2800" baseline="-25000" dirty="0" smtClean="0"/>
                <a:t>4</a:t>
              </a:r>
              <a:endParaRPr lang="en-US" sz="2800" baseline="-25000" dirty="0"/>
            </a:p>
          </p:txBody>
        </p:sp>
        <p:sp>
          <p:nvSpPr>
            <p:cNvPr id="197" name="TextBox 196"/>
            <p:cNvSpPr txBox="1"/>
            <p:nvPr/>
          </p:nvSpPr>
          <p:spPr>
            <a:xfrm>
              <a:off x="3302000" y="2421467"/>
              <a:ext cx="609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…</a:t>
              </a:r>
              <a:endParaRPr lang="en-US" sz="2800" baseline="-25000" dirty="0"/>
            </a:p>
          </p:txBody>
        </p:sp>
        <p:sp>
          <p:nvSpPr>
            <p:cNvPr id="198" name="TextBox 197"/>
            <p:cNvSpPr txBox="1"/>
            <p:nvPr/>
          </p:nvSpPr>
          <p:spPr>
            <a:xfrm>
              <a:off x="4741332" y="2421467"/>
              <a:ext cx="609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 smtClean="0"/>
                <a:t>v</a:t>
              </a:r>
              <a:r>
                <a:rPr lang="en-US" sz="2800" baseline="-25000" dirty="0" err="1" smtClean="0"/>
                <a:t>√h</a:t>
              </a:r>
              <a:endParaRPr lang="en-US" sz="2800" baseline="-25000" dirty="0"/>
            </a:p>
          </p:txBody>
        </p:sp>
        <p:sp>
          <p:nvSpPr>
            <p:cNvPr id="199" name="Oval 198"/>
            <p:cNvSpPr>
              <a:spLocks noChangeAspect="1"/>
            </p:cNvSpPr>
            <p:nvPr/>
          </p:nvSpPr>
          <p:spPr>
            <a:xfrm>
              <a:off x="3422445" y="2171391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Oval 199"/>
            <p:cNvSpPr>
              <a:spLocks noChangeAspect="1"/>
            </p:cNvSpPr>
            <p:nvPr/>
          </p:nvSpPr>
          <p:spPr>
            <a:xfrm>
              <a:off x="4116712" y="2171391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936018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2846"/>
    </mc:Choice>
    <mc:Fallback xmlns="">
      <p:transition xmlns:p14="http://schemas.microsoft.com/office/powerpoint/2010/main" spd="slow" advTm="22846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Inside the Super-Clusters</a:t>
            </a:r>
            <a:endParaRPr lang="en-US" dirty="0"/>
          </a:p>
        </p:txBody>
      </p:sp>
      <p:cxnSp>
        <p:nvCxnSpPr>
          <p:cNvPr id="44" name="Straight Connector 43"/>
          <p:cNvCxnSpPr/>
          <p:nvPr/>
        </p:nvCxnSpPr>
        <p:spPr>
          <a:xfrm>
            <a:off x="6485474" y="1417638"/>
            <a:ext cx="0" cy="5440362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0" y="4114800"/>
            <a:ext cx="6468533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0" name="Oval 129"/>
          <p:cNvSpPr>
            <a:spLocks noChangeAspect="1"/>
          </p:cNvSpPr>
          <p:nvPr/>
        </p:nvSpPr>
        <p:spPr>
          <a:xfrm>
            <a:off x="7357530" y="2579687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7330748" y="3616270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7964279" y="3616270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892844" y="2510057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4" name="Straight Connector 133"/>
          <p:cNvCxnSpPr/>
          <p:nvPr/>
        </p:nvCxnSpPr>
        <p:spPr>
          <a:xfrm>
            <a:off x="7401777" y="2735785"/>
            <a:ext cx="0" cy="907267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>
            <a:stCxn id="130" idx="5"/>
            <a:endCxn id="132" idx="1"/>
          </p:cNvCxnSpPr>
          <p:nvPr/>
        </p:nvCxnSpPr>
        <p:spPr>
          <a:xfrm>
            <a:off x="7513628" y="2735785"/>
            <a:ext cx="477433" cy="907267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>
            <a:stCxn id="132" idx="2"/>
            <a:endCxn id="131" idx="5"/>
          </p:cNvCxnSpPr>
          <p:nvPr/>
        </p:nvCxnSpPr>
        <p:spPr>
          <a:xfrm flipH="1">
            <a:off x="7486846" y="3707710"/>
            <a:ext cx="477433" cy="64658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>
            <a:stCxn id="133" idx="3"/>
            <a:endCxn id="131" idx="0"/>
          </p:cNvCxnSpPr>
          <p:nvPr/>
        </p:nvCxnSpPr>
        <p:spPr>
          <a:xfrm flipH="1">
            <a:off x="7422188" y="2666155"/>
            <a:ext cx="497438" cy="950115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>
            <a:off x="7216748" y="2077873"/>
            <a:ext cx="574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</a:t>
            </a:r>
            <a:r>
              <a:rPr lang="en-US" sz="2400" baseline="-25000" dirty="0" smtClean="0"/>
              <a:t>1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7214436" y="3780400"/>
            <a:ext cx="574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</a:t>
            </a:r>
            <a:r>
              <a:rPr lang="en-US" sz="2400" baseline="-25000" dirty="0"/>
              <a:t>2</a:t>
            </a:r>
            <a:endParaRPr lang="en-US" sz="2400" baseline="-25000" dirty="0" smtClean="0"/>
          </a:p>
        </p:txBody>
      </p:sp>
      <p:sp>
        <p:nvSpPr>
          <p:cNvPr id="128" name="TextBox 127"/>
          <p:cNvSpPr txBox="1"/>
          <p:nvPr/>
        </p:nvSpPr>
        <p:spPr>
          <a:xfrm>
            <a:off x="7892844" y="3828940"/>
            <a:ext cx="574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</a:t>
            </a:r>
            <a:r>
              <a:rPr lang="en-US" sz="2400" baseline="-25000" dirty="0" smtClean="0"/>
              <a:t>3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7704030" y="2029641"/>
            <a:ext cx="574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</a:t>
            </a:r>
            <a:r>
              <a:rPr lang="en-US" sz="2400" baseline="-25000" dirty="0" smtClean="0"/>
              <a:t>4</a:t>
            </a:r>
          </a:p>
        </p:txBody>
      </p:sp>
      <p:cxnSp>
        <p:nvCxnSpPr>
          <p:cNvPr id="138" name="Straight Connector 137"/>
          <p:cNvCxnSpPr/>
          <p:nvPr/>
        </p:nvCxnSpPr>
        <p:spPr>
          <a:xfrm flipH="1">
            <a:off x="7442193" y="2571997"/>
            <a:ext cx="477433" cy="64658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1" name="TextBox 140"/>
          <p:cNvSpPr txBox="1"/>
          <p:nvPr/>
        </p:nvSpPr>
        <p:spPr>
          <a:xfrm>
            <a:off x="6756400" y="4519381"/>
            <a:ext cx="2235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00FF"/>
                </a:solidFill>
              </a:rPr>
              <a:t>H</a:t>
            </a:r>
            <a:r>
              <a:rPr lang="en-US" sz="2800" dirty="0" smtClean="0"/>
              <a:t>: path-graph for the super-cluster</a:t>
            </a:r>
            <a:endParaRPr lang="en-US" sz="2800" dirty="0"/>
          </a:p>
        </p:txBody>
      </p:sp>
      <p:grpSp>
        <p:nvGrpSpPr>
          <p:cNvPr id="87" name="Group 86"/>
          <p:cNvGrpSpPr/>
          <p:nvPr/>
        </p:nvGrpSpPr>
        <p:grpSpPr>
          <a:xfrm>
            <a:off x="642081" y="4538132"/>
            <a:ext cx="816411" cy="1289093"/>
            <a:chOff x="642081" y="4538132"/>
            <a:chExt cx="816411" cy="1289093"/>
          </a:xfrm>
        </p:grpSpPr>
        <p:sp>
          <p:nvSpPr>
            <p:cNvPr id="92" name="Oval 91"/>
            <p:cNvSpPr>
              <a:spLocks noChangeAspect="1"/>
            </p:cNvSpPr>
            <p:nvPr/>
          </p:nvSpPr>
          <p:spPr>
            <a:xfrm>
              <a:off x="668863" y="4607762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>
              <a:spLocks noChangeAspect="1"/>
            </p:cNvSpPr>
            <p:nvPr/>
          </p:nvSpPr>
          <p:spPr>
            <a:xfrm>
              <a:off x="642081" y="5644345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>
              <a:spLocks noChangeAspect="1"/>
            </p:cNvSpPr>
            <p:nvPr/>
          </p:nvSpPr>
          <p:spPr>
            <a:xfrm>
              <a:off x="1275612" y="5644345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>
              <a:spLocks noChangeAspect="1"/>
            </p:cNvSpPr>
            <p:nvPr/>
          </p:nvSpPr>
          <p:spPr>
            <a:xfrm>
              <a:off x="1204177" y="4538132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9" name="Straight Connector 98"/>
            <p:cNvCxnSpPr/>
            <p:nvPr/>
          </p:nvCxnSpPr>
          <p:spPr>
            <a:xfrm>
              <a:off x="713110" y="4763860"/>
              <a:ext cx="0" cy="907267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>
              <a:stCxn id="92" idx="5"/>
              <a:endCxn id="97" idx="1"/>
            </p:cNvCxnSpPr>
            <p:nvPr/>
          </p:nvCxnSpPr>
          <p:spPr>
            <a:xfrm>
              <a:off x="824961" y="4763860"/>
              <a:ext cx="477433" cy="907267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>
              <a:stCxn id="97" idx="2"/>
              <a:endCxn id="96" idx="5"/>
            </p:cNvCxnSpPr>
            <p:nvPr/>
          </p:nvCxnSpPr>
          <p:spPr>
            <a:xfrm flipH="1">
              <a:off x="798179" y="5735785"/>
              <a:ext cx="477433" cy="64658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>
              <a:stCxn id="98" idx="3"/>
              <a:endCxn id="96" idx="0"/>
            </p:cNvCxnSpPr>
            <p:nvPr/>
          </p:nvCxnSpPr>
          <p:spPr>
            <a:xfrm flipH="1">
              <a:off x="733521" y="4694230"/>
              <a:ext cx="497438" cy="950115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4" name="Group 123"/>
          <p:cNvGrpSpPr/>
          <p:nvPr/>
        </p:nvGrpSpPr>
        <p:grpSpPr>
          <a:xfrm>
            <a:off x="525769" y="4057716"/>
            <a:ext cx="1252470" cy="2681753"/>
            <a:chOff x="525769" y="4057716"/>
            <a:chExt cx="1252470" cy="2681753"/>
          </a:xfrm>
        </p:grpSpPr>
        <p:sp>
          <p:nvSpPr>
            <p:cNvPr id="125" name="TextBox 124"/>
            <p:cNvSpPr txBox="1"/>
            <p:nvPr/>
          </p:nvSpPr>
          <p:spPr>
            <a:xfrm>
              <a:off x="528081" y="4105948"/>
              <a:ext cx="5740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P</a:t>
              </a:r>
              <a:r>
                <a:rPr lang="en-US" sz="2400" baseline="-25000" dirty="0" smtClean="0"/>
                <a:t>1</a:t>
              </a:r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525769" y="5808475"/>
              <a:ext cx="5740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P</a:t>
              </a:r>
              <a:r>
                <a:rPr lang="en-US" sz="2400" baseline="-25000" dirty="0"/>
                <a:t>2</a:t>
              </a:r>
              <a:endParaRPr lang="en-US" sz="2400" baseline="-25000" dirty="0" smtClean="0"/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1204177" y="5857015"/>
              <a:ext cx="5740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P</a:t>
              </a:r>
              <a:r>
                <a:rPr lang="en-US" sz="2400" baseline="-25000" dirty="0" smtClean="0"/>
                <a:t>3</a:t>
              </a:r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1015363" y="4057716"/>
              <a:ext cx="5740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P</a:t>
              </a:r>
              <a:r>
                <a:rPr lang="en-US" sz="2400" baseline="-25000" dirty="0" smtClean="0"/>
                <a:t>4</a:t>
              </a: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863600" y="6277804"/>
              <a:ext cx="5740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0000FF"/>
                  </a:solidFill>
                </a:rPr>
                <a:t>H</a:t>
              </a:r>
              <a:r>
                <a:rPr lang="en-US" sz="2400" baseline="-25000" dirty="0" smtClean="0">
                  <a:solidFill>
                    <a:srgbClr val="0000FF"/>
                  </a:solidFill>
                </a:rPr>
                <a:t>1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508000" y="1629525"/>
            <a:ext cx="4825999" cy="773296"/>
            <a:chOff x="524933" y="2171391"/>
            <a:chExt cx="4825999" cy="773296"/>
          </a:xfrm>
        </p:grpSpPr>
        <p:cxnSp>
          <p:nvCxnSpPr>
            <p:cNvPr id="7" name="Straight Connector 6"/>
            <p:cNvCxnSpPr>
              <a:stCxn id="189" idx="5"/>
              <a:endCxn id="193" idx="2"/>
            </p:cNvCxnSpPr>
            <p:nvPr/>
          </p:nvCxnSpPr>
          <p:spPr>
            <a:xfrm flipV="1">
              <a:off x="801475" y="2262831"/>
              <a:ext cx="4009502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9" name="Oval 188"/>
            <p:cNvSpPr>
              <a:spLocks noChangeAspect="1"/>
            </p:cNvSpPr>
            <p:nvPr/>
          </p:nvSpPr>
          <p:spPr>
            <a:xfrm>
              <a:off x="645377" y="2171391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Oval 189"/>
            <p:cNvSpPr>
              <a:spLocks noChangeAspect="1"/>
            </p:cNvSpPr>
            <p:nvPr/>
          </p:nvSpPr>
          <p:spPr>
            <a:xfrm>
              <a:off x="1339644" y="2171391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Oval 190"/>
            <p:cNvSpPr>
              <a:spLocks noChangeAspect="1"/>
            </p:cNvSpPr>
            <p:nvPr/>
          </p:nvSpPr>
          <p:spPr>
            <a:xfrm>
              <a:off x="2033911" y="2171391"/>
              <a:ext cx="182880" cy="18288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Oval 191"/>
            <p:cNvSpPr>
              <a:spLocks noChangeAspect="1"/>
            </p:cNvSpPr>
            <p:nvPr/>
          </p:nvSpPr>
          <p:spPr>
            <a:xfrm>
              <a:off x="2728178" y="2171391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Oval 192"/>
            <p:cNvSpPr>
              <a:spLocks noChangeAspect="1"/>
            </p:cNvSpPr>
            <p:nvPr/>
          </p:nvSpPr>
          <p:spPr>
            <a:xfrm>
              <a:off x="4810977" y="2171391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24933" y="2421467"/>
              <a:ext cx="609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v</a:t>
              </a:r>
              <a:r>
                <a:rPr lang="en-US" sz="2800" baseline="-25000" dirty="0" smtClean="0"/>
                <a:t>1</a:t>
              </a:r>
              <a:endParaRPr lang="en-US" sz="2800" baseline="-25000" dirty="0"/>
            </a:p>
          </p:txBody>
        </p:sp>
        <p:sp>
          <p:nvSpPr>
            <p:cNvPr id="194" name="TextBox 193"/>
            <p:cNvSpPr txBox="1"/>
            <p:nvPr/>
          </p:nvSpPr>
          <p:spPr>
            <a:xfrm>
              <a:off x="1253067" y="2421467"/>
              <a:ext cx="609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v</a:t>
              </a:r>
              <a:r>
                <a:rPr lang="en-US" sz="2800" baseline="-25000" dirty="0" smtClean="0"/>
                <a:t>2</a:t>
              </a:r>
              <a:endParaRPr lang="en-US" sz="2800" baseline="-25000" dirty="0"/>
            </a:p>
          </p:txBody>
        </p:sp>
        <p:sp>
          <p:nvSpPr>
            <p:cNvPr id="195" name="TextBox 194"/>
            <p:cNvSpPr txBox="1"/>
            <p:nvPr/>
          </p:nvSpPr>
          <p:spPr>
            <a:xfrm>
              <a:off x="1913467" y="2421467"/>
              <a:ext cx="609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v</a:t>
              </a:r>
              <a:r>
                <a:rPr lang="en-US" sz="2800" baseline="-25000" dirty="0"/>
                <a:t>3</a:t>
              </a:r>
            </a:p>
          </p:txBody>
        </p:sp>
        <p:sp>
          <p:nvSpPr>
            <p:cNvPr id="196" name="TextBox 195"/>
            <p:cNvSpPr txBox="1"/>
            <p:nvPr/>
          </p:nvSpPr>
          <p:spPr>
            <a:xfrm>
              <a:off x="2590800" y="2421467"/>
              <a:ext cx="609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v</a:t>
              </a:r>
              <a:r>
                <a:rPr lang="en-US" sz="2800" baseline="-25000" dirty="0" smtClean="0"/>
                <a:t>4</a:t>
              </a:r>
              <a:endParaRPr lang="en-US" sz="2800" baseline="-25000" dirty="0"/>
            </a:p>
          </p:txBody>
        </p:sp>
        <p:sp>
          <p:nvSpPr>
            <p:cNvPr id="197" name="TextBox 196"/>
            <p:cNvSpPr txBox="1"/>
            <p:nvPr/>
          </p:nvSpPr>
          <p:spPr>
            <a:xfrm>
              <a:off x="3302000" y="2421467"/>
              <a:ext cx="609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…</a:t>
              </a:r>
              <a:endParaRPr lang="en-US" sz="2800" baseline="-25000" dirty="0"/>
            </a:p>
          </p:txBody>
        </p:sp>
        <p:sp>
          <p:nvSpPr>
            <p:cNvPr id="198" name="TextBox 197"/>
            <p:cNvSpPr txBox="1"/>
            <p:nvPr/>
          </p:nvSpPr>
          <p:spPr>
            <a:xfrm>
              <a:off x="4741332" y="2421467"/>
              <a:ext cx="609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 smtClean="0"/>
                <a:t>v</a:t>
              </a:r>
              <a:r>
                <a:rPr lang="en-US" sz="2800" baseline="-25000" dirty="0" err="1" smtClean="0"/>
                <a:t>√h</a:t>
              </a:r>
              <a:endParaRPr lang="en-US" sz="2800" baseline="-25000" dirty="0"/>
            </a:p>
          </p:txBody>
        </p:sp>
        <p:sp>
          <p:nvSpPr>
            <p:cNvPr id="199" name="Oval 198"/>
            <p:cNvSpPr>
              <a:spLocks noChangeAspect="1"/>
            </p:cNvSpPr>
            <p:nvPr/>
          </p:nvSpPr>
          <p:spPr>
            <a:xfrm>
              <a:off x="3422445" y="2171391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Oval 199"/>
            <p:cNvSpPr>
              <a:spLocks noChangeAspect="1"/>
            </p:cNvSpPr>
            <p:nvPr/>
          </p:nvSpPr>
          <p:spPr>
            <a:xfrm>
              <a:off x="4116712" y="2171391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78730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8266"/>
    </mc:Choice>
    <mc:Fallback xmlns="">
      <p:transition xmlns:p14="http://schemas.microsoft.com/office/powerpoint/2010/main" spd="slow" advTm="78266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Inside the Super-Clusters</a:t>
            </a:r>
            <a:endParaRPr lang="en-US" dirty="0"/>
          </a:p>
        </p:txBody>
      </p:sp>
      <p:cxnSp>
        <p:nvCxnSpPr>
          <p:cNvPr id="44" name="Straight Connector 43"/>
          <p:cNvCxnSpPr/>
          <p:nvPr/>
        </p:nvCxnSpPr>
        <p:spPr>
          <a:xfrm>
            <a:off x="6485474" y="1417638"/>
            <a:ext cx="0" cy="5440362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0" y="4114800"/>
            <a:ext cx="6468533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0" name="Oval 129"/>
          <p:cNvSpPr>
            <a:spLocks noChangeAspect="1"/>
          </p:cNvSpPr>
          <p:nvPr/>
        </p:nvSpPr>
        <p:spPr>
          <a:xfrm>
            <a:off x="7357530" y="2579687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7330748" y="3616270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7964279" y="3616270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892844" y="2510057"/>
            <a:ext cx="182880" cy="18288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4" name="Straight Connector 133"/>
          <p:cNvCxnSpPr/>
          <p:nvPr/>
        </p:nvCxnSpPr>
        <p:spPr>
          <a:xfrm>
            <a:off x="7401777" y="2735785"/>
            <a:ext cx="0" cy="907267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>
            <a:stCxn id="130" idx="5"/>
            <a:endCxn id="132" idx="1"/>
          </p:cNvCxnSpPr>
          <p:nvPr/>
        </p:nvCxnSpPr>
        <p:spPr>
          <a:xfrm>
            <a:off x="7513628" y="2735785"/>
            <a:ext cx="477433" cy="907267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>
            <a:stCxn id="132" idx="2"/>
            <a:endCxn id="131" idx="5"/>
          </p:cNvCxnSpPr>
          <p:nvPr/>
        </p:nvCxnSpPr>
        <p:spPr>
          <a:xfrm flipH="1">
            <a:off x="7486846" y="3707710"/>
            <a:ext cx="477433" cy="64658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>
            <a:stCxn id="133" idx="3"/>
            <a:endCxn id="131" idx="0"/>
          </p:cNvCxnSpPr>
          <p:nvPr/>
        </p:nvCxnSpPr>
        <p:spPr>
          <a:xfrm flipH="1">
            <a:off x="7422188" y="2666155"/>
            <a:ext cx="497438" cy="950115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>
            <a:off x="7216748" y="2077873"/>
            <a:ext cx="574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</a:t>
            </a:r>
            <a:r>
              <a:rPr lang="en-US" sz="2400" baseline="-25000" dirty="0" smtClean="0"/>
              <a:t>1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7214436" y="3780400"/>
            <a:ext cx="574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</a:t>
            </a:r>
            <a:r>
              <a:rPr lang="en-US" sz="2400" baseline="-25000" dirty="0"/>
              <a:t>2</a:t>
            </a:r>
            <a:endParaRPr lang="en-US" sz="2400" baseline="-25000" dirty="0" smtClean="0"/>
          </a:p>
        </p:txBody>
      </p:sp>
      <p:sp>
        <p:nvSpPr>
          <p:cNvPr id="128" name="TextBox 127"/>
          <p:cNvSpPr txBox="1"/>
          <p:nvPr/>
        </p:nvSpPr>
        <p:spPr>
          <a:xfrm>
            <a:off x="7892844" y="3828940"/>
            <a:ext cx="574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</a:t>
            </a:r>
            <a:r>
              <a:rPr lang="en-US" sz="2400" baseline="-25000" dirty="0" smtClean="0"/>
              <a:t>3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7704030" y="2029641"/>
            <a:ext cx="574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</a:t>
            </a:r>
            <a:r>
              <a:rPr lang="en-US" sz="2400" baseline="-25000" dirty="0" smtClean="0"/>
              <a:t>4</a:t>
            </a:r>
          </a:p>
        </p:txBody>
      </p:sp>
      <p:cxnSp>
        <p:nvCxnSpPr>
          <p:cNvPr id="138" name="Straight Connector 137"/>
          <p:cNvCxnSpPr/>
          <p:nvPr/>
        </p:nvCxnSpPr>
        <p:spPr>
          <a:xfrm flipH="1">
            <a:off x="7442193" y="2571997"/>
            <a:ext cx="477433" cy="64658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1" name="TextBox 140"/>
          <p:cNvSpPr txBox="1"/>
          <p:nvPr/>
        </p:nvSpPr>
        <p:spPr>
          <a:xfrm>
            <a:off x="6756400" y="4519381"/>
            <a:ext cx="2235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00FF"/>
                </a:solidFill>
              </a:rPr>
              <a:t>H</a:t>
            </a:r>
            <a:r>
              <a:rPr lang="en-US" sz="2800" dirty="0" smtClean="0"/>
              <a:t>: path-graph for the super-cluster</a:t>
            </a:r>
            <a:endParaRPr lang="en-US" sz="2800" dirty="0"/>
          </a:p>
        </p:txBody>
      </p:sp>
      <p:grpSp>
        <p:nvGrpSpPr>
          <p:cNvPr id="87" name="Group 86"/>
          <p:cNvGrpSpPr/>
          <p:nvPr/>
        </p:nvGrpSpPr>
        <p:grpSpPr>
          <a:xfrm>
            <a:off x="642081" y="4538132"/>
            <a:ext cx="816411" cy="1289093"/>
            <a:chOff x="642081" y="4538132"/>
            <a:chExt cx="816411" cy="1289093"/>
          </a:xfrm>
        </p:grpSpPr>
        <p:sp>
          <p:nvSpPr>
            <p:cNvPr id="92" name="Oval 91"/>
            <p:cNvSpPr>
              <a:spLocks noChangeAspect="1"/>
            </p:cNvSpPr>
            <p:nvPr/>
          </p:nvSpPr>
          <p:spPr>
            <a:xfrm>
              <a:off x="668863" y="4607762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>
              <a:spLocks noChangeAspect="1"/>
            </p:cNvSpPr>
            <p:nvPr/>
          </p:nvSpPr>
          <p:spPr>
            <a:xfrm>
              <a:off x="642081" y="5644345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>
              <a:spLocks noChangeAspect="1"/>
            </p:cNvSpPr>
            <p:nvPr/>
          </p:nvSpPr>
          <p:spPr>
            <a:xfrm>
              <a:off x="1275612" y="5644345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>
              <a:spLocks noChangeAspect="1"/>
            </p:cNvSpPr>
            <p:nvPr/>
          </p:nvSpPr>
          <p:spPr>
            <a:xfrm>
              <a:off x="1204177" y="4538132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9" name="Straight Connector 98"/>
            <p:cNvCxnSpPr/>
            <p:nvPr/>
          </p:nvCxnSpPr>
          <p:spPr>
            <a:xfrm>
              <a:off x="713110" y="4763860"/>
              <a:ext cx="0" cy="907267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>
              <a:stCxn id="92" idx="5"/>
              <a:endCxn id="97" idx="1"/>
            </p:cNvCxnSpPr>
            <p:nvPr/>
          </p:nvCxnSpPr>
          <p:spPr>
            <a:xfrm>
              <a:off x="824961" y="4763860"/>
              <a:ext cx="477433" cy="907267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>
              <a:stCxn id="97" idx="2"/>
              <a:endCxn id="96" idx="5"/>
            </p:cNvCxnSpPr>
            <p:nvPr/>
          </p:nvCxnSpPr>
          <p:spPr>
            <a:xfrm flipH="1">
              <a:off x="798179" y="5735785"/>
              <a:ext cx="477433" cy="64658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>
              <a:stCxn id="98" idx="3"/>
              <a:endCxn id="96" idx="0"/>
            </p:cNvCxnSpPr>
            <p:nvPr/>
          </p:nvCxnSpPr>
          <p:spPr>
            <a:xfrm flipH="1">
              <a:off x="733521" y="4694230"/>
              <a:ext cx="497438" cy="950115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4" name="Group 123"/>
          <p:cNvGrpSpPr/>
          <p:nvPr/>
        </p:nvGrpSpPr>
        <p:grpSpPr>
          <a:xfrm>
            <a:off x="525769" y="4057716"/>
            <a:ext cx="1252470" cy="2681753"/>
            <a:chOff x="525769" y="4057716"/>
            <a:chExt cx="1252470" cy="2681753"/>
          </a:xfrm>
        </p:grpSpPr>
        <p:sp>
          <p:nvSpPr>
            <p:cNvPr id="125" name="TextBox 124"/>
            <p:cNvSpPr txBox="1"/>
            <p:nvPr/>
          </p:nvSpPr>
          <p:spPr>
            <a:xfrm>
              <a:off x="528081" y="4105948"/>
              <a:ext cx="5740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P</a:t>
              </a:r>
              <a:r>
                <a:rPr lang="en-US" sz="2400" baseline="-25000" dirty="0" smtClean="0"/>
                <a:t>1</a:t>
              </a:r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525769" y="5808475"/>
              <a:ext cx="5740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P</a:t>
              </a:r>
              <a:r>
                <a:rPr lang="en-US" sz="2400" baseline="-25000" dirty="0"/>
                <a:t>2</a:t>
              </a:r>
              <a:endParaRPr lang="en-US" sz="2400" baseline="-25000" dirty="0" smtClean="0"/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1204177" y="5857015"/>
              <a:ext cx="5740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P</a:t>
              </a:r>
              <a:r>
                <a:rPr lang="en-US" sz="2400" baseline="-25000" dirty="0" smtClean="0"/>
                <a:t>3</a:t>
              </a:r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1015363" y="4057716"/>
              <a:ext cx="5740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P</a:t>
              </a:r>
              <a:r>
                <a:rPr lang="en-US" sz="2400" baseline="-25000" dirty="0" smtClean="0"/>
                <a:t>4</a:t>
              </a: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863600" y="6277804"/>
              <a:ext cx="5740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0000FF"/>
                  </a:solidFill>
                </a:rPr>
                <a:t>H</a:t>
              </a:r>
              <a:r>
                <a:rPr lang="en-US" sz="2400" baseline="-25000" dirty="0" smtClean="0">
                  <a:solidFill>
                    <a:srgbClr val="0000FF"/>
                  </a:solidFill>
                </a:rPr>
                <a:t>1</a:t>
              </a:r>
            </a:p>
          </p:txBody>
        </p:sp>
      </p:grpSp>
      <p:grpSp>
        <p:nvGrpSpPr>
          <p:cNvPr id="145" name="Group 144"/>
          <p:cNvGrpSpPr/>
          <p:nvPr/>
        </p:nvGrpSpPr>
        <p:grpSpPr>
          <a:xfrm>
            <a:off x="2013609" y="4014999"/>
            <a:ext cx="1252470" cy="2686557"/>
            <a:chOff x="2013609" y="4014999"/>
            <a:chExt cx="1252470" cy="2686557"/>
          </a:xfrm>
        </p:grpSpPr>
        <p:sp>
          <p:nvSpPr>
            <p:cNvPr id="146" name="Oval 145"/>
            <p:cNvSpPr>
              <a:spLocks noChangeAspect="1"/>
            </p:cNvSpPr>
            <p:nvPr/>
          </p:nvSpPr>
          <p:spPr>
            <a:xfrm>
              <a:off x="2216824" y="4607762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/>
            <p:cNvSpPr>
              <a:spLocks noChangeAspect="1"/>
            </p:cNvSpPr>
            <p:nvPr/>
          </p:nvSpPr>
          <p:spPr>
            <a:xfrm>
              <a:off x="2190042" y="5644345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Oval 147"/>
            <p:cNvSpPr>
              <a:spLocks noChangeAspect="1"/>
            </p:cNvSpPr>
            <p:nvPr/>
          </p:nvSpPr>
          <p:spPr>
            <a:xfrm>
              <a:off x="2823573" y="5644345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Oval 148"/>
            <p:cNvSpPr>
              <a:spLocks noChangeAspect="1"/>
            </p:cNvSpPr>
            <p:nvPr/>
          </p:nvSpPr>
          <p:spPr>
            <a:xfrm>
              <a:off x="2752138" y="4538132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0" name="Straight Connector 149"/>
            <p:cNvCxnSpPr>
              <a:stCxn id="146" idx="6"/>
              <a:endCxn id="149" idx="2"/>
            </p:cNvCxnSpPr>
            <p:nvPr/>
          </p:nvCxnSpPr>
          <p:spPr>
            <a:xfrm flipV="1">
              <a:off x="2399704" y="4629572"/>
              <a:ext cx="352434" cy="69630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150"/>
            <p:cNvCxnSpPr>
              <a:stCxn id="146" idx="5"/>
              <a:endCxn id="148" idx="1"/>
            </p:cNvCxnSpPr>
            <p:nvPr/>
          </p:nvCxnSpPr>
          <p:spPr>
            <a:xfrm>
              <a:off x="2372922" y="4763860"/>
              <a:ext cx="477433" cy="907267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151"/>
            <p:cNvCxnSpPr>
              <a:stCxn id="148" idx="2"/>
              <a:endCxn id="149" idx="4"/>
            </p:cNvCxnSpPr>
            <p:nvPr/>
          </p:nvCxnSpPr>
          <p:spPr>
            <a:xfrm flipV="1">
              <a:off x="2823573" y="4721012"/>
              <a:ext cx="20005" cy="1014773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/>
            <p:cNvCxnSpPr>
              <a:stCxn id="149" idx="3"/>
              <a:endCxn id="147" idx="0"/>
            </p:cNvCxnSpPr>
            <p:nvPr/>
          </p:nvCxnSpPr>
          <p:spPr>
            <a:xfrm flipH="1">
              <a:off x="2281482" y="4694230"/>
              <a:ext cx="497438" cy="950115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4" name="Group 153"/>
            <p:cNvGrpSpPr/>
            <p:nvPr/>
          </p:nvGrpSpPr>
          <p:grpSpPr>
            <a:xfrm>
              <a:off x="2013609" y="4014999"/>
              <a:ext cx="1252470" cy="2686557"/>
              <a:chOff x="525769" y="4057716"/>
              <a:chExt cx="1252470" cy="2686557"/>
            </a:xfrm>
          </p:grpSpPr>
          <p:sp>
            <p:nvSpPr>
              <p:cNvPr id="155" name="TextBox 154"/>
              <p:cNvSpPr txBox="1"/>
              <p:nvPr/>
            </p:nvSpPr>
            <p:spPr>
              <a:xfrm>
                <a:off x="528081" y="4105948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P</a:t>
                </a:r>
                <a:r>
                  <a:rPr lang="en-US" sz="2400" baseline="-25000" dirty="0" smtClean="0"/>
                  <a:t>1</a:t>
                </a:r>
              </a:p>
            </p:txBody>
          </p:sp>
          <p:sp>
            <p:nvSpPr>
              <p:cNvPr id="156" name="TextBox 155"/>
              <p:cNvSpPr txBox="1"/>
              <p:nvPr/>
            </p:nvSpPr>
            <p:spPr>
              <a:xfrm>
                <a:off x="525769" y="5808475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P</a:t>
                </a:r>
                <a:r>
                  <a:rPr lang="en-US" sz="2400" baseline="-25000" dirty="0"/>
                  <a:t>2</a:t>
                </a:r>
                <a:endParaRPr lang="en-US" sz="2400" baseline="-25000" dirty="0" smtClean="0"/>
              </a:p>
            </p:txBody>
          </p:sp>
          <p:sp>
            <p:nvSpPr>
              <p:cNvPr id="157" name="TextBox 156"/>
              <p:cNvSpPr txBox="1"/>
              <p:nvPr/>
            </p:nvSpPr>
            <p:spPr>
              <a:xfrm>
                <a:off x="1204177" y="5857015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P</a:t>
                </a:r>
                <a:r>
                  <a:rPr lang="en-US" sz="2400" baseline="-25000" dirty="0" smtClean="0"/>
                  <a:t>3</a:t>
                </a:r>
              </a:p>
            </p:txBody>
          </p:sp>
          <p:sp>
            <p:nvSpPr>
              <p:cNvPr id="158" name="TextBox 157"/>
              <p:cNvSpPr txBox="1"/>
              <p:nvPr/>
            </p:nvSpPr>
            <p:spPr>
              <a:xfrm>
                <a:off x="1015363" y="4057716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P</a:t>
                </a:r>
                <a:r>
                  <a:rPr lang="en-US" sz="2400" baseline="-25000" dirty="0" smtClean="0"/>
                  <a:t>4</a:t>
                </a:r>
              </a:p>
            </p:txBody>
          </p:sp>
          <p:sp>
            <p:nvSpPr>
              <p:cNvPr id="159" name="TextBox 158"/>
              <p:cNvSpPr txBox="1"/>
              <p:nvPr/>
            </p:nvSpPr>
            <p:spPr>
              <a:xfrm>
                <a:off x="847503" y="6282608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0000FF"/>
                    </a:solidFill>
                  </a:rPr>
                  <a:t>H</a:t>
                </a:r>
                <a:r>
                  <a:rPr lang="en-US" sz="2400" baseline="-25000" dirty="0" smtClean="0">
                    <a:solidFill>
                      <a:srgbClr val="0000FF"/>
                    </a:solidFill>
                  </a:rPr>
                  <a:t>2</a:t>
                </a:r>
              </a:p>
            </p:txBody>
          </p:sp>
        </p:grpSp>
      </p:grpSp>
      <p:grpSp>
        <p:nvGrpSpPr>
          <p:cNvPr id="160" name="Group 159"/>
          <p:cNvGrpSpPr/>
          <p:nvPr/>
        </p:nvGrpSpPr>
        <p:grpSpPr>
          <a:xfrm>
            <a:off x="5097769" y="4053251"/>
            <a:ext cx="1252470" cy="2662998"/>
            <a:chOff x="5097769" y="4053251"/>
            <a:chExt cx="1252470" cy="2662998"/>
          </a:xfrm>
        </p:grpSpPr>
        <p:sp>
          <p:nvSpPr>
            <p:cNvPr id="161" name="Oval 160"/>
            <p:cNvSpPr>
              <a:spLocks noChangeAspect="1"/>
            </p:cNvSpPr>
            <p:nvPr/>
          </p:nvSpPr>
          <p:spPr>
            <a:xfrm>
              <a:off x="5312746" y="4607762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Oval 161"/>
            <p:cNvSpPr>
              <a:spLocks noChangeAspect="1"/>
            </p:cNvSpPr>
            <p:nvPr/>
          </p:nvSpPr>
          <p:spPr>
            <a:xfrm>
              <a:off x="5285964" y="5644345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Oval 162"/>
            <p:cNvSpPr>
              <a:spLocks noChangeAspect="1"/>
            </p:cNvSpPr>
            <p:nvPr/>
          </p:nvSpPr>
          <p:spPr>
            <a:xfrm>
              <a:off x="5919495" y="5644345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Oval 163"/>
            <p:cNvSpPr>
              <a:spLocks noChangeAspect="1"/>
            </p:cNvSpPr>
            <p:nvPr/>
          </p:nvSpPr>
          <p:spPr>
            <a:xfrm>
              <a:off x="5848060" y="4538132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5" name="Straight Connector 164"/>
            <p:cNvCxnSpPr>
              <a:stCxn id="161" idx="5"/>
              <a:endCxn id="163" idx="1"/>
            </p:cNvCxnSpPr>
            <p:nvPr/>
          </p:nvCxnSpPr>
          <p:spPr>
            <a:xfrm>
              <a:off x="5468844" y="4763860"/>
              <a:ext cx="477433" cy="907267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>
              <a:stCxn id="163" idx="2"/>
              <a:endCxn id="162" idx="5"/>
            </p:cNvCxnSpPr>
            <p:nvPr/>
          </p:nvCxnSpPr>
          <p:spPr>
            <a:xfrm flipH="1">
              <a:off x="5442062" y="5735785"/>
              <a:ext cx="477433" cy="64658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>
              <a:stCxn id="164" idx="3"/>
              <a:endCxn id="162" idx="0"/>
            </p:cNvCxnSpPr>
            <p:nvPr/>
          </p:nvCxnSpPr>
          <p:spPr>
            <a:xfrm flipH="1">
              <a:off x="5377404" y="4694230"/>
              <a:ext cx="497438" cy="950115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8" name="Group 167"/>
            <p:cNvGrpSpPr/>
            <p:nvPr/>
          </p:nvGrpSpPr>
          <p:grpSpPr>
            <a:xfrm>
              <a:off x="5097769" y="4053251"/>
              <a:ext cx="1252470" cy="2662998"/>
              <a:chOff x="525769" y="4057716"/>
              <a:chExt cx="1252470" cy="2662998"/>
            </a:xfrm>
          </p:grpSpPr>
          <p:sp>
            <p:nvSpPr>
              <p:cNvPr id="169" name="TextBox 168"/>
              <p:cNvSpPr txBox="1"/>
              <p:nvPr/>
            </p:nvSpPr>
            <p:spPr>
              <a:xfrm>
                <a:off x="528081" y="4105948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P</a:t>
                </a:r>
                <a:r>
                  <a:rPr lang="en-US" sz="2400" baseline="-25000" dirty="0" smtClean="0"/>
                  <a:t>1</a:t>
                </a:r>
              </a:p>
            </p:txBody>
          </p:sp>
          <p:sp>
            <p:nvSpPr>
              <p:cNvPr id="170" name="TextBox 169"/>
              <p:cNvSpPr txBox="1"/>
              <p:nvPr/>
            </p:nvSpPr>
            <p:spPr>
              <a:xfrm>
                <a:off x="525769" y="5808475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P</a:t>
                </a:r>
                <a:r>
                  <a:rPr lang="en-US" sz="2400" baseline="-25000" dirty="0"/>
                  <a:t>2</a:t>
                </a:r>
                <a:endParaRPr lang="en-US" sz="2400" baseline="-25000" dirty="0" smtClean="0"/>
              </a:p>
            </p:txBody>
          </p:sp>
          <p:sp>
            <p:nvSpPr>
              <p:cNvPr id="171" name="TextBox 170"/>
              <p:cNvSpPr txBox="1"/>
              <p:nvPr/>
            </p:nvSpPr>
            <p:spPr>
              <a:xfrm>
                <a:off x="1204177" y="5857015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P</a:t>
                </a:r>
                <a:r>
                  <a:rPr lang="en-US" sz="2400" baseline="-25000" dirty="0" smtClean="0"/>
                  <a:t>3</a:t>
                </a:r>
              </a:p>
            </p:txBody>
          </p:sp>
          <p:sp>
            <p:nvSpPr>
              <p:cNvPr id="172" name="TextBox 171"/>
              <p:cNvSpPr txBox="1"/>
              <p:nvPr/>
            </p:nvSpPr>
            <p:spPr>
              <a:xfrm>
                <a:off x="1015363" y="4057716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P</a:t>
                </a:r>
                <a:r>
                  <a:rPr lang="en-US" sz="2400" baseline="-25000" dirty="0" smtClean="0"/>
                  <a:t>4</a:t>
                </a:r>
              </a:p>
            </p:txBody>
          </p:sp>
          <p:sp>
            <p:nvSpPr>
              <p:cNvPr id="173" name="TextBox 172"/>
              <p:cNvSpPr txBox="1"/>
              <p:nvPr/>
            </p:nvSpPr>
            <p:spPr>
              <a:xfrm>
                <a:off x="829096" y="6259049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0000FF"/>
                    </a:solidFill>
                  </a:rPr>
                  <a:t>H</a:t>
                </a:r>
                <a:r>
                  <a:rPr lang="en-US" sz="2400" baseline="-25000" dirty="0" smtClean="0">
                    <a:solidFill>
                      <a:srgbClr val="0000FF"/>
                    </a:solidFill>
                  </a:rPr>
                  <a:t>4</a:t>
                </a:r>
              </a:p>
            </p:txBody>
          </p:sp>
        </p:grpSp>
      </p:grpSp>
      <p:grpSp>
        <p:nvGrpSpPr>
          <p:cNvPr id="174" name="Group 173"/>
          <p:cNvGrpSpPr/>
          <p:nvPr/>
        </p:nvGrpSpPr>
        <p:grpSpPr>
          <a:xfrm>
            <a:off x="3586128" y="4057716"/>
            <a:ext cx="1252470" cy="2650431"/>
            <a:chOff x="3586128" y="4057716"/>
            <a:chExt cx="1252470" cy="2650431"/>
          </a:xfrm>
        </p:grpSpPr>
        <p:sp>
          <p:nvSpPr>
            <p:cNvPr id="175" name="Oval 174"/>
            <p:cNvSpPr>
              <a:spLocks noChangeAspect="1"/>
            </p:cNvSpPr>
            <p:nvPr/>
          </p:nvSpPr>
          <p:spPr>
            <a:xfrm>
              <a:off x="3764785" y="4607762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175"/>
            <p:cNvSpPr>
              <a:spLocks noChangeAspect="1"/>
            </p:cNvSpPr>
            <p:nvPr/>
          </p:nvSpPr>
          <p:spPr>
            <a:xfrm>
              <a:off x="3738003" y="5644345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Oval 176"/>
            <p:cNvSpPr>
              <a:spLocks noChangeAspect="1"/>
            </p:cNvSpPr>
            <p:nvPr/>
          </p:nvSpPr>
          <p:spPr>
            <a:xfrm>
              <a:off x="4371534" y="5644345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Oval 177"/>
            <p:cNvSpPr>
              <a:spLocks noChangeAspect="1"/>
            </p:cNvSpPr>
            <p:nvPr/>
          </p:nvSpPr>
          <p:spPr>
            <a:xfrm>
              <a:off x="4300099" y="4538132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9" name="Straight Connector 178"/>
            <p:cNvCxnSpPr/>
            <p:nvPr/>
          </p:nvCxnSpPr>
          <p:spPr>
            <a:xfrm>
              <a:off x="3809032" y="4763860"/>
              <a:ext cx="0" cy="907267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Connector 179"/>
            <p:cNvCxnSpPr>
              <a:stCxn id="177" idx="2"/>
              <a:endCxn id="176" idx="5"/>
            </p:cNvCxnSpPr>
            <p:nvPr/>
          </p:nvCxnSpPr>
          <p:spPr>
            <a:xfrm flipH="1">
              <a:off x="3894101" y="5735785"/>
              <a:ext cx="477433" cy="64658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>
              <a:stCxn id="178" idx="4"/>
              <a:endCxn id="176" idx="6"/>
            </p:cNvCxnSpPr>
            <p:nvPr/>
          </p:nvCxnSpPr>
          <p:spPr>
            <a:xfrm flipH="1">
              <a:off x="3920883" y="4721012"/>
              <a:ext cx="470656" cy="1014773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2" name="Group 181"/>
            <p:cNvGrpSpPr/>
            <p:nvPr/>
          </p:nvGrpSpPr>
          <p:grpSpPr>
            <a:xfrm>
              <a:off x="3586128" y="4057716"/>
              <a:ext cx="1252470" cy="2650431"/>
              <a:chOff x="525769" y="4057716"/>
              <a:chExt cx="1252470" cy="2650431"/>
            </a:xfrm>
          </p:grpSpPr>
          <p:sp>
            <p:nvSpPr>
              <p:cNvPr id="184" name="TextBox 183"/>
              <p:cNvSpPr txBox="1"/>
              <p:nvPr/>
            </p:nvSpPr>
            <p:spPr>
              <a:xfrm>
                <a:off x="528081" y="4105948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P</a:t>
                </a:r>
                <a:r>
                  <a:rPr lang="en-US" sz="2400" baseline="-25000" dirty="0" smtClean="0"/>
                  <a:t>1</a:t>
                </a:r>
              </a:p>
            </p:txBody>
          </p:sp>
          <p:sp>
            <p:nvSpPr>
              <p:cNvPr id="185" name="TextBox 184"/>
              <p:cNvSpPr txBox="1"/>
              <p:nvPr/>
            </p:nvSpPr>
            <p:spPr>
              <a:xfrm>
                <a:off x="525769" y="5808475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P</a:t>
                </a:r>
                <a:r>
                  <a:rPr lang="en-US" sz="2400" baseline="-25000" dirty="0"/>
                  <a:t>2</a:t>
                </a:r>
                <a:endParaRPr lang="en-US" sz="2400" baseline="-25000" dirty="0" smtClean="0"/>
              </a:p>
            </p:txBody>
          </p:sp>
          <p:sp>
            <p:nvSpPr>
              <p:cNvPr id="186" name="TextBox 185"/>
              <p:cNvSpPr txBox="1"/>
              <p:nvPr/>
            </p:nvSpPr>
            <p:spPr>
              <a:xfrm>
                <a:off x="1204177" y="5857015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P</a:t>
                </a:r>
                <a:r>
                  <a:rPr lang="en-US" sz="2400" baseline="-25000" dirty="0" smtClean="0"/>
                  <a:t>3</a:t>
                </a:r>
              </a:p>
            </p:txBody>
          </p:sp>
          <p:sp>
            <p:nvSpPr>
              <p:cNvPr id="187" name="TextBox 186"/>
              <p:cNvSpPr txBox="1"/>
              <p:nvPr/>
            </p:nvSpPr>
            <p:spPr>
              <a:xfrm>
                <a:off x="1015363" y="4057716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P</a:t>
                </a:r>
                <a:r>
                  <a:rPr lang="en-US" sz="2400" baseline="-25000" dirty="0" smtClean="0"/>
                  <a:t>4</a:t>
                </a:r>
              </a:p>
            </p:txBody>
          </p:sp>
          <p:sp>
            <p:nvSpPr>
              <p:cNvPr id="188" name="TextBox 187"/>
              <p:cNvSpPr txBox="1"/>
              <p:nvPr/>
            </p:nvSpPr>
            <p:spPr>
              <a:xfrm>
                <a:off x="865510" y="6246482"/>
                <a:ext cx="574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0000FF"/>
                    </a:solidFill>
                  </a:rPr>
                  <a:t>H</a:t>
                </a:r>
                <a:r>
                  <a:rPr lang="en-US" sz="2400" baseline="-25000" dirty="0" smtClean="0">
                    <a:solidFill>
                      <a:srgbClr val="0000FF"/>
                    </a:solidFill>
                  </a:rPr>
                  <a:t>3</a:t>
                </a:r>
              </a:p>
            </p:txBody>
          </p:sp>
        </p:grpSp>
        <p:cxnSp>
          <p:nvCxnSpPr>
            <p:cNvPr id="183" name="Straight Connector 182"/>
            <p:cNvCxnSpPr/>
            <p:nvPr/>
          </p:nvCxnSpPr>
          <p:spPr>
            <a:xfrm flipV="1">
              <a:off x="3920883" y="4651382"/>
              <a:ext cx="352434" cy="69630"/>
            </a:xfrm>
            <a:prstGeom prst="line">
              <a:avLst/>
            </a:prstGeom>
            <a:ln w="38100" cmpd="sng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508000" y="1629525"/>
            <a:ext cx="4825999" cy="773296"/>
            <a:chOff x="524933" y="2171391"/>
            <a:chExt cx="4825999" cy="773296"/>
          </a:xfrm>
        </p:grpSpPr>
        <p:cxnSp>
          <p:nvCxnSpPr>
            <p:cNvPr id="7" name="Straight Connector 6"/>
            <p:cNvCxnSpPr>
              <a:stCxn id="189" idx="5"/>
              <a:endCxn id="192" idx="2"/>
            </p:cNvCxnSpPr>
            <p:nvPr/>
          </p:nvCxnSpPr>
          <p:spPr>
            <a:xfrm flipV="1">
              <a:off x="801475" y="2262831"/>
              <a:ext cx="1926703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9" name="Oval 188"/>
            <p:cNvSpPr>
              <a:spLocks noChangeAspect="1"/>
            </p:cNvSpPr>
            <p:nvPr/>
          </p:nvSpPr>
          <p:spPr>
            <a:xfrm>
              <a:off x="645377" y="2171391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Oval 189"/>
            <p:cNvSpPr>
              <a:spLocks noChangeAspect="1"/>
            </p:cNvSpPr>
            <p:nvPr/>
          </p:nvSpPr>
          <p:spPr>
            <a:xfrm>
              <a:off x="1339644" y="2171391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Oval 190"/>
            <p:cNvSpPr>
              <a:spLocks noChangeAspect="1"/>
            </p:cNvSpPr>
            <p:nvPr/>
          </p:nvSpPr>
          <p:spPr>
            <a:xfrm>
              <a:off x="2033911" y="2171391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Oval 191"/>
            <p:cNvSpPr>
              <a:spLocks noChangeAspect="1"/>
            </p:cNvSpPr>
            <p:nvPr/>
          </p:nvSpPr>
          <p:spPr>
            <a:xfrm>
              <a:off x="2728178" y="2171391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Oval 192"/>
            <p:cNvSpPr>
              <a:spLocks noChangeAspect="1"/>
            </p:cNvSpPr>
            <p:nvPr/>
          </p:nvSpPr>
          <p:spPr>
            <a:xfrm>
              <a:off x="4810977" y="2171391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24933" y="2421467"/>
              <a:ext cx="609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v</a:t>
              </a:r>
              <a:r>
                <a:rPr lang="en-US" sz="2800" baseline="-25000" dirty="0" smtClean="0"/>
                <a:t>1</a:t>
              </a:r>
              <a:endParaRPr lang="en-US" sz="2800" baseline="-25000" dirty="0"/>
            </a:p>
          </p:txBody>
        </p:sp>
        <p:sp>
          <p:nvSpPr>
            <p:cNvPr id="194" name="TextBox 193"/>
            <p:cNvSpPr txBox="1"/>
            <p:nvPr/>
          </p:nvSpPr>
          <p:spPr>
            <a:xfrm>
              <a:off x="1253067" y="2421467"/>
              <a:ext cx="609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v</a:t>
              </a:r>
              <a:r>
                <a:rPr lang="en-US" sz="2800" baseline="-25000" dirty="0" smtClean="0"/>
                <a:t>2</a:t>
              </a:r>
              <a:endParaRPr lang="en-US" sz="2800" baseline="-25000" dirty="0"/>
            </a:p>
          </p:txBody>
        </p:sp>
        <p:sp>
          <p:nvSpPr>
            <p:cNvPr id="195" name="TextBox 194"/>
            <p:cNvSpPr txBox="1"/>
            <p:nvPr/>
          </p:nvSpPr>
          <p:spPr>
            <a:xfrm>
              <a:off x="1913467" y="2421467"/>
              <a:ext cx="609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v</a:t>
              </a:r>
              <a:r>
                <a:rPr lang="en-US" sz="2800" baseline="-25000" dirty="0"/>
                <a:t>3</a:t>
              </a:r>
            </a:p>
          </p:txBody>
        </p:sp>
        <p:sp>
          <p:nvSpPr>
            <p:cNvPr id="196" name="TextBox 195"/>
            <p:cNvSpPr txBox="1"/>
            <p:nvPr/>
          </p:nvSpPr>
          <p:spPr>
            <a:xfrm>
              <a:off x="2590800" y="2421467"/>
              <a:ext cx="609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v</a:t>
              </a:r>
              <a:r>
                <a:rPr lang="en-US" sz="2800" baseline="-25000" dirty="0" smtClean="0"/>
                <a:t>4</a:t>
              </a:r>
              <a:endParaRPr lang="en-US" sz="2800" baseline="-25000" dirty="0"/>
            </a:p>
          </p:txBody>
        </p:sp>
        <p:sp>
          <p:nvSpPr>
            <p:cNvPr id="197" name="TextBox 196"/>
            <p:cNvSpPr txBox="1"/>
            <p:nvPr/>
          </p:nvSpPr>
          <p:spPr>
            <a:xfrm>
              <a:off x="3302000" y="2421467"/>
              <a:ext cx="609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…</a:t>
              </a:r>
              <a:endParaRPr lang="en-US" sz="2800" baseline="-25000" dirty="0"/>
            </a:p>
          </p:txBody>
        </p:sp>
        <p:sp>
          <p:nvSpPr>
            <p:cNvPr id="198" name="TextBox 197"/>
            <p:cNvSpPr txBox="1"/>
            <p:nvPr/>
          </p:nvSpPr>
          <p:spPr>
            <a:xfrm>
              <a:off x="4741332" y="2421467"/>
              <a:ext cx="609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 smtClean="0"/>
                <a:t>v</a:t>
              </a:r>
              <a:r>
                <a:rPr lang="en-US" sz="2800" baseline="-25000" dirty="0" err="1" smtClean="0"/>
                <a:t>√h</a:t>
              </a:r>
              <a:endParaRPr lang="en-US" sz="2800" baseline="-25000" dirty="0"/>
            </a:p>
          </p:txBody>
        </p:sp>
        <p:sp>
          <p:nvSpPr>
            <p:cNvPr id="199" name="Oval 198"/>
            <p:cNvSpPr>
              <a:spLocks noChangeAspect="1"/>
            </p:cNvSpPr>
            <p:nvPr/>
          </p:nvSpPr>
          <p:spPr>
            <a:xfrm>
              <a:off x="3422445" y="2171391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Oval 199"/>
            <p:cNvSpPr>
              <a:spLocks noChangeAspect="1"/>
            </p:cNvSpPr>
            <p:nvPr/>
          </p:nvSpPr>
          <p:spPr>
            <a:xfrm>
              <a:off x="4116712" y="2171391"/>
              <a:ext cx="182880" cy="18288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2" name="Straight Connector 101"/>
            <p:cNvCxnSpPr>
              <a:endCxn id="193" idx="2"/>
            </p:cNvCxnSpPr>
            <p:nvPr/>
          </p:nvCxnSpPr>
          <p:spPr>
            <a:xfrm flipV="1">
              <a:off x="3578542" y="2262831"/>
              <a:ext cx="1232435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custDataLst>
      <p:tags r:id="rId1"/>
    </p:custDataLst>
    <p:extLst>
      <p:ext uri="{BB962C8B-B14F-4D97-AF65-F5344CB8AC3E}">
        <p14:creationId xmlns:p14="http://schemas.microsoft.com/office/powerpoint/2010/main" val="2446444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729"/>
    </mc:Choice>
    <mc:Fallback xmlns="">
      <p:transition xmlns:p14="http://schemas.microsoft.com/office/powerpoint/2010/main" spd="slow" advTm="48729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Completing the Proof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57076" y="1505281"/>
            <a:ext cx="558925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1137488" y="1505281"/>
            <a:ext cx="558925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1817900" y="1505281"/>
            <a:ext cx="558925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2498312" y="1505281"/>
            <a:ext cx="558925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3178724" y="1505281"/>
            <a:ext cx="558925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3859136" y="1505281"/>
            <a:ext cx="558925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4539548" y="1505281"/>
            <a:ext cx="558925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5219960" y="1505281"/>
            <a:ext cx="558925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900372" y="1505281"/>
            <a:ext cx="558925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6580784" y="1505281"/>
            <a:ext cx="558925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7261196" y="1505281"/>
            <a:ext cx="558925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7941605" y="1505281"/>
            <a:ext cx="558925" cy="219049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Brace 3"/>
          <p:cNvSpPr/>
          <p:nvPr/>
        </p:nvSpPr>
        <p:spPr>
          <a:xfrm rot="5400000">
            <a:off x="1483207" y="2672852"/>
            <a:ext cx="389466" cy="2435320"/>
          </a:xfrm>
          <a:prstGeom prst="rightBrace">
            <a:avLst/>
          </a:prstGeom>
          <a:ln w="381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ight Brace 33"/>
          <p:cNvSpPr/>
          <p:nvPr/>
        </p:nvSpPr>
        <p:spPr>
          <a:xfrm rot="5400000">
            <a:off x="4201651" y="2689785"/>
            <a:ext cx="389466" cy="2435320"/>
          </a:xfrm>
          <a:prstGeom prst="rightBrace">
            <a:avLst/>
          </a:prstGeom>
          <a:ln w="381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ight Brace 34"/>
          <p:cNvSpPr/>
          <p:nvPr/>
        </p:nvSpPr>
        <p:spPr>
          <a:xfrm rot="5400000">
            <a:off x="6920095" y="2706718"/>
            <a:ext cx="389466" cy="2435320"/>
          </a:xfrm>
          <a:prstGeom prst="rightBrace">
            <a:avLst/>
          </a:prstGeom>
          <a:ln w="381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382369" y="2958506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382369" y="1897350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382369" y="2162639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382369" y="2427928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382369" y="2693217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382369" y="3223795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382369" y="3489083"/>
            <a:ext cx="82296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82369" y="4809067"/>
            <a:ext cx="830443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For each super-cluster S</a:t>
            </a:r>
            <a:r>
              <a:rPr lang="en-US" sz="2800" baseline="-25000" dirty="0" smtClean="0"/>
              <a:t>i</a:t>
            </a:r>
            <a:r>
              <a:rPr lang="en-US" sz="2800" dirty="0" smtClean="0"/>
              <a:t>: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 smtClean="0"/>
              <a:t>Either build a large grid minor inside S</a:t>
            </a:r>
            <a:r>
              <a:rPr lang="en-US" sz="2800" baseline="-25000" dirty="0" smtClean="0"/>
              <a:t>i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 smtClean="0"/>
              <a:t>Or show that S</a:t>
            </a:r>
            <a:r>
              <a:rPr lang="en-US" sz="2800" baseline="-25000" dirty="0" smtClean="0"/>
              <a:t>i</a:t>
            </a:r>
            <a:r>
              <a:rPr lang="en-US" sz="2800" dirty="0" smtClean="0"/>
              <a:t> is a type-1 cluster</a:t>
            </a:r>
            <a:endParaRPr lang="en-US" sz="2800" dirty="0"/>
          </a:p>
        </p:txBody>
      </p:sp>
      <p:pic>
        <p:nvPicPr>
          <p:cNvPr id="36" name="Picture 35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0284" y="4226984"/>
            <a:ext cx="546100" cy="419100"/>
          </a:xfrm>
          <a:prstGeom prst="rect">
            <a:avLst/>
          </a:prstGeom>
        </p:spPr>
      </p:pic>
      <p:pic>
        <p:nvPicPr>
          <p:cNvPr id="37" name="Picture 36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017" y="4226984"/>
            <a:ext cx="546100" cy="419100"/>
          </a:xfrm>
          <a:prstGeom prst="rect">
            <a:avLst/>
          </a:prstGeom>
        </p:spPr>
      </p:pic>
      <p:pic>
        <p:nvPicPr>
          <p:cNvPr id="38" name="Picture 37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8151" y="4210051"/>
            <a:ext cx="546100" cy="41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4403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00238"/>
            <a:ext cx="8229600" cy="1143000"/>
          </a:xfrm>
        </p:spPr>
        <p:txBody>
          <a:bodyPr/>
          <a:lstStyle/>
          <a:p>
            <a:r>
              <a:rPr lang="en-US" dirty="0" smtClean="0"/>
              <a:t>Finding the Path-of-Sets System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2789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Edge-Disjoint Paths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781413"/>
                </a:solidFill>
              </a:rPr>
              <a:t>Input</a:t>
            </a:r>
            <a:r>
              <a:rPr lang="en-US" dirty="0"/>
              <a:t>: Graph G, source-sink pairs (s</a:t>
            </a:r>
            <a:r>
              <a:rPr lang="en-US" baseline="-25000" dirty="0"/>
              <a:t>1</a:t>
            </a:r>
            <a:r>
              <a:rPr lang="en-US" dirty="0"/>
              <a:t>,t</a:t>
            </a:r>
            <a:r>
              <a:rPr lang="en-US" baseline="-25000" dirty="0"/>
              <a:t>1</a:t>
            </a:r>
            <a:r>
              <a:rPr lang="en-US" dirty="0"/>
              <a:t>),…,(</a:t>
            </a:r>
            <a:r>
              <a:rPr lang="en-US" dirty="0" err="1"/>
              <a:t>s</a:t>
            </a:r>
            <a:r>
              <a:rPr lang="en-US" baseline="-25000" dirty="0" err="1"/>
              <a:t>k</a:t>
            </a:r>
            <a:r>
              <a:rPr lang="en-US" dirty="0" err="1"/>
              <a:t>,t</a:t>
            </a:r>
            <a:r>
              <a:rPr lang="en-US" baseline="-25000" dirty="0" err="1"/>
              <a:t>k</a:t>
            </a:r>
            <a:r>
              <a:rPr lang="en-US" dirty="0"/>
              <a:t>).</a:t>
            </a:r>
          </a:p>
          <a:p>
            <a:pPr marL="0" indent="0">
              <a:buNone/>
            </a:pPr>
            <a:r>
              <a:rPr lang="en-US" dirty="0">
                <a:solidFill>
                  <a:srgbClr val="781413"/>
                </a:solidFill>
              </a:rPr>
              <a:t>Goal</a:t>
            </a:r>
            <a:r>
              <a:rPr lang="en-US" dirty="0"/>
              <a:t>: </a:t>
            </a:r>
            <a:r>
              <a:rPr lang="en-US" dirty="0" smtClean="0"/>
              <a:t>Connect as many pairs as possible by edge-disjoint paths.</a:t>
            </a:r>
            <a:endParaRPr lang="en-US" dirty="0"/>
          </a:p>
          <a:p>
            <a:r>
              <a:rPr lang="en-US" dirty="0" smtClean="0"/>
              <a:t>Can be solved efficiently when k is constant </a:t>
            </a:r>
            <a:r>
              <a:rPr lang="en-US" dirty="0" smtClean="0">
                <a:solidFill>
                  <a:srgbClr val="008000"/>
                </a:solidFill>
              </a:rPr>
              <a:t>[Robertson, Seymour]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NP-hard in general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6140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Edge-Disjoint Paths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781413"/>
                </a:solidFill>
              </a:rPr>
              <a:t>Input</a:t>
            </a:r>
            <a:r>
              <a:rPr lang="en-US" dirty="0"/>
              <a:t>: Graph G, source-sink pairs (s</a:t>
            </a:r>
            <a:r>
              <a:rPr lang="en-US" baseline="-25000" dirty="0"/>
              <a:t>1</a:t>
            </a:r>
            <a:r>
              <a:rPr lang="en-US" dirty="0"/>
              <a:t>,t</a:t>
            </a:r>
            <a:r>
              <a:rPr lang="en-US" baseline="-25000" dirty="0"/>
              <a:t>1</a:t>
            </a:r>
            <a:r>
              <a:rPr lang="en-US" dirty="0"/>
              <a:t>),…,(</a:t>
            </a:r>
            <a:r>
              <a:rPr lang="en-US" dirty="0" err="1"/>
              <a:t>s</a:t>
            </a:r>
            <a:r>
              <a:rPr lang="en-US" baseline="-25000" dirty="0" err="1"/>
              <a:t>k</a:t>
            </a:r>
            <a:r>
              <a:rPr lang="en-US" dirty="0" err="1"/>
              <a:t>,t</a:t>
            </a:r>
            <a:r>
              <a:rPr lang="en-US" baseline="-25000" dirty="0" err="1"/>
              <a:t>k</a:t>
            </a:r>
            <a:r>
              <a:rPr lang="en-US" dirty="0"/>
              <a:t>).</a:t>
            </a:r>
          </a:p>
          <a:p>
            <a:pPr marL="0" indent="0">
              <a:buNone/>
            </a:pPr>
            <a:r>
              <a:rPr lang="en-US" dirty="0">
                <a:solidFill>
                  <a:srgbClr val="781413"/>
                </a:solidFill>
              </a:rPr>
              <a:t>Goal</a:t>
            </a:r>
            <a:r>
              <a:rPr lang="en-US" dirty="0"/>
              <a:t>: </a:t>
            </a:r>
            <a:r>
              <a:rPr lang="en-US" dirty="0" smtClean="0"/>
              <a:t>Connect as many pairs as possible by edge-disjoint paths.</a:t>
            </a:r>
            <a:endParaRPr lang="en-US" dirty="0"/>
          </a:p>
          <a:p>
            <a:r>
              <a:rPr lang="en-US" dirty="0" smtClean="0"/>
              <a:t>An instance is well-linked </a:t>
            </a:r>
            <a:r>
              <a:rPr lang="en-US" dirty="0" err="1" smtClean="0"/>
              <a:t>iff</a:t>
            </a:r>
            <a:r>
              <a:rPr lang="en-US" dirty="0" smtClean="0"/>
              <a:t> the set of all terminals is well-linked in G.</a:t>
            </a:r>
          </a:p>
          <a:p>
            <a:r>
              <a:rPr lang="en-US" dirty="0" smtClean="0">
                <a:solidFill>
                  <a:srgbClr val="A90B0F"/>
                </a:solidFill>
              </a:rPr>
              <a:t>Theorem</a:t>
            </a:r>
            <a:r>
              <a:rPr lang="en-US" dirty="0" smtClean="0"/>
              <a:t> </a:t>
            </a:r>
            <a:r>
              <a:rPr lang="en-US" dirty="0">
                <a:solidFill>
                  <a:srgbClr val="008000"/>
                </a:solidFill>
              </a:rPr>
              <a:t>[</a:t>
            </a:r>
            <a:r>
              <a:rPr lang="en-US" dirty="0" err="1">
                <a:solidFill>
                  <a:srgbClr val="008000"/>
                </a:solidFill>
              </a:rPr>
              <a:t>Chekuri</a:t>
            </a:r>
            <a:r>
              <a:rPr lang="en-US" dirty="0">
                <a:solidFill>
                  <a:srgbClr val="008000"/>
                </a:solidFill>
              </a:rPr>
              <a:t>, </a:t>
            </a:r>
            <a:r>
              <a:rPr lang="en-US" dirty="0" err="1">
                <a:solidFill>
                  <a:srgbClr val="008000"/>
                </a:solidFill>
              </a:rPr>
              <a:t>Khanna</a:t>
            </a:r>
            <a:r>
              <a:rPr lang="en-US" dirty="0">
                <a:solidFill>
                  <a:srgbClr val="008000"/>
                </a:solidFill>
              </a:rPr>
              <a:t> Shepherd ‘04</a:t>
            </a:r>
            <a:r>
              <a:rPr lang="en-US" dirty="0" smtClean="0">
                <a:solidFill>
                  <a:srgbClr val="008000"/>
                </a:solidFill>
              </a:rPr>
              <a:t>]: </a:t>
            </a:r>
            <a:r>
              <a:rPr lang="en-US" dirty="0" smtClean="0"/>
              <a:t>an α - approximation algorithm on well-linked instances gives an O(</a:t>
            </a:r>
            <a:r>
              <a:rPr lang="en-US" dirty="0"/>
              <a:t>α</a:t>
            </a:r>
            <a:r>
              <a:rPr lang="en-US" dirty="0" smtClean="0"/>
              <a:t> log</a:t>
            </a:r>
            <a:r>
              <a:rPr lang="en-US" baseline="30000" dirty="0" smtClean="0"/>
              <a:t>2</a:t>
            </a:r>
            <a:r>
              <a:rPr lang="en-US" dirty="0" smtClean="0"/>
              <a:t>k)-approximation on any instance.</a:t>
            </a:r>
            <a:endParaRPr lang="en-US" dirty="0"/>
          </a:p>
          <a:p>
            <a:endParaRPr lang="en-US" dirty="0"/>
          </a:p>
        </p:txBody>
      </p:sp>
      <p:sp>
        <p:nvSpPr>
          <p:cNvPr id="4" name="Rounded Rectangular Callout 3"/>
          <p:cNvSpPr/>
          <p:nvPr/>
        </p:nvSpPr>
        <p:spPr>
          <a:xfrm>
            <a:off x="6180667" y="2980267"/>
            <a:ext cx="1778000" cy="999066"/>
          </a:xfrm>
          <a:prstGeom prst="wedgeRoundRectCallout">
            <a:avLst>
              <a:gd name="adj1" fmla="val -23690"/>
              <a:gd name="adj2" fmla="val -127331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terminals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83969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Algorithms for Edge-Disjoint Paths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008000"/>
                </a:solidFill>
              </a:rPr>
              <a:t>[C </a:t>
            </a:r>
            <a:r>
              <a:rPr lang="en-US" dirty="0" smtClean="0">
                <a:solidFill>
                  <a:srgbClr val="008000"/>
                </a:solidFill>
              </a:rPr>
              <a:t>‘11]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8000"/>
                </a:solidFill>
              </a:rPr>
              <a:t>[C, Li ‘12]</a:t>
            </a:r>
            <a:r>
              <a:rPr lang="en-US" dirty="0" smtClean="0"/>
              <a:t>: poly log(k)-approximation with congestion 2.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[</a:t>
            </a:r>
            <a:r>
              <a:rPr lang="en-US" dirty="0" err="1" smtClean="0">
                <a:solidFill>
                  <a:srgbClr val="008000"/>
                </a:solidFill>
              </a:rPr>
              <a:t>Chekuri</a:t>
            </a:r>
            <a:r>
              <a:rPr lang="en-US" dirty="0" smtClean="0">
                <a:solidFill>
                  <a:srgbClr val="008000"/>
                </a:solidFill>
              </a:rPr>
              <a:t>, </a:t>
            </a:r>
            <a:r>
              <a:rPr lang="en-US" dirty="0" err="1" smtClean="0">
                <a:solidFill>
                  <a:srgbClr val="008000"/>
                </a:solidFill>
              </a:rPr>
              <a:t>Ene</a:t>
            </a:r>
            <a:r>
              <a:rPr lang="en-US" dirty="0" smtClean="0">
                <a:solidFill>
                  <a:srgbClr val="008000"/>
                </a:solidFill>
              </a:rPr>
              <a:t> ‘12]</a:t>
            </a:r>
            <a:r>
              <a:rPr lang="en-US" dirty="0" smtClean="0"/>
              <a:t>: poly log(k)-approximation with constant congestion for Node-Disjoint Paths.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1533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67868" y="1490132"/>
            <a:ext cx="3420532" cy="367453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marL="457200" lvl="0" indent="-457200">
              <a:buFont typeface="Arial"/>
              <a:buChar char="•"/>
            </a:pPr>
            <a:r>
              <a:rPr lang="en-US" sz="2800" dirty="0">
                <a:solidFill>
                  <a:prstClr val="black"/>
                </a:solidFill>
              </a:rPr>
              <a:t>If an instance is well-linked, its </a:t>
            </a:r>
            <a:r>
              <a:rPr lang="en-US" sz="2800" dirty="0" err="1">
                <a:solidFill>
                  <a:prstClr val="black"/>
                </a:solidFill>
              </a:rPr>
              <a:t>treewidth</a:t>
            </a:r>
            <a:r>
              <a:rPr lang="en-US" sz="2800" dirty="0">
                <a:solidFill>
                  <a:prstClr val="black"/>
                </a:solidFill>
              </a:rPr>
              <a:t> is </a:t>
            </a:r>
            <a:r>
              <a:rPr lang="en-US" sz="2800" dirty="0" err="1">
                <a:solidFill>
                  <a:prstClr val="black"/>
                </a:solidFill>
              </a:rPr>
              <a:t>Ω</a:t>
            </a:r>
            <a:r>
              <a:rPr lang="en-US" sz="2800" dirty="0">
                <a:solidFill>
                  <a:prstClr val="black"/>
                </a:solidFill>
              </a:rPr>
              <a:t>(k)</a:t>
            </a:r>
          </a:p>
          <a:p>
            <a:pPr marL="457200" lvl="0" indent="-457200">
              <a:buFont typeface="Arial"/>
              <a:buChar char="•"/>
            </a:pPr>
            <a:r>
              <a:rPr lang="en-US" sz="2800" dirty="0">
                <a:solidFill>
                  <a:prstClr val="black"/>
                </a:solidFill>
              </a:rPr>
              <a:t>If the </a:t>
            </a:r>
            <a:r>
              <a:rPr lang="en-US" sz="2800" dirty="0" err="1">
                <a:solidFill>
                  <a:prstClr val="black"/>
                </a:solidFill>
              </a:rPr>
              <a:t>treewidth</a:t>
            </a:r>
            <a:r>
              <a:rPr lang="en-US" sz="2800" dirty="0">
                <a:solidFill>
                  <a:prstClr val="black"/>
                </a:solidFill>
              </a:rPr>
              <a:t> of G is k, can find a well-linked set of size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Algorithms for Edge-Disjoint Paths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048018" y="1608666"/>
            <a:ext cx="2116667" cy="93133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well-linked instance</a:t>
            </a:r>
            <a:endParaRPr lang="en-US" sz="2800" dirty="0"/>
          </a:p>
        </p:txBody>
      </p:sp>
      <p:sp>
        <p:nvSpPr>
          <p:cNvPr id="6" name="Rounded Rectangle 5"/>
          <p:cNvSpPr/>
          <p:nvPr/>
        </p:nvSpPr>
        <p:spPr>
          <a:xfrm>
            <a:off x="3081884" y="3352799"/>
            <a:ext cx="2116667" cy="93133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large crossbar</a:t>
            </a:r>
            <a:endParaRPr lang="en-US" sz="2800" dirty="0"/>
          </a:p>
        </p:txBody>
      </p:sp>
      <p:sp>
        <p:nvSpPr>
          <p:cNvPr id="7" name="Rounded Rectangle 6"/>
          <p:cNvSpPr/>
          <p:nvPr/>
        </p:nvSpPr>
        <p:spPr>
          <a:xfrm>
            <a:off x="3064950" y="5130800"/>
            <a:ext cx="2116667" cy="93133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find the routing</a:t>
            </a:r>
            <a:endParaRPr lang="en-US" sz="2800" dirty="0"/>
          </a:p>
        </p:txBody>
      </p:sp>
      <p:sp>
        <p:nvSpPr>
          <p:cNvPr id="8" name="Down Arrow 7"/>
          <p:cNvSpPr/>
          <p:nvPr/>
        </p:nvSpPr>
        <p:spPr>
          <a:xfrm>
            <a:off x="3928551" y="2573867"/>
            <a:ext cx="237067" cy="762000"/>
          </a:xfrm>
          <a:prstGeom prst="downArrow">
            <a:avLst/>
          </a:prstGeom>
          <a:solidFill>
            <a:srgbClr val="800000"/>
          </a:solidFill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/>
          <p:cNvSpPr/>
          <p:nvPr/>
        </p:nvSpPr>
        <p:spPr>
          <a:xfrm>
            <a:off x="3945485" y="4301067"/>
            <a:ext cx="237067" cy="762000"/>
          </a:xfrm>
          <a:prstGeom prst="downArrow">
            <a:avLst/>
          </a:prstGeom>
          <a:solidFill>
            <a:srgbClr val="800000"/>
          </a:solidFill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186275" y="1642533"/>
            <a:ext cx="2116667" cy="931334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graph of </a:t>
            </a:r>
            <a:r>
              <a:rPr lang="en-US" sz="2800" dirty="0" err="1" smtClean="0"/>
              <a:t>treewidth</a:t>
            </a:r>
            <a:r>
              <a:rPr lang="en-US" sz="2800" dirty="0" smtClean="0"/>
              <a:t> k </a:t>
            </a:r>
            <a:endParaRPr lang="en-US" sz="2800" dirty="0"/>
          </a:p>
        </p:txBody>
      </p:sp>
      <p:sp>
        <p:nvSpPr>
          <p:cNvPr id="11" name="Left-Right Arrow 10"/>
          <p:cNvSpPr/>
          <p:nvPr/>
        </p:nvSpPr>
        <p:spPr>
          <a:xfrm>
            <a:off x="2336809" y="1896533"/>
            <a:ext cx="677324" cy="203200"/>
          </a:xfrm>
          <a:prstGeom prst="left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ular Callout 11"/>
          <p:cNvSpPr/>
          <p:nvPr/>
        </p:nvSpPr>
        <p:spPr>
          <a:xfrm>
            <a:off x="389476" y="3420533"/>
            <a:ext cx="1862666" cy="1100667"/>
          </a:xfrm>
          <a:prstGeom prst="wedgeRoundRectCallout">
            <a:avLst>
              <a:gd name="adj1" fmla="val 89168"/>
              <a:gd name="adj2" fmla="val -19038"/>
              <a:gd name="adj3" fmla="val 16667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“similar” to path-of-sets system</a:t>
            </a:r>
            <a:endParaRPr lang="en-US" sz="2400" dirty="0"/>
          </a:p>
        </p:txBody>
      </p:sp>
      <p:pic>
        <p:nvPicPr>
          <p:cNvPr id="14" name="Picture 13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9923" y="4434417"/>
            <a:ext cx="1943100" cy="44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95285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4" name="Group 133"/>
          <p:cNvGrpSpPr/>
          <p:nvPr/>
        </p:nvGrpSpPr>
        <p:grpSpPr>
          <a:xfrm>
            <a:off x="2138870" y="3316441"/>
            <a:ext cx="2029968" cy="2029968"/>
            <a:chOff x="2088233" y="4723290"/>
            <a:chExt cx="2029968" cy="2029968"/>
          </a:xfrm>
        </p:grpSpPr>
        <p:pic>
          <p:nvPicPr>
            <p:cNvPr id="51" name="Picture 50" descr="bag.jp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8233" y="4723290"/>
              <a:ext cx="2029968" cy="2029968"/>
            </a:xfrm>
            <a:prstGeom prst="rect">
              <a:avLst/>
            </a:prstGeom>
          </p:spPr>
        </p:pic>
        <p:sp>
          <p:nvSpPr>
            <p:cNvPr id="52" name="Oval 51"/>
            <p:cNvSpPr>
              <a:spLocks noChangeAspect="1"/>
            </p:cNvSpPr>
            <p:nvPr/>
          </p:nvSpPr>
          <p:spPr>
            <a:xfrm>
              <a:off x="3088059" y="5605957"/>
              <a:ext cx="165364" cy="182880"/>
            </a:xfrm>
            <a:prstGeom prst="ellipse">
              <a:avLst/>
            </a:prstGeom>
            <a:solidFill>
              <a:srgbClr val="33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" pitchFamily="18" charset="0"/>
              </a:endParaRPr>
            </a:p>
          </p:txBody>
        </p:sp>
        <p:sp>
          <p:nvSpPr>
            <p:cNvPr id="54" name="Oval 53"/>
            <p:cNvSpPr/>
            <p:nvPr/>
          </p:nvSpPr>
          <p:spPr>
            <a:xfrm>
              <a:off x="2725268" y="6033583"/>
              <a:ext cx="182880" cy="182880"/>
            </a:xfrm>
            <a:prstGeom prst="ellipse">
              <a:avLst/>
            </a:prstGeom>
            <a:solidFill>
              <a:srgbClr val="33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" pitchFamily="18" charset="0"/>
              </a:endParaRPr>
            </a:p>
          </p:txBody>
        </p:sp>
        <p:sp>
          <p:nvSpPr>
            <p:cNvPr id="55" name="Oval 54"/>
            <p:cNvSpPr>
              <a:spLocks noChangeAspect="1"/>
            </p:cNvSpPr>
            <p:nvPr/>
          </p:nvSpPr>
          <p:spPr>
            <a:xfrm>
              <a:off x="3415381" y="6033583"/>
              <a:ext cx="165364" cy="182880"/>
            </a:xfrm>
            <a:prstGeom prst="ellipse">
              <a:avLst/>
            </a:prstGeom>
            <a:solidFill>
              <a:srgbClr val="33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" pitchFamily="18" charset="0"/>
              </a:endParaRPr>
            </a:p>
          </p:txBody>
        </p:sp>
        <p:cxnSp>
          <p:nvCxnSpPr>
            <p:cNvPr id="57" name="Straight Connector 56"/>
            <p:cNvCxnSpPr>
              <a:stCxn id="54" idx="7"/>
              <a:endCxn id="52" idx="3"/>
            </p:cNvCxnSpPr>
            <p:nvPr/>
          </p:nvCxnSpPr>
          <p:spPr>
            <a:xfrm flipV="1">
              <a:off x="2881366" y="5762055"/>
              <a:ext cx="230910" cy="29831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>
              <a:stCxn id="54" idx="6"/>
              <a:endCxn id="55" idx="2"/>
            </p:cNvCxnSpPr>
            <p:nvPr/>
          </p:nvCxnSpPr>
          <p:spPr>
            <a:xfrm>
              <a:off x="2908148" y="6125023"/>
              <a:ext cx="507233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>
              <a:stCxn id="52" idx="5"/>
              <a:endCxn id="55" idx="1"/>
            </p:cNvCxnSpPr>
            <p:nvPr/>
          </p:nvCxnSpPr>
          <p:spPr>
            <a:xfrm>
              <a:off x="3229206" y="5762055"/>
              <a:ext cx="210392" cy="29831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2988328" y="5251638"/>
              <a:ext cx="4478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c</a:t>
              </a:r>
              <a:endParaRPr lang="en-US" sz="2000" dirty="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2623718" y="6212876"/>
              <a:ext cx="4478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d</a:t>
              </a:r>
              <a:endParaRPr lang="en-US" sz="2000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3325677" y="6184234"/>
              <a:ext cx="4478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e</a:t>
              </a:r>
              <a:endParaRPr lang="en-US" sz="2000" dirty="0"/>
            </a:p>
          </p:txBody>
        </p:sp>
      </p:grpSp>
      <p:pic>
        <p:nvPicPr>
          <p:cNvPr id="119" name="Picture 118" descr="ba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8185" y="4045973"/>
            <a:ext cx="1828800" cy="1828800"/>
          </a:xfrm>
          <a:prstGeom prst="rect">
            <a:avLst/>
          </a:prstGeom>
        </p:spPr>
      </p:pic>
      <p:pic>
        <p:nvPicPr>
          <p:cNvPr id="109" name="Picture 108" descr="ba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2071" y="1969690"/>
            <a:ext cx="1645920" cy="1645920"/>
          </a:xfrm>
          <a:prstGeom prst="rect">
            <a:avLst/>
          </a:prstGeom>
        </p:spPr>
      </p:pic>
      <p:pic>
        <p:nvPicPr>
          <p:cNvPr id="96" name="Picture 95" descr="ba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1811" y="1960047"/>
            <a:ext cx="2029968" cy="2029968"/>
          </a:xfrm>
          <a:prstGeom prst="rect">
            <a:avLst/>
          </a:prstGeom>
        </p:spPr>
      </p:pic>
      <p:pic>
        <p:nvPicPr>
          <p:cNvPr id="64" name="Picture 63" descr="bag.jpg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1799" y="1877208"/>
            <a:ext cx="2029968" cy="2029968"/>
          </a:xfrm>
          <a:prstGeom prst="rect">
            <a:avLst/>
          </a:prstGeom>
        </p:spPr>
      </p:pic>
      <p:cxnSp>
        <p:nvCxnSpPr>
          <p:cNvPr id="39" name="Straight Connector 38"/>
          <p:cNvCxnSpPr>
            <a:stCxn id="32" idx="4"/>
          </p:cNvCxnSpPr>
          <p:nvPr/>
        </p:nvCxnSpPr>
        <p:spPr>
          <a:xfrm flipH="1">
            <a:off x="3168888" y="2219780"/>
            <a:ext cx="1657606" cy="12813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Tree Decomposition</a:t>
            </a:r>
            <a:endParaRPr lang="en-US" dirty="0"/>
          </a:p>
        </p:txBody>
      </p:sp>
      <p:sp>
        <p:nvSpPr>
          <p:cNvPr id="31" name="Oval 30"/>
          <p:cNvSpPr>
            <a:spLocks noChangeAspect="1"/>
          </p:cNvSpPr>
          <p:nvPr/>
        </p:nvSpPr>
        <p:spPr>
          <a:xfrm>
            <a:off x="5956028" y="4195045"/>
            <a:ext cx="182880" cy="18288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32" name="Oval 31"/>
          <p:cNvSpPr>
            <a:spLocks noChangeAspect="1"/>
          </p:cNvSpPr>
          <p:nvPr/>
        </p:nvSpPr>
        <p:spPr>
          <a:xfrm>
            <a:off x="4735054" y="2036900"/>
            <a:ext cx="182880" cy="18288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6530989" y="2042141"/>
            <a:ext cx="182880" cy="18288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34" name="Oval 33"/>
          <p:cNvSpPr>
            <a:spLocks noChangeAspect="1"/>
          </p:cNvSpPr>
          <p:nvPr/>
        </p:nvSpPr>
        <p:spPr>
          <a:xfrm>
            <a:off x="8029039" y="2071478"/>
            <a:ext cx="182880" cy="18288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416600" y="3269775"/>
            <a:ext cx="238320" cy="263563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543870" y="3269775"/>
            <a:ext cx="238320" cy="263563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cxnSp>
        <p:nvCxnSpPr>
          <p:cNvPr id="20" name="Straight Connector 19"/>
          <p:cNvCxnSpPr>
            <a:stCxn id="11" idx="7"/>
            <a:endCxn id="7" idx="3"/>
          </p:cNvCxnSpPr>
          <p:nvPr/>
        </p:nvCxnSpPr>
        <p:spPr>
          <a:xfrm flipV="1">
            <a:off x="620019" y="2775620"/>
            <a:ext cx="464894" cy="5327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1" idx="6"/>
            <a:endCxn id="12" idx="2"/>
          </p:cNvCxnSpPr>
          <p:nvPr/>
        </p:nvCxnSpPr>
        <p:spPr>
          <a:xfrm>
            <a:off x="654920" y="3401557"/>
            <a:ext cx="88895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7" idx="5"/>
            <a:endCxn id="12" idx="1"/>
          </p:cNvCxnSpPr>
          <p:nvPr/>
        </p:nvCxnSpPr>
        <p:spPr>
          <a:xfrm>
            <a:off x="1253431" y="2775620"/>
            <a:ext cx="325340" cy="5327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73416" y="3594815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</a:t>
            </a:r>
            <a:endParaRPr lang="en-US" sz="2000" dirty="0"/>
          </a:p>
        </p:txBody>
      </p:sp>
      <p:sp>
        <p:nvSpPr>
          <p:cNvPr id="27" name="TextBox 26"/>
          <p:cNvSpPr txBox="1"/>
          <p:nvPr/>
        </p:nvSpPr>
        <p:spPr>
          <a:xfrm>
            <a:off x="1558251" y="3586994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</a:t>
            </a:r>
            <a:endParaRPr lang="en-US" sz="2000" dirty="0"/>
          </a:p>
        </p:txBody>
      </p:sp>
      <p:sp>
        <p:nvSpPr>
          <p:cNvPr id="8" name="Oval 7"/>
          <p:cNvSpPr/>
          <p:nvPr/>
        </p:nvSpPr>
        <p:spPr>
          <a:xfrm>
            <a:off x="1855579" y="2550655"/>
            <a:ext cx="238320" cy="263563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1855579" y="1769477"/>
            <a:ext cx="238320" cy="263563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677530" y="1769477"/>
            <a:ext cx="238320" cy="263563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1253431" y="2687885"/>
            <a:ext cx="637049" cy="0"/>
          </a:xfrm>
          <a:prstGeom prst="line">
            <a:avLst/>
          </a:prstGeom>
          <a:ln w="57150" cmpd="sng"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5" idx="6"/>
            <a:endCxn id="9" idx="2"/>
          </p:cNvCxnSpPr>
          <p:nvPr/>
        </p:nvCxnSpPr>
        <p:spPr>
          <a:xfrm>
            <a:off x="1288332" y="1901259"/>
            <a:ext cx="56724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989117" y="1994442"/>
            <a:ext cx="0" cy="59481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9" idx="6"/>
            <a:endCxn id="10" idx="2"/>
          </p:cNvCxnSpPr>
          <p:nvPr/>
        </p:nvCxnSpPr>
        <p:spPr>
          <a:xfrm>
            <a:off x="2093899" y="1901259"/>
            <a:ext cx="58363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0" name="Group 119"/>
          <p:cNvGrpSpPr/>
          <p:nvPr/>
        </p:nvGrpSpPr>
        <p:grpSpPr>
          <a:xfrm>
            <a:off x="240483" y="1369367"/>
            <a:ext cx="1068369" cy="1518573"/>
            <a:chOff x="485676" y="2169790"/>
            <a:chExt cx="1068369" cy="1518573"/>
          </a:xfrm>
        </p:grpSpPr>
        <p:sp>
          <p:nvSpPr>
            <p:cNvPr id="6" name="Oval 5"/>
            <p:cNvSpPr/>
            <p:nvPr/>
          </p:nvSpPr>
          <p:spPr>
            <a:xfrm>
              <a:off x="661793" y="2917561"/>
              <a:ext cx="238320" cy="263563"/>
            </a:xfrm>
            <a:prstGeom prst="ellipse">
              <a:avLst/>
            </a:prstGeom>
            <a:solidFill>
              <a:srgbClr val="33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" pitchFamily="18" charset="0"/>
              </a:endParaRPr>
            </a:p>
          </p:txBody>
        </p:sp>
        <p:cxnSp>
          <p:nvCxnSpPr>
            <p:cNvPr id="13" name="Straight Connector 12"/>
            <p:cNvCxnSpPr>
              <a:stCxn id="6" idx="7"/>
              <a:endCxn id="5" idx="2"/>
            </p:cNvCxnSpPr>
            <p:nvPr/>
          </p:nvCxnSpPr>
          <p:spPr>
            <a:xfrm flipV="1">
              <a:off x="865212" y="2701682"/>
              <a:ext cx="429993" cy="25447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stCxn id="6" idx="5"/>
              <a:endCxn id="7" idx="1"/>
            </p:cNvCxnSpPr>
            <p:nvPr/>
          </p:nvCxnSpPr>
          <p:spPr>
            <a:xfrm>
              <a:off x="865212" y="3142526"/>
              <a:ext cx="464894" cy="24715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485676" y="2517451"/>
              <a:ext cx="4478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b</a:t>
              </a:r>
              <a:endParaRPr lang="en-US" sz="20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966487" y="3288253"/>
              <a:ext cx="4478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c</a:t>
              </a:r>
              <a:endParaRPr lang="en-US" sz="2000" dirty="0"/>
            </a:p>
          </p:txBody>
        </p:sp>
        <p:sp>
          <p:nvSpPr>
            <p:cNvPr id="5" name="Oval 4"/>
            <p:cNvSpPr/>
            <p:nvPr/>
          </p:nvSpPr>
          <p:spPr>
            <a:xfrm>
              <a:off x="1295205" y="2569900"/>
              <a:ext cx="238320" cy="263563"/>
            </a:xfrm>
            <a:prstGeom prst="ellipse">
              <a:avLst/>
            </a:prstGeom>
            <a:solidFill>
              <a:srgbClr val="33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" pitchFamily="18" charset="0"/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1295205" y="3351078"/>
              <a:ext cx="238320" cy="263563"/>
            </a:xfrm>
            <a:prstGeom prst="ellipse">
              <a:avLst/>
            </a:prstGeom>
            <a:solidFill>
              <a:srgbClr val="33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" pitchFamily="18" charset="0"/>
              </a:endParaRPr>
            </a:p>
          </p:txBody>
        </p:sp>
        <p:cxnSp>
          <p:nvCxnSpPr>
            <p:cNvPr id="15" name="Straight Connector 14"/>
            <p:cNvCxnSpPr>
              <a:stCxn id="5" idx="4"/>
              <a:endCxn id="7" idx="0"/>
            </p:cNvCxnSpPr>
            <p:nvPr/>
          </p:nvCxnSpPr>
          <p:spPr>
            <a:xfrm>
              <a:off x="1414365" y="2833463"/>
              <a:ext cx="0" cy="5176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1106167" y="2169790"/>
              <a:ext cx="4478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a</a:t>
              </a:r>
              <a:endParaRPr lang="en-US" sz="2000" dirty="0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2055410" y="2692225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</a:t>
            </a:r>
            <a:endParaRPr lang="en-US" sz="2000" dirty="0"/>
          </a:p>
        </p:txBody>
      </p:sp>
      <p:sp>
        <p:nvSpPr>
          <p:cNvPr id="29" name="TextBox 28"/>
          <p:cNvSpPr txBox="1"/>
          <p:nvPr/>
        </p:nvSpPr>
        <p:spPr>
          <a:xfrm>
            <a:off x="1890480" y="1369367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g</a:t>
            </a:r>
            <a:endParaRPr lang="en-US" sz="2000" dirty="0"/>
          </a:p>
        </p:txBody>
      </p:sp>
      <p:sp>
        <p:nvSpPr>
          <p:cNvPr id="30" name="TextBox 29"/>
          <p:cNvSpPr txBox="1"/>
          <p:nvPr/>
        </p:nvSpPr>
        <p:spPr>
          <a:xfrm>
            <a:off x="2813508" y="1464350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h</a:t>
            </a:r>
            <a:endParaRPr lang="en-US" sz="2000" dirty="0"/>
          </a:p>
        </p:txBody>
      </p:sp>
      <p:sp>
        <p:nvSpPr>
          <p:cNvPr id="35" name="Oval 34"/>
          <p:cNvSpPr>
            <a:spLocks noChangeAspect="1"/>
          </p:cNvSpPr>
          <p:nvPr/>
        </p:nvSpPr>
        <p:spPr>
          <a:xfrm>
            <a:off x="3024963" y="3531982"/>
            <a:ext cx="182880" cy="18288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cxnSp>
        <p:nvCxnSpPr>
          <p:cNvPr id="36" name="Straight Connector 35"/>
          <p:cNvCxnSpPr>
            <a:endCxn id="32" idx="5"/>
          </p:cNvCxnSpPr>
          <p:nvPr/>
        </p:nvCxnSpPr>
        <p:spPr>
          <a:xfrm flipH="1" flipV="1">
            <a:off x="4891152" y="2192998"/>
            <a:ext cx="1156316" cy="20682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32" idx="6"/>
            <a:endCxn id="33" idx="2"/>
          </p:cNvCxnSpPr>
          <p:nvPr/>
        </p:nvCxnSpPr>
        <p:spPr>
          <a:xfrm>
            <a:off x="4917934" y="2128340"/>
            <a:ext cx="1613055" cy="52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33" idx="6"/>
            <a:endCxn id="34" idx="2"/>
          </p:cNvCxnSpPr>
          <p:nvPr/>
        </p:nvCxnSpPr>
        <p:spPr>
          <a:xfrm>
            <a:off x="6713869" y="2133581"/>
            <a:ext cx="131517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4502069" y="2622667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</a:t>
            </a:r>
            <a:endParaRPr lang="en-US" sz="2000" dirty="0"/>
          </a:p>
        </p:txBody>
      </p:sp>
      <p:sp>
        <p:nvSpPr>
          <p:cNvPr id="78" name="TextBox 77"/>
          <p:cNvSpPr txBox="1"/>
          <p:nvPr/>
        </p:nvSpPr>
        <p:spPr>
          <a:xfrm>
            <a:off x="5121173" y="3352625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</a:t>
            </a:r>
            <a:endParaRPr lang="en-US" sz="2000" dirty="0"/>
          </a:p>
        </p:txBody>
      </p:sp>
      <p:grpSp>
        <p:nvGrpSpPr>
          <p:cNvPr id="115" name="Group 114"/>
          <p:cNvGrpSpPr/>
          <p:nvPr/>
        </p:nvGrpSpPr>
        <p:grpSpPr>
          <a:xfrm>
            <a:off x="7742151" y="2677190"/>
            <a:ext cx="990336" cy="581199"/>
            <a:chOff x="5938757" y="4861481"/>
            <a:chExt cx="990336" cy="581199"/>
          </a:xfrm>
        </p:grpSpPr>
        <p:sp>
          <p:nvSpPr>
            <p:cNvPr id="70" name="Oval 69"/>
            <p:cNvSpPr/>
            <p:nvPr/>
          </p:nvSpPr>
          <p:spPr>
            <a:xfrm>
              <a:off x="5992516" y="5259800"/>
              <a:ext cx="182880" cy="182880"/>
            </a:xfrm>
            <a:prstGeom prst="ellipse">
              <a:avLst/>
            </a:prstGeom>
            <a:solidFill>
              <a:srgbClr val="33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" pitchFamily="18" charset="0"/>
              </a:endParaRPr>
            </a:p>
          </p:txBody>
        </p:sp>
        <p:sp>
          <p:nvSpPr>
            <p:cNvPr id="71" name="Oval 70"/>
            <p:cNvSpPr/>
            <p:nvPr/>
          </p:nvSpPr>
          <p:spPr>
            <a:xfrm>
              <a:off x="6532541" y="5242353"/>
              <a:ext cx="182880" cy="182880"/>
            </a:xfrm>
            <a:prstGeom prst="ellipse">
              <a:avLst/>
            </a:prstGeom>
            <a:solidFill>
              <a:srgbClr val="33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" pitchFamily="18" charset="0"/>
              </a:endParaRPr>
            </a:p>
          </p:txBody>
        </p:sp>
        <p:cxnSp>
          <p:nvCxnSpPr>
            <p:cNvPr id="76" name="Straight Connector 75"/>
            <p:cNvCxnSpPr>
              <a:stCxn id="70" idx="6"/>
              <a:endCxn id="71" idx="2"/>
            </p:cNvCxnSpPr>
            <p:nvPr/>
          </p:nvCxnSpPr>
          <p:spPr>
            <a:xfrm flipV="1">
              <a:off x="6175396" y="5333793"/>
              <a:ext cx="357145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TextBox 78"/>
            <p:cNvSpPr txBox="1"/>
            <p:nvPr/>
          </p:nvSpPr>
          <p:spPr>
            <a:xfrm>
              <a:off x="5938757" y="4861481"/>
              <a:ext cx="4478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g</a:t>
              </a:r>
              <a:endParaRPr lang="en-US" sz="2000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6481215" y="4881582"/>
              <a:ext cx="4478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h</a:t>
              </a:r>
              <a:endParaRPr lang="en-US" sz="2000" dirty="0"/>
            </a:p>
          </p:txBody>
        </p:sp>
      </p:grpSp>
      <p:sp>
        <p:nvSpPr>
          <p:cNvPr id="85" name="Oval 84"/>
          <p:cNvSpPr>
            <a:spLocks/>
          </p:cNvSpPr>
          <p:nvPr/>
        </p:nvSpPr>
        <p:spPr>
          <a:xfrm>
            <a:off x="4750368" y="2796110"/>
            <a:ext cx="182880" cy="18288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cxnSp>
        <p:nvCxnSpPr>
          <p:cNvPr id="86" name="Straight Connector 85"/>
          <p:cNvCxnSpPr>
            <a:stCxn id="85" idx="4"/>
          </p:cNvCxnSpPr>
          <p:nvPr/>
        </p:nvCxnSpPr>
        <p:spPr>
          <a:xfrm>
            <a:off x="4841808" y="2978990"/>
            <a:ext cx="0" cy="27432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flipV="1">
            <a:off x="4953787" y="3316441"/>
            <a:ext cx="274320" cy="544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4585622" y="3273885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</a:t>
            </a:r>
            <a:endParaRPr lang="en-US" sz="2000" dirty="0"/>
          </a:p>
        </p:txBody>
      </p:sp>
      <p:sp>
        <p:nvSpPr>
          <p:cNvPr id="89" name="Oval 88"/>
          <p:cNvSpPr>
            <a:spLocks/>
          </p:cNvSpPr>
          <p:nvPr/>
        </p:nvSpPr>
        <p:spPr>
          <a:xfrm>
            <a:off x="4750368" y="3245945"/>
            <a:ext cx="182880" cy="18288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90" name="Oval 89"/>
          <p:cNvSpPr>
            <a:spLocks/>
          </p:cNvSpPr>
          <p:nvPr/>
        </p:nvSpPr>
        <p:spPr>
          <a:xfrm>
            <a:off x="5162232" y="3240610"/>
            <a:ext cx="182880" cy="18288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97" name="Oval 96"/>
          <p:cNvSpPr>
            <a:spLocks/>
          </p:cNvSpPr>
          <p:nvPr/>
        </p:nvSpPr>
        <p:spPr>
          <a:xfrm>
            <a:off x="6333504" y="2979746"/>
            <a:ext cx="182880" cy="18288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98" name="Oval 97"/>
          <p:cNvSpPr/>
          <p:nvPr/>
        </p:nvSpPr>
        <p:spPr>
          <a:xfrm>
            <a:off x="6772508" y="2973764"/>
            <a:ext cx="182880" cy="18288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cxnSp>
        <p:nvCxnSpPr>
          <p:cNvPr id="101" name="Straight Connector 100"/>
          <p:cNvCxnSpPr>
            <a:stCxn id="97" idx="6"/>
          </p:cNvCxnSpPr>
          <p:nvPr/>
        </p:nvCxnSpPr>
        <p:spPr>
          <a:xfrm>
            <a:off x="6516384" y="3071186"/>
            <a:ext cx="29485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>
            <a:stCxn id="98" idx="4"/>
            <a:endCxn id="106" idx="0"/>
          </p:cNvCxnSpPr>
          <p:nvPr/>
        </p:nvCxnSpPr>
        <p:spPr>
          <a:xfrm flipH="1">
            <a:off x="6836808" y="3156644"/>
            <a:ext cx="0" cy="2676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3" name="TextBox 102"/>
          <p:cNvSpPr txBox="1"/>
          <p:nvPr/>
        </p:nvSpPr>
        <p:spPr>
          <a:xfrm>
            <a:off x="6845745" y="2616834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g</a:t>
            </a:r>
            <a:endParaRPr lang="en-US" sz="2000" dirty="0"/>
          </a:p>
        </p:txBody>
      </p:sp>
      <p:sp>
        <p:nvSpPr>
          <p:cNvPr id="106" name="Oval 105"/>
          <p:cNvSpPr>
            <a:spLocks/>
          </p:cNvSpPr>
          <p:nvPr/>
        </p:nvSpPr>
        <p:spPr>
          <a:xfrm>
            <a:off x="6745368" y="3424246"/>
            <a:ext cx="182880" cy="18288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6047468" y="2781934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</a:t>
            </a:r>
            <a:endParaRPr lang="en-US" sz="2000" dirty="0"/>
          </a:p>
        </p:txBody>
      </p:sp>
      <p:sp>
        <p:nvSpPr>
          <p:cNvPr id="108" name="TextBox 107"/>
          <p:cNvSpPr txBox="1"/>
          <p:nvPr/>
        </p:nvSpPr>
        <p:spPr>
          <a:xfrm>
            <a:off x="6831124" y="3455893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</a:t>
            </a:r>
            <a:endParaRPr lang="en-US" sz="2000" dirty="0"/>
          </a:p>
        </p:txBody>
      </p:sp>
      <p:sp>
        <p:nvSpPr>
          <p:cNvPr id="125" name="TextBox 124"/>
          <p:cNvSpPr txBox="1"/>
          <p:nvPr/>
        </p:nvSpPr>
        <p:spPr>
          <a:xfrm>
            <a:off x="6274372" y="4654201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b</a:t>
            </a:r>
            <a:endParaRPr lang="en-US" sz="2000" dirty="0"/>
          </a:p>
        </p:txBody>
      </p:sp>
      <p:sp>
        <p:nvSpPr>
          <p:cNvPr id="126" name="TextBox 125"/>
          <p:cNvSpPr txBox="1"/>
          <p:nvPr/>
        </p:nvSpPr>
        <p:spPr>
          <a:xfrm>
            <a:off x="5864371" y="5323215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</a:t>
            </a:r>
            <a:endParaRPr lang="en-US" sz="2000" dirty="0"/>
          </a:p>
        </p:txBody>
      </p:sp>
      <p:grpSp>
        <p:nvGrpSpPr>
          <p:cNvPr id="132" name="Group 131"/>
          <p:cNvGrpSpPr>
            <a:grpSpLocks noChangeAspect="1"/>
          </p:cNvGrpSpPr>
          <p:nvPr/>
        </p:nvGrpSpPr>
        <p:grpSpPr>
          <a:xfrm>
            <a:off x="5723124" y="4843972"/>
            <a:ext cx="610380" cy="731520"/>
            <a:chOff x="6926057" y="4999486"/>
            <a:chExt cx="762975" cy="914400"/>
          </a:xfrm>
        </p:grpSpPr>
        <p:cxnSp>
          <p:nvCxnSpPr>
            <p:cNvPr id="124" name="Straight Connector 123"/>
            <p:cNvCxnSpPr>
              <a:stCxn id="122" idx="5"/>
              <a:endCxn id="128" idx="1"/>
            </p:cNvCxnSpPr>
            <p:nvPr/>
          </p:nvCxnSpPr>
          <p:spPr>
            <a:xfrm>
              <a:off x="7104097" y="5500672"/>
              <a:ext cx="406895" cy="2163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1" name="Group 130"/>
            <p:cNvGrpSpPr>
              <a:grpSpLocks noChangeAspect="1"/>
            </p:cNvGrpSpPr>
            <p:nvPr/>
          </p:nvGrpSpPr>
          <p:grpSpPr>
            <a:xfrm>
              <a:off x="6926057" y="4999486"/>
              <a:ext cx="762975" cy="914400"/>
              <a:chOff x="6942184" y="4999486"/>
              <a:chExt cx="871732" cy="1044741"/>
            </a:xfrm>
          </p:grpSpPr>
          <p:sp>
            <p:nvSpPr>
              <p:cNvPr id="122" name="Oval 121"/>
              <p:cNvSpPr/>
              <p:nvPr/>
            </p:nvSpPr>
            <p:spPr>
              <a:xfrm>
                <a:off x="6942184" y="5347147"/>
                <a:ext cx="238320" cy="263563"/>
              </a:xfrm>
              <a:prstGeom prst="ellipse">
                <a:avLst/>
              </a:prstGeom>
              <a:solidFill>
                <a:srgbClr val="3366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dirty="0">
                  <a:latin typeface="Times" pitchFamily="18" charset="0"/>
                </a:endParaRPr>
              </a:p>
            </p:txBody>
          </p:sp>
          <p:cxnSp>
            <p:nvCxnSpPr>
              <p:cNvPr id="123" name="Straight Connector 122"/>
              <p:cNvCxnSpPr>
                <a:stCxn id="122" idx="7"/>
                <a:endCxn id="127" idx="2"/>
              </p:cNvCxnSpPr>
              <p:nvPr/>
            </p:nvCxnSpPr>
            <p:spPr>
              <a:xfrm flipV="1">
                <a:off x="7145603" y="5131268"/>
                <a:ext cx="429993" cy="254477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7" name="Oval 126"/>
              <p:cNvSpPr/>
              <p:nvPr/>
            </p:nvSpPr>
            <p:spPr>
              <a:xfrm>
                <a:off x="7575596" y="4999486"/>
                <a:ext cx="238320" cy="263563"/>
              </a:xfrm>
              <a:prstGeom prst="ellipse">
                <a:avLst/>
              </a:prstGeom>
              <a:solidFill>
                <a:srgbClr val="3366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dirty="0">
                  <a:latin typeface="Times" pitchFamily="18" charset="0"/>
                </a:endParaRPr>
              </a:p>
            </p:txBody>
          </p:sp>
          <p:sp>
            <p:nvSpPr>
              <p:cNvPr id="128" name="Oval 127"/>
              <p:cNvSpPr/>
              <p:nvPr/>
            </p:nvSpPr>
            <p:spPr>
              <a:xfrm>
                <a:off x="7575596" y="5780664"/>
                <a:ext cx="238320" cy="263563"/>
              </a:xfrm>
              <a:prstGeom prst="ellipse">
                <a:avLst/>
              </a:prstGeom>
              <a:solidFill>
                <a:srgbClr val="3366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dirty="0">
                  <a:latin typeface="Times" pitchFamily="18" charset="0"/>
                </a:endParaRPr>
              </a:p>
            </p:txBody>
          </p:sp>
          <p:cxnSp>
            <p:nvCxnSpPr>
              <p:cNvPr id="129" name="Straight Connector 128"/>
              <p:cNvCxnSpPr>
                <a:stCxn id="127" idx="4"/>
                <a:endCxn id="128" idx="0"/>
              </p:cNvCxnSpPr>
              <p:nvPr/>
            </p:nvCxnSpPr>
            <p:spPr>
              <a:xfrm>
                <a:off x="7694756" y="5263049"/>
                <a:ext cx="0" cy="517615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30" name="TextBox 129"/>
          <p:cNvSpPr txBox="1"/>
          <p:nvPr/>
        </p:nvSpPr>
        <p:spPr>
          <a:xfrm>
            <a:off x="5558701" y="4709881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</a:t>
            </a:r>
            <a:endParaRPr lang="en-US" sz="2000" dirty="0"/>
          </a:p>
        </p:txBody>
      </p:sp>
      <p:sp>
        <p:nvSpPr>
          <p:cNvPr id="91" name="TextBox 90"/>
          <p:cNvSpPr txBox="1"/>
          <p:nvPr/>
        </p:nvSpPr>
        <p:spPr>
          <a:xfrm>
            <a:off x="661793" y="5683664"/>
            <a:ext cx="3523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Example from </a:t>
            </a:r>
            <a:r>
              <a:rPr lang="en-US" dirty="0" err="1" smtClean="0"/>
              <a:t>Bodlaender’s</a:t>
            </a:r>
            <a:r>
              <a:rPr lang="en-US" dirty="0" smtClean="0"/>
              <a:t> talk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7255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Crossbar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68333"/>
          </a:xfrm>
        </p:spPr>
        <p:txBody>
          <a:bodyPr/>
          <a:lstStyle/>
          <a:p>
            <a:r>
              <a:rPr lang="en-US" sz="2800" dirty="0" smtClean="0"/>
              <a:t>Number of clusters poly(log k), not poly(k)</a:t>
            </a:r>
          </a:p>
          <a:p>
            <a:r>
              <a:rPr lang="en-US" sz="2800" dirty="0" smtClean="0"/>
              <a:t>The paths are not disjoint from each other and from the clusters, but cause a constant edge congestion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rgbClr val="89101B"/>
                </a:solidFill>
              </a:rPr>
              <a:t>Want</a:t>
            </a:r>
            <a:r>
              <a:rPr lang="en-US" sz="2800" dirty="0" smtClean="0"/>
              <a:t>: Path-of-sets system</a:t>
            </a:r>
            <a:endParaRPr lang="en-US" sz="2800" dirty="0"/>
          </a:p>
          <a:p>
            <a:pPr marL="0" indent="0">
              <a:buNone/>
            </a:pPr>
            <a:r>
              <a:rPr lang="en-US" sz="2800" dirty="0" smtClean="0">
                <a:solidFill>
                  <a:srgbClr val="800000"/>
                </a:solidFill>
              </a:rPr>
              <a:t>Can get</a:t>
            </a:r>
            <a:r>
              <a:rPr lang="en-US" sz="2800" dirty="0" smtClean="0"/>
              <a:t>: Tree-of-sets system</a:t>
            </a:r>
            <a:endParaRPr lang="en-US" sz="2800" dirty="0"/>
          </a:p>
        </p:txBody>
      </p:sp>
      <p:grpSp>
        <p:nvGrpSpPr>
          <p:cNvPr id="34" name="Group 33"/>
          <p:cNvGrpSpPr/>
          <p:nvPr/>
        </p:nvGrpSpPr>
        <p:grpSpPr>
          <a:xfrm>
            <a:off x="4864417" y="3138308"/>
            <a:ext cx="3911628" cy="1478977"/>
            <a:chOff x="622542" y="4341802"/>
            <a:chExt cx="5402699" cy="1956681"/>
          </a:xfrm>
        </p:grpSpPr>
        <p:sp>
          <p:nvSpPr>
            <p:cNvPr id="4" name="Oval 3"/>
            <p:cNvSpPr/>
            <p:nvPr/>
          </p:nvSpPr>
          <p:spPr>
            <a:xfrm>
              <a:off x="5272967" y="4341802"/>
              <a:ext cx="752274" cy="195668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5" name="Oval 4"/>
            <p:cNvSpPr/>
            <p:nvPr/>
          </p:nvSpPr>
          <p:spPr>
            <a:xfrm>
              <a:off x="2975106" y="4341802"/>
              <a:ext cx="752274" cy="195668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1839857" y="4341802"/>
              <a:ext cx="752274" cy="195668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622542" y="4341802"/>
              <a:ext cx="752274" cy="195668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370236" y="5025502"/>
              <a:ext cx="519754" cy="4660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…</a:t>
              </a:r>
              <a:endParaRPr lang="en-US" sz="3200" baseline="-25000" dirty="0"/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1307083" y="4832993"/>
              <a:ext cx="593005" cy="987786"/>
              <a:chOff x="2149895" y="4860731"/>
              <a:chExt cx="593005" cy="987786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>
                <a:off x="2166828" y="4860731"/>
                <a:ext cx="576072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2217628" y="5189993"/>
                <a:ext cx="465041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2217628" y="5519255"/>
                <a:ext cx="465041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2149895" y="5848517"/>
                <a:ext cx="576072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17"/>
            <p:cNvGrpSpPr/>
            <p:nvPr/>
          </p:nvGrpSpPr>
          <p:grpSpPr>
            <a:xfrm>
              <a:off x="2483043" y="4820762"/>
              <a:ext cx="593005" cy="987786"/>
              <a:chOff x="2149895" y="4860731"/>
              <a:chExt cx="593005" cy="987786"/>
            </a:xfrm>
          </p:grpSpPr>
          <p:cxnSp>
            <p:nvCxnSpPr>
              <p:cNvPr id="19" name="Straight Connector 18"/>
              <p:cNvCxnSpPr/>
              <p:nvPr/>
            </p:nvCxnSpPr>
            <p:spPr>
              <a:xfrm>
                <a:off x="2166828" y="4860731"/>
                <a:ext cx="576072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2217628" y="5189993"/>
                <a:ext cx="465041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2217628" y="5519255"/>
                <a:ext cx="465041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2149895" y="5848517"/>
                <a:ext cx="576072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22"/>
            <p:cNvGrpSpPr/>
            <p:nvPr/>
          </p:nvGrpSpPr>
          <p:grpSpPr>
            <a:xfrm>
              <a:off x="3659003" y="4808531"/>
              <a:ext cx="593005" cy="987786"/>
              <a:chOff x="2149895" y="4860731"/>
              <a:chExt cx="593005" cy="987786"/>
            </a:xfrm>
          </p:grpSpPr>
          <p:cxnSp>
            <p:nvCxnSpPr>
              <p:cNvPr id="24" name="Straight Connector 23"/>
              <p:cNvCxnSpPr/>
              <p:nvPr/>
            </p:nvCxnSpPr>
            <p:spPr>
              <a:xfrm>
                <a:off x="2166828" y="4860731"/>
                <a:ext cx="576072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2217628" y="5189993"/>
                <a:ext cx="465041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2217628" y="5519255"/>
                <a:ext cx="465041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2149895" y="5848517"/>
                <a:ext cx="576072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" name="Group 27"/>
            <p:cNvGrpSpPr/>
            <p:nvPr/>
          </p:nvGrpSpPr>
          <p:grpSpPr>
            <a:xfrm>
              <a:off x="4767231" y="4796300"/>
              <a:ext cx="593005" cy="987786"/>
              <a:chOff x="2149895" y="4860731"/>
              <a:chExt cx="593005" cy="987786"/>
            </a:xfrm>
          </p:grpSpPr>
          <p:cxnSp>
            <p:nvCxnSpPr>
              <p:cNvPr id="29" name="Straight Connector 28"/>
              <p:cNvCxnSpPr/>
              <p:nvPr/>
            </p:nvCxnSpPr>
            <p:spPr>
              <a:xfrm>
                <a:off x="2166828" y="4860731"/>
                <a:ext cx="576072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2217628" y="5189993"/>
                <a:ext cx="465041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2217628" y="5519255"/>
                <a:ext cx="465041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2149895" y="5848517"/>
                <a:ext cx="576072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5" name="Rounded Rectangular Callout 34"/>
          <p:cNvSpPr/>
          <p:nvPr/>
        </p:nvSpPr>
        <p:spPr>
          <a:xfrm>
            <a:off x="592667" y="4502743"/>
            <a:ext cx="2184400" cy="611124"/>
          </a:xfrm>
          <a:prstGeom prst="wedgeRoundRectCallout">
            <a:avLst>
              <a:gd name="adj1" fmla="val 22406"/>
              <a:gd name="adj2" fmla="val -117137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degree-3 tree</a:t>
            </a:r>
            <a:endParaRPr lang="en-US" sz="2400" dirty="0"/>
          </a:p>
        </p:txBody>
      </p:sp>
      <p:grpSp>
        <p:nvGrpSpPr>
          <p:cNvPr id="74" name="Group 73"/>
          <p:cNvGrpSpPr/>
          <p:nvPr/>
        </p:nvGrpSpPr>
        <p:grpSpPr>
          <a:xfrm>
            <a:off x="2514600" y="4596655"/>
            <a:ext cx="3511414" cy="1831066"/>
            <a:chOff x="2514600" y="4427325"/>
            <a:chExt cx="3511414" cy="1831066"/>
          </a:xfrm>
        </p:grpSpPr>
        <p:grpSp>
          <p:nvGrpSpPr>
            <p:cNvPr id="52" name="Group 51"/>
            <p:cNvGrpSpPr/>
            <p:nvPr/>
          </p:nvGrpSpPr>
          <p:grpSpPr>
            <a:xfrm>
              <a:off x="3522135" y="4690535"/>
              <a:ext cx="591891" cy="609600"/>
              <a:chOff x="3522135" y="4690535"/>
              <a:chExt cx="591891" cy="609600"/>
            </a:xfrm>
          </p:grpSpPr>
          <p:cxnSp>
            <p:nvCxnSpPr>
              <p:cNvPr id="11" name="Straight Connector 10"/>
              <p:cNvCxnSpPr/>
              <p:nvPr/>
            </p:nvCxnSpPr>
            <p:spPr>
              <a:xfrm flipH="1">
                <a:off x="3522135" y="4690535"/>
                <a:ext cx="423333" cy="429768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 flipH="1">
                <a:off x="3556002" y="47490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 flipH="1">
                <a:off x="3615270" y="47998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flipH="1">
                <a:off x="3666071" y="48506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" name="Oval 32"/>
            <p:cNvSpPr>
              <a:spLocks noChangeAspect="1"/>
            </p:cNvSpPr>
            <p:nvPr/>
          </p:nvSpPr>
          <p:spPr>
            <a:xfrm>
              <a:off x="3234266" y="5088466"/>
              <a:ext cx="457200" cy="4572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3952382" y="4427325"/>
              <a:ext cx="457200" cy="4572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grpSp>
          <p:nvGrpSpPr>
            <p:cNvPr id="53" name="Group 52"/>
            <p:cNvGrpSpPr/>
            <p:nvPr/>
          </p:nvGrpSpPr>
          <p:grpSpPr>
            <a:xfrm>
              <a:off x="2810935" y="5401735"/>
              <a:ext cx="591891" cy="609600"/>
              <a:chOff x="3522135" y="4690535"/>
              <a:chExt cx="591891" cy="609600"/>
            </a:xfrm>
          </p:grpSpPr>
          <p:cxnSp>
            <p:nvCxnSpPr>
              <p:cNvPr id="54" name="Straight Connector 53"/>
              <p:cNvCxnSpPr/>
              <p:nvPr/>
            </p:nvCxnSpPr>
            <p:spPr>
              <a:xfrm flipH="1">
                <a:off x="3522135" y="4690535"/>
                <a:ext cx="423333" cy="429768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 flipH="1">
                <a:off x="3556002" y="47490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 flipH="1">
                <a:off x="3615270" y="47998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 flipH="1">
                <a:off x="3666071" y="48506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 58"/>
            <p:cNvGrpSpPr/>
            <p:nvPr/>
          </p:nvGrpSpPr>
          <p:grpSpPr>
            <a:xfrm rot="15668821">
              <a:off x="4301068" y="4690536"/>
              <a:ext cx="591891" cy="609600"/>
              <a:chOff x="3522135" y="4690535"/>
              <a:chExt cx="591891" cy="609600"/>
            </a:xfrm>
          </p:grpSpPr>
          <p:cxnSp>
            <p:nvCxnSpPr>
              <p:cNvPr id="60" name="Straight Connector 59"/>
              <p:cNvCxnSpPr/>
              <p:nvPr/>
            </p:nvCxnSpPr>
            <p:spPr>
              <a:xfrm flipH="1">
                <a:off x="3522135" y="4690535"/>
                <a:ext cx="423333" cy="429768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 flipH="1">
                <a:off x="3556002" y="47490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 flipH="1">
                <a:off x="3615270" y="47998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 flipH="1">
                <a:off x="3666071" y="48506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4" name="Group 63"/>
            <p:cNvGrpSpPr/>
            <p:nvPr/>
          </p:nvGrpSpPr>
          <p:grpSpPr>
            <a:xfrm rot="15668821">
              <a:off x="3589867" y="5350936"/>
              <a:ext cx="591891" cy="609600"/>
              <a:chOff x="3522135" y="4690535"/>
              <a:chExt cx="591891" cy="609600"/>
            </a:xfrm>
          </p:grpSpPr>
          <p:cxnSp>
            <p:nvCxnSpPr>
              <p:cNvPr id="65" name="Straight Connector 64"/>
              <p:cNvCxnSpPr/>
              <p:nvPr/>
            </p:nvCxnSpPr>
            <p:spPr>
              <a:xfrm flipH="1">
                <a:off x="3522135" y="4690535"/>
                <a:ext cx="423333" cy="429768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 flipH="1">
                <a:off x="3556002" y="47490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/>
              <p:nvPr/>
            </p:nvCxnSpPr>
            <p:spPr>
              <a:xfrm flipH="1">
                <a:off x="3615270" y="47998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 flipH="1">
                <a:off x="3666071" y="48506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9" name="Group 68"/>
            <p:cNvGrpSpPr/>
            <p:nvPr/>
          </p:nvGrpSpPr>
          <p:grpSpPr>
            <a:xfrm rot="15668821">
              <a:off x="5130800" y="5300136"/>
              <a:ext cx="591891" cy="609600"/>
              <a:chOff x="3522135" y="4690535"/>
              <a:chExt cx="591891" cy="609600"/>
            </a:xfrm>
          </p:grpSpPr>
          <p:cxnSp>
            <p:nvCxnSpPr>
              <p:cNvPr id="70" name="Straight Connector 69"/>
              <p:cNvCxnSpPr/>
              <p:nvPr/>
            </p:nvCxnSpPr>
            <p:spPr>
              <a:xfrm flipH="1">
                <a:off x="3522135" y="4690535"/>
                <a:ext cx="423333" cy="429768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 flipH="1">
                <a:off x="3556002" y="47490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 flipH="1">
                <a:off x="3615270" y="47998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 flipH="1">
                <a:off x="3666071" y="48506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" name="Oval 35"/>
            <p:cNvSpPr>
              <a:spLocks noChangeAspect="1"/>
            </p:cNvSpPr>
            <p:nvPr/>
          </p:nvSpPr>
          <p:spPr>
            <a:xfrm>
              <a:off x="2514600" y="5801191"/>
              <a:ext cx="457200" cy="4572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37" name="Oval 36"/>
            <p:cNvSpPr>
              <a:spLocks noChangeAspect="1"/>
            </p:cNvSpPr>
            <p:nvPr/>
          </p:nvSpPr>
          <p:spPr>
            <a:xfrm>
              <a:off x="4038600" y="5740400"/>
              <a:ext cx="457200" cy="4572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39" name="Oval 38"/>
            <p:cNvSpPr>
              <a:spLocks noChangeAspect="1"/>
            </p:cNvSpPr>
            <p:nvPr/>
          </p:nvSpPr>
          <p:spPr>
            <a:xfrm>
              <a:off x="5568814" y="5698067"/>
              <a:ext cx="457200" cy="4572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38" name="Oval 37"/>
            <p:cNvSpPr>
              <a:spLocks noChangeAspect="1"/>
            </p:cNvSpPr>
            <p:nvPr/>
          </p:nvSpPr>
          <p:spPr>
            <a:xfrm>
              <a:off x="4816410" y="5096934"/>
              <a:ext cx="457200" cy="4572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</p:grpSp>
      <p:sp>
        <p:nvSpPr>
          <p:cNvPr id="76" name="Right Arrow 75"/>
          <p:cNvSpPr/>
          <p:nvPr/>
        </p:nvSpPr>
        <p:spPr>
          <a:xfrm rot="18322281">
            <a:off x="5554133" y="4944532"/>
            <a:ext cx="914400" cy="389466"/>
          </a:xfrm>
          <a:prstGeom prst="rightArrow">
            <a:avLst/>
          </a:prstGeom>
          <a:solidFill>
            <a:srgbClr val="800000"/>
          </a:solidFill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8195732" y="1998134"/>
            <a:ext cx="812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sz="4800" dirty="0" smtClean="0">
                <a:solidFill>
                  <a:srgbClr val="800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✔</a:t>
            </a:r>
            <a:endParaRPr lang="en-US" sz="4800" dirty="0">
              <a:solidFill>
                <a:srgbClr val="800000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7095068" y="1117600"/>
            <a:ext cx="812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sz="4800" dirty="0" smtClean="0">
                <a:solidFill>
                  <a:srgbClr val="800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✔</a:t>
            </a:r>
            <a:endParaRPr lang="en-US" sz="48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34171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76" grpId="0" animBg="1"/>
      <p:bldP spid="10" grpId="0"/>
      <p:bldP spid="75" grpId="0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9973"/>
            <a:ext cx="8229600" cy="1143000"/>
          </a:xfrm>
        </p:spPr>
        <p:txBody>
          <a:bodyPr/>
          <a:lstStyle/>
          <a:p>
            <a:r>
              <a:rPr lang="en-US" dirty="0" smtClean="0"/>
              <a:t>Tree-of-Sets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4604"/>
            <a:ext cx="8229600" cy="3310463"/>
          </a:xfrm>
          <a:ln>
            <a:solidFill>
              <a:srgbClr val="8000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 degree-3 tree with h vertices</a:t>
            </a:r>
          </a:p>
          <a:p>
            <a:r>
              <a:rPr lang="en-US" dirty="0" smtClean="0"/>
              <a:t>Every vertex a connected cluster of G</a:t>
            </a:r>
          </a:p>
          <a:p>
            <a:r>
              <a:rPr lang="en-US" dirty="0" smtClean="0"/>
              <a:t>Every edge – a collection of h paths in G</a:t>
            </a:r>
          </a:p>
          <a:p>
            <a:pPr lvl="1"/>
            <a:r>
              <a:rPr lang="en-US" dirty="0" smtClean="0"/>
              <a:t>the blue paths are node-disjoint from each other and internally disjoint from the clusters</a:t>
            </a:r>
          </a:p>
          <a:p>
            <a:r>
              <a:rPr lang="en-US" dirty="0" smtClean="0"/>
              <a:t>For each cluster, its interface is well-linked.</a:t>
            </a:r>
            <a:endParaRPr lang="en-US" dirty="0"/>
          </a:p>
        </p:txBody>
      </p:sp>
      <p:sp>
        <p:nvSpPr>
          <p:cNvPr id="36" name="Rounded Rectangle 35"/>
          <p:cNvSpPr/>
          <p:nvPr/>
        </p:nvSpPr>
        <p:spPr>
          <a:xfrm>
            <a:off x="6773323" y="1032941"/>
            <a:ext cx="1778000" cy="9144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h=</a:t>
            </a:r>
            <a:r>
              <a:rPr lang="en-US" sz="4000" dirty="0" err="1" smtClean="0"/>
              <a:t>k</a:t>
            </a:r>
            <a:r>
              <a:rPr lang="en-US" sz="4000" baseline="30000" dirty="0" err="1" smtClean="0"/>
              <a:t>ε</a:t>
            </a:r>
            <a:endParaRPr lang="en-US" sz="4000" baseline="30000" dirty="0"/>
          </a:p>
        </p:txBody>
      </p:sp>
      <p:sp>
        <p:nvSpPr>
          <p:cNvPr id="37" name="TextBox 36"/>
          <p:cNvSpPr txBox="1"/>
          <p:nvPr/>
        </p:nvSpPr>
        <p:spPr>
          <a:xfrm>
            <a:off x="474131" y="4758268"/>
            <a:ext cx="5401734" cy="1815882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800" dirty="0" smtClean="0"/>
              <a:t>If the tree has height h</a:t>
            </a:r>
            <a:r>
              <a:rPr lang="en-US" sz="2800" baseline="30000" dirty="0" smtClean="0"/>
              <a:t>1/3</a:t>
            </a:r>
            <a:r>
              <a:rPr lang="en-US" sz="2800" dirty="0" smtClean="0"/>
              <a:t> – done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 smtClean="0"/>
              <a:t>Otherwise it has h</a:t>
            </a:r>
            <a:r>
              <a:rPr lang="en-US" sz="2800" baseline="30000" dirty="0" smtClean="0"/>
              <a:t>1/3</a:t>
            </a:r>
            <a:r>
              <a:rPr lang="en-US" sz="2800" dirty="0" smtClean="0"/>
              <a:t> leaves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 smtClean="0"/>
              <a:t>Will build a path-of-sets system on a </a:t>
            </a:r>
            <a:r>
              <a:rPr lang="en-US" sz="2800" dirty="0"/>
              <a:t>subset of </a:t>
            </a:r>
            <a:r>
              <a:rPr lang="en-US" sz="2800" dirty="0" smtClean="0"/>
              <a:t>h</a:t>
            </a:r>
            <a:r>
              <a:rPr lang="en-US" sz="2800" baseline="30000" dirty="0" smtClean="0"/>
              <a:t>1/3</a:t>
            </a:r>
            <a:r>
              <a:rPr lang="en-US" sz="2800" dirty="0" smtClean="0"/>
              <a:t>  leaves</a:t>
            </a:r>
            <a:endParaRPr lang="en-US" sz="2800" dirty="0"/>
          </a:p>
        </p:txBody>
      </p:sp>
      <p:grpSp>
        <p:nvGrpSpPr>
          <p:cNvPr id="4" name="Group 3"/>
          <p:cNvGrpSpPr>
            <a:grpSpLocks noChangeAspect="1"/>
          </p:cNvGrpSpPr>
          <p:nvPr/>
        </p:nvGrpSpPr>
        <p:grpSpPr>
          <a:xfrm>
            <a:off x="6155252" y="4867582"/>
            <a:ext cx="2743200" cy="1430472"/>
            <a:chOff x="2514600" y="4427325"/>
            <a:chExt cx="3511414" cy="1831066"/>
          </a:xfrm>
        </p:grpSpPr>
        <p:grpSp>
          <p:nvGrpSpPr>
            <p:cNvPr id="5" name="Group 4"/>
            <p:cNvGrpSpPr/>
            <p:nvPr/>
          </p:nvGrpSpPr>
          <p:grpSpPr>
            <a:xfrm>
              <a:off x="3522135" y="4690535"/>
              <a:ext cx="591891" cy="609600"/>
              <a:chOff x="3522135" y="4690535"/>
              <a:chExt cx="591891" cy="609600"/>
            </a:xfrm>
          </p:grpSpPr>
          <p:cxnSp>
            <p:nvCxnSpPr>
              <p:cNvPr id="32" name="Straight Connector 31"/>
              <p:cNvCxnSpPr/>
              <p:nvPr/>
            </p:nvCxnSpPr>
            <p:spPr>
              <a:xfrm flipH="1">
                <a:off x="3522135" y="4690535"/>
                <a:ext cx="423333" cy="429768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 flipH="1">
                <a:off x="3556002" y="47490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 flipH="1">
                <a:off x="3615270" y="47998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flipH="1">
                <a:off x="3666071" y="48506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Oval 5"/>
            <p:cNvSpPr>
              <a:spLocks noChangeAspect="1"/>
            </p:cNvSpPr>
            <p:nvPr/>
          </p:nvSpPr>
          <p:spPr>
            <a:xfrm>
              <a:off x="3234266" y="5088466"/>
              <a:ext cx="457200" cy="4572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7" name="Oval 6"/>
            <p:cNvSpPr>
              <a:spLocks noChangeAspect="1"/>
            </p:cNvSpPr>
            <p:nvPr/>
          </p:nvSpPr>
          <p:spPr>
            <a:xfrm>
              <a:off x="3952382" y="4427325"/>
              <a:ext cx="457200" cy="4572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2810935" y="5401735"/>
              <a:ext cx="591891" cy="609600"/>
              <a:chOff x="3522135" y="4690535"/>
              <a:chExt cx="591891" cy="609600"/>
            </a:xfrm>
          </p:grpSpPr>
          <p:cxnSp>
            <p:nvCxnSpPr>
              <p:cNvPr id="28" name="Straight Connector 27"/>
              <p:cNvCxnSpPr/>
              <p:nvPr/>
            </p:nvCxnSpPr>
            <p:spPr>
              <a:xfrm flipH="1">
                <a:off x="3522135" y="4690535"/>
                <a:ext cx="423333" cy="429768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flipH="1">
                <a:off x="3556002" y="47490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flipH="1">
                <a:off x="3615270" y="47998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flipH="1">
                <a:off x="3666071" y="48506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" name="Group 8"/>
            <p:cNvGrpSpPr/>
            <p:nvPr/>
          </p:nvGrpSpPr>
          <p:grpSpPr>
            <a:xfrm rot="15668821">
              <a:off x="4301068" y="4690536"/>
              <a:ext cx="591891" cy="609600"/>
              <a:chOff x="3522135" y="4690535"/>
              <a:chExt cx="591891" cy="609600"/>
            </a:xfrm>
          </p:grpSpPr>
          <p:cxnSp>
            <p:nvCxnSpPr>
              <p:cNvPr id="24" name="Straight Connector 23"/>
              <p:cNvCxnSpPr/>
              <p:nvPr/>
            </p:nvCxnSpPr>
            <p:spPr>
              <a:xfrm flipH="1">
                <a:off x="3522135" y="4690535"/>
                <a:ext cx="423333" cy="429768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flipH="1">
                <a:off x="3556002" y="47490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 flipH="1">
                <a:off x="3615270" y="47998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 flipH="1">
                <a:off x="3666071" y="48506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" name="Group 9"/>
            <p:cNvGrpSpPr/>
            <p:nvPr/>
          </p:nvGrpSpPr>
          <p:grpSpPr>
            <a:xfrm rot="15668821">
              <a:off x="3589867" y="5350936"/>
              <a:ext cx="591891" cy="609600"/>
              <a:chOff x="3522135" y="4690535"/>
              <a:chExt cx="591891" cy="609600"/>
            </a:xfrm>
          </p:grpSpPr>
          <p:cxnSp>
            <p:nvCxnSpPr>
              <p:cNvPr id="20" name="Straight Connector 19"/>
              <p:cNvCxnSpPr/>
              <p:nvPr/>
            </p:nvCxnSpPr>
            <p:spPr>
              <a:xfrm flipH="1">
                <a:off x="3522135" y="4690535"/>
                <a:ext cx="423333" cy="429768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 flipH="1">
                <a:off x="3556002" y="47490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 flipH="1">
                <a:off x="3615270" y="47998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flipH="1">
                <a:off x="3666071" y="48506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" name="Group 10"/>
            <p:cNvGrpSpPr/>
            <p:nvPr/>
          </p:nvGrpSpPr>
          <p:grpSpPr>
            <a:xfrm rot="15668821">
              <a:off x="5130800" y="5300136"/>
              <a:ext cx="591891" cy="609600"/>
              <a:chOff x="3522135" y="4690535"/>
              <a:chExt cx="591891" cy="609600"/>
            </a:xfrm>
          </p:grpSpPr>
          <p:cxnSp>
            <p:nvCxnSpPr>
              <p:cNvPr id="16" name="Straight Connector 15"/>
              <p:cNvCxnSpPr/>
              <p:nvPr/>
            </p:nvCxnSpPr>
            <p:spPr>
              <a:xfrm flipH="1">
                <a:off x="3522135" y="4690535"/>
                <a:ext cx="423333" cy="429768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 flipH="1">
                <a:off x="3556002" y="47490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 flipH="1">
                <a:off x="3615270" y="47998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 flipH="1">
                <a:off x="3666071" y="48506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" name="Oval 11"/>
            <p:cNvSpPr>
              <a:spLocks noChangeAspect="1"/>
            </p:cNvSpPr>
            <p:nvPr/>
          </p:nvSpPr>
          <p:spPr>
            <a:xfrm>
              <a:off x="2514600" y="5801191"/>
              <a:ext cx="457200" cy="4572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4038600" y="5740400"/>
              <a:ext cx="457200" cy="4572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5568814" y="5698067"/>
              <a:ext cx="457200" cy="4572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15" name="Oval 14"/>
            <p:cNvSpPr>
              <a:spLocks noChangeAspect="1"/>
            </p:cNvSpPr>
            <p:nvPr/>
          </p:nvSpPr>
          <p:spPr>
            <a:xfrm>
              <a:off x="4816410" y="5096934"/>
              <a:ext cx="457200" cy="4572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</p:grpSp>
      <p:sp>
        <p:nvSpPr>
          <p:cNvPr id="38" name="Rounded Rectangle 37"/>
          <p:cNvSpPr/>
          <p:nvPr/>
        </p:nvSpPr>
        <p:spPr>
          <a:xfrm>
            <a:off x="2353723" y="2556941"/>
            <a:ext cx="4639744" cy="209972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800000"/>
                </a:solidFill>
              </a:rPr>
              <a:t>Assumption</a:t>
            </a:r>
            <a:r>
              <a:rPr lang="en-US" sz="4000" dirty="0" smtClean="0"/>
              <a:t>: the tree has h</a:t>
            </a:r>
            <a:r>
              <a:rPr lang="en-US" sz="4000" baseline="30000" dirty="0" smtClean="0"/>
              <a:t>1/3</a:t>
            </a:r>
            <a:r>
              <a:rPr lang="en-US" sz="4000" dirty="0" smtClean="0"/>
              <a:t> leaves</a:t>
            </a:r>
            <a:endParaRPr lang="en-US" sz="4000" baseline="30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64065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 build="p" animBg="1"/>
      <p:bldP spid="38" grpId="0" animBg="1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0"/>
            <a:ext cx="8229600" cy="1143000"/>
          </a:xfrm>
        </p:spPr>
        <p:txBody>
          <a:bodyPr/>
          <a:lstStyle/>
          <a:p>
            <a:r>
              <a:rPr lang="en-US" dirty="0" smtClean="0"/>
              <a:t>High-Level Idea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1992016" y="2417109"/>
            <a:ext cx="886737" cy="913268"/>
            <a:chOff x="3522135" y="4690535"/>
            <a:chExt cx="591891" cy="609600"/>
          </a:xfrm>
        </p:grpSpPr>
        <p:cxnSp>
          <p:nvCxnSpPr>
            <p:cNvPr id="32" name="Straight Connector 31"/>
            <p:cNvCxnSpPr/>
            <p:nvPr/>
          </p:nvCxnSpPr>
          <p:spPr>
            <a:xfrm flipH="1">
              <a:off x="3522135" y="4690535"/>
              <a:ext cx="423333" cy="429768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H="1">
              <a:off x="3556002" y="4749056"/>
              <a:ext cx="447955" cy="449479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H="1">
              <a:off x="3615270" y="4799856"/>
              <a:ext cx="447955" cy="449479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H="1">
              <a:off x="3666071" y="4850656"/>
              <a:ext cx="447955" cy="449479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Oval 5"/>
          <p:cNvSpPr>
            <a:spLocks noChangeAspect="1"/>
          </p:cNvSpPr>
          <p:nvPr/>
        </p:nvSpPr>
        <p:spPr>
          <a:xfrm>
            <a:off x="1560748" y="3013266"/>
            <a:ext cx="684951" cy="68495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7" name="Oval 6"/>
          <p:cNvSpPr>
            <a:spLocks noChangeAspect="1"/>
          </p:cNvSpPr>
          <p:nvPr/>
        </p:nvSpPr>
        <p:spPr>
          <a:xfrm>
            <a:off x="2636586" y="2022781"/>
            <a:ext cx="684949" cy="684949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926537" y="3482588"/>
            <a:ext cx="886737" cy="913268"/>
            <a:chOff x="3522135" y="4690535"/>
            <a:chExt cx="591891" cy="609600"/>
          </a:xfrm>
        </p:grpSpPr>
        <p:cxnSp>
          <p:nvCxnSpPr>
            <p:cNvPr id="28" name="Straight Connector 27"/>
            <p:cNvCxnSpPr/>
            <p:nvPr/>
          </p:nvCxnSpPr>
          <p:spPr>
            <a:xfrm flipH="1">
              <a:off x="3522135" y="4690535"/>
              <a:ext cx="423333" cy="429768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>
              <a:off x="3556002" y="4749056"/>
              <a:ext cx="447955" cy="449479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H="1">
              <a:off x="3615270" y="4799856"/>
              <a:ext cx="447955" cy="449479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H="1">
              <a:off x="3666071" y="4850656"/>
              <a:ext cx="447955" cy="449479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4" name="Straight Connector 23"/>
          <p:cNvCxnSpPr/>
          <p:nvPr/>
        </p:nvCxnSpPr>
        <p:spPr>
          <a:xfrm rot="15668821" flipH="1">
            <a:off x="3117112" y="2593312"/>
            <a:ext cx="777786" cy="810152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5668821" flipH="1">
            <a:off x="3208796" y="2521864"/>
            <a:ext cx="823024" cy="847309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5668821" flipH="1">
            <a:off x="3320526" y="2433397"/>
            <a:ext cx="823024" cy="847309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15668821" flipH="1">
            <a:off x="3383850" y="2343368"/>
            <a:ext cx="823024" cy="847309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15668821">
            <a:off x="2093489" y="3355685"/>
            <a:ext cx="886737" cy="913268"/>
            <a:chOff x="3522135" y="4690535"/>
            <a:chExt cx="591891" cy="609600"/>
          </a:xfrm>
        </p:grpSpPr>
        <p:cxnSp>
          <p:nvCxnSpPr>
            <p:cNvPr id="20" name="Straight Connector 19"/>
            <p:cNvCxnSpPr/>
            <p:nvPr/>
          </p:nvCxnSpPr>
          <p:spPr>
            <a:xfrm flipH="1">
              <a:off x="3522135" y="4690535"/>
              <a:ext cx="423333" cy="429768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3556002" y="4749056"/>
              <a:ext cx="447955" cy="449479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3615270" y="4799856"/>
              <a:ext cx="447955" cy="449479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3666071" y="4850656"/>
              <a:ext cx="447955" cy="449479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 rot="15668821">
            <a:off x="4402026" y="3330378"/>
            <a:ext cx="886737" cy="913268"/>
            <a:chOff x="3522135" y="4690535"/>
            <a:chExt cx="591891" cy="609600"/>
          </a:xfrm>
        </p:grpSpPr>
        <p:cxnSp>
          <p:nvCxnSpPr>
            <p:cNvPr id="16" name="Straight Connector 15"/>
            <p:cNvCxnSpPr/>
            <p:nvPr/>
          </p:nvCxnSpPr>
          <p:spPr>
            <a:xfrm flipH="1">
              <a:off x="3522135" y="4690535"/>
              <a:ext cx="423333" cy="429768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>
              <a:off x="3556002" y="4749056"/>
              <a:ext cx="447955" cy="449479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>
              <a:off x="3615270" y="4799856"/>
              <a:ext cx="447955" cy="449479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3666071" y="4850656"/>
              <a:ext cx="447955" cy="449479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Oval 11"/>
          <p:cNvSpPr>
            <a:spLocks noChangeAspect="1"/>
          </p:cNvSpPr>
          <p:nvPr/>
        </p:nvSpPr>
        <p:spPr>
          <a:xfrm>
            <a:off x="482585" y="4081030"/>
            <a:ext cx="684951" cy="684951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13" name="Oval 12"/>
          <p:cNvSpPr>
            <a:spLocks noChangeAspect="1"/>
          </p:cNvSpPr>
          <p:nvPr/>
        </p:nvSpPr>
        <p:spPr>
          <a:xfrm>
            <a:off x="2765755" y="3989956"/>
            <a:ext cx="684951" cy="684951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14" name="Oval 13"/>
          <p:cNvSpPr>
            <a:spLocks noChangeAspect="1"/>
          </p:cNvSpPr>
          <p:nvPr/>
        </p:nvSpPr>
        <p:spPr>
          <a:xfrm>
            <a:off x="5058234" y="3926536"/>
            <a:ext cx="684951" cy="68495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15" name="Oval 14"/>
          <p:cNvSpPr>
            <a:spLocks noChangeAspect="1"/>
          </p:cNvSpPr>
          <p:nvPr/>
        </p:nvSpPr>
        <p:spPr>
          <a:xfrm>
            <a:off x="3931025" y="3025952"/>
            <a:ext cx="684951" cy="68495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4431737" y="4430855"/>
            <a:ext cx="886737" cy="913268"/>
            <a:chOff x="3522135" y="4690535"/>
            <a:chExt cx="591891" cy="609600"/>
          </a:xfrm>
        </p:grpSpPr>
        <p:cxnSp>
          <p:nvCxnSpPr>
            <p:cNvPr id="37" name="Straight Connector 36"/>
            <p:cNvCxnSpPr/>
            <p:nvPr/>
          </p:nvCxnSpPr>
          <p:spPr>
            <a:xfrm flipH="1">
              <a:off x="3522135" y="4690535"/>
              <a:ext cx="423333" cy="429768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H="1">
              <a:off x="3556002" y="4749056"/>
              <a:ext cx="447955" cy="449479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H="1">
              <a:off x="3615270" y="4799856"/>
              <a:ext cx="447955" cy="449479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H="1">
              <a:off x="3666071" y="4850656"/>
              <a:ext cx="447955" cy="449479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/>
          <p:cNvGrpSpPr/>
          <p:nvPr/>
        </p:nvGrpSpPr>
        <p:grpSpPr>
          <a:xfrm rot="15668821">
            <a:off x="5598689" y="4303952"/>
            <a:ext cx="886737" cy="913268"/>
            <a:chOff x="3522135" y="4690535"/>
            <a:chExt cx="591891" cy="609600"/>
          </a:xfrm>
        </p:grpSpPr>
        <p:cxnSp>
          <p:nvCxnSpPr>
            <p:cNvPr id="42" name="Straight Connector 41"/>
            <p:cNvCxnSpPr/>
            <p:nvPr/>
          </p:nvCxnSpPr>
          <p:spPr>
            <a:xfrm flipH="1">
              <a:off x="3522135" y="4690535"/>
              <a:ext cx="423333" cy="429768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flipH="1">
              <a:off x="3556002" y="4749056"/>
              <a:ext cx="447955" cy="449479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flipH="1">
              <a:off x="3615270" y="4799856"/>
              <a:ext cx="447955" cy="449479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flipH="1">
              <a:off x="3666071" y="4850656"/>
              <a:ext cx="447955" cy="449479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Oval 45"/>
          <p:cNvSpPr>
            <a:spLocks noChangeAspect="1"/>
          </p:cNvSpPr>
          <p:nvPr/>
        </p:nvSpPr>
        <p:spPr>
          <a:xfrm>
            <a:off x="3987785" y="5029297"/>
            <a:ext cx="684951" cy="684951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47" name="Oval 46"/>
          <p:cNvSpPr>
            <a:spLocks noChangeAspect="1"/>
          </p:cNvSpPr>
          <p:nvPr/>
        </p:nvSpPr>
        <p:spPr>
          <a:xfrm>
            <a:off x="6270955" y="4938223"/>
            <a:ext cx="684951" cy="684951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3" name="Right Arrow 2"/>
          <p:cNvSpPr/>
          <p:nvPr/>
        </p:nvSpPr>
        <p:spPr>
          <a:xfrm rot="8114228">
            <a:off x="1540933" y="2286001"/>
            <a:ext cx="1253067" cy="287866"/>
          </a:xfrm>
          <a:prstGeom prst="rightArrow">
            <a:avLst/>
          </a:prstGeom>
          <a:solidFill>
            <a:srgbClr val="800000"/>
          </a:solidFill>
          <a:ln>
            <a:solidFill>
              <a:srgbClr val="61260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ight Arrow 47"/>
          <p:cNvSpPr/>
          <p:nvPr/>
        </p:nvSpPr>
        <p:spPr>
          <a:xfrm rot="8114228">
            <a:off x="406399" y="3437470"/>
            <a:ext cx="1253067" cy="287866"/>
          </a:xfrm>
          <a:prstGeom prst="rightArrow">
            <a:avLst/>
          </a:prstGeom>
          <a:solidFill>
            <a:srgbClr val="800000"/>
          </a:solidFill>
          <a:ln>
            <a:solidFill>
              <a:srgbClr val="61260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rved Left Arrow 3"/>
          <p:cNvSpPr/>
          <p:nvPr/>
        </p:nvSpPr>
        <p:spPr>
          <a:xfrm rot="16200000">
            <a:off x="1625597" y="3657599"/>
            <a:ext cx="778935" cy="1320800"/>
          </a:xfrm>
          <a:prstGeom prst="curvedLeftArrow">
            <a:avLst/>
          </a:prstGeom>
          <a:solidFill>
            <a:srgbClr val="800000"/>
          </a:solidFill>
          <a:ln>
            <a:solidFill>
              <a:srgbClr val="61260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9" name="Curved Left Arrow 48"/>
          <p:cNvSpPr/>
          <p:nvPr/>
        </p:nvSpPr>
        <p:spPr>
          <a:xfrm rot="16200000">
            <a:off x="5079998" y="4707466"/>
            <a:ext cx="778935" cy="1320800"/>
          </a:xfrm>
          <a:prstGeom prst="curvedLeftArrow">
            <a:avLst/>
          </a:prstGeom>
          <a:solidFill>
            <a:srgbClr val="800000"/>
          </a:solidFill>
          <a:ln>
            <a:solidFill>
              <a:srgbClr val="61260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Right Arrow 49"/>
          <p:cNvSpPr/>
          <p:nvPr/>
        </p:nvSpPr>
        <p:spPr>
          <a:xfrm rot="13162378" flipV="1">
            <a:off x="3200399" y="2286001"/>
            <a:ext cx="1253067" cy="287866"/>
          </a:xfrm>
          <a:prstGeom prst="rightArrow">
            <a:avLst/>
          </a:prstGeom>
          <a:solidFill>
            <a:srgbClr val="800000"/>
          </a:solidFill>
          <a:ln>
            <a:solidFill>
              <a:srgbClr val="61260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ight Arrow 50"/>
          <p:cNvSpPr/>
          <p:nvPr/>
        </p:nvSpPr>
        <p:spPr>
          <a:xfrm rot="13162378" flipV="1">
            <a:off x="4504265" y="3251201"/>
            <a:ext cx="1253067" cy="287866"/>
          </a:xfrm>
          <a:prstGeom prst="rightArrow">
            <a:avLst/>
          </a:prstGeom>
          <a:solidFill>
            <a:srgbClr val="800000"/>
          </a:solidFill>
          <a:ln>
            <a:solidFill>
              <a:srgbClr val="61260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ight Arrow 51"/>
          <p:cNvSpPr/>
          <p:nvPr/>
        </p:nvSpPr>
        <p:spPr>
          <a:xfrm rot="13075890" flipV="1">
            <a:off x="5808131" y="4216401"/>
            <a:ext cx="1253067" cy="287866"/>
          </a:xfrm>
          <a:prstGeom prst="rightArrow">
            <a:avLst/>
          </a:prstGeom>
          <a:solidFill>
            <a:srgbClr val="800000"/>
          </a:solidFill>
          <a:ln>
            <a:solidFill>
              <a:srgbClr val="61260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ight Arrow 52"/>
          <p:cNvSpPr/>
          <p:nvPr/>
        </p:nvSpPr>
        <p:spPr>
          <a:xfrm rot="13093176" flipV="1">
            <a:off x="2518062" y="3470437"/>
            <a:ext cx="938723" cy="347821"/>
          </a:xfrm>
          <a:prstGeom prst="rightArrow">
            <a:avLst/>
          </a:prstGeom>
          <a:solidFill>
            <a:srgbClr val="800000"/>
          </a:solidFill>
          <a:ln>
            <a:solidFill>
              <a:srgbClr val="61260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ight Arrow 53"/>
          <p:cNvSpPr/>
          <p:nvPr/>
        </p:nvSpPr>
        <p:spPr>
          <a:xfrm rot="18789563" flipV="1">
            <a:off x="2329868" y="2968260"/>
            <a:ext cx="787689" cy="285993"/>
          </a:xfrm>
          <a:prstGeom prst="rightArrow">
            <a:avLst/>
          </a:prstGeom>
          <a:solidFill>
            <a:srgbClr val="800000"/>
          </a:solidFill>
          <a:ln>
            <a:solidFill>
              <a:srgbClr val="61260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ight Arrow 54"/>
          <p:cNvSpPr/>
          <p:nvPr/>
        </p:nvSpPr>
        <p:spPr>
          <a:xfrm rot="2198556" flipV="1">
            <a:off x="2938991" y="2982589"/>
            <a:ext cx="931135" cy="290376"/>
          </a:xfrm>
          <a:prstGeom prst="rightArrow">
            <a:avLst/>
          </a:prstGeom>
          <a:solidFill>
            <a:srgbClr val="800000"/>
          </a:solidFill>
          <a:ln>
            <a:solidFill>
              <a:srgbClr val="61260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ight Arrow 55"/>
          <p:cNvSpPr/>
          <p:nvPr/>
        </p:nvSpPr>
        <p:spPr>
          <a:xfrm rot="2198556" flipV="1">
            <a:off x="4140781" y="3945186"/>
            <a:ext cx="931135" cy="290376"/>
          </a:xfrm>
          <a:prstGeom prst="rightArrow">
            <a:avLst/>
          </a:prstGeom>
          <a:solidFill>
            <a:srgbClr val="800000"/>
          </a:solidFill>
          <a:ln>
            <a:solidFill>
              <a:srgbClr val="61260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ight Arrow 56"/>
          <p:cNvSpPr/>
          <p:nvPr/>
        </p:nvSpPr>
        <p:spPr>
          <a:xfrm rot="8294323" flipV="1">
            <a:off x="3954039" y="4602983"/>
            <a:ext cx="931135" cy="290376"/>
          </a:xfrm>
          <a:prstGeom prst="rightArrow">
            <a:avLst/>
          </a:prstGeom>
          <a:solidFill>
            <a:srgbClr val="800000"/>
          </a:solidFill>
          <a:ln>
            <a:solidFill>
              <a:srgbClr val="61260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5871778" y="1041400"/>
            <a:ext cx="3272222" cy="2743200"/>
            <a:chOff x="5871778" y="1041400"/>
            <a:chExt cx="3272222" cy="2743200"/>
          </a:xfrm>
        </p:grpSpPr>
        <p:sp>
          <p:nvSpPr>
            <p:cNvPr id="59" name="Oval 58"/>
            <p:cNvSpPr/>
            <p:nvPr/>
          </p:nvSpPr>
          <p:spPr>
            <a:xfrm>
              <a:off x="6719289" y="1943606"/>
              <a:ext cx="1498866" cy="133229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>
              <a:spLocks noChangeAspect="1"/>
            </p:cNvSpPr>
            <p:nvPr/>
          </p:nvSpPr>
          <p:spPr>
            <a:xfrm rot="1362079">
              <a:off x="7945924" y="2701601"/>
              <a:ext cx="103003" cy="9414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Oval 60"/>
            <p:cNvSpPr>
              <a:spLocks noChangeAspect="1"/>
            </p:cNvSpPr>
            <p:nvPr/>
          </p:nvSpPr>
          <p:spPr>
            <a:xfrm rot="1362079">
              <a:off x="7892504" y="2829296"/>
              <a:ext cx="103003" cy="9414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Oval 61"/>
            <p:cNvSpPr>
              <a:spLocks noChangeAspect="1"/>
            </p:cNvSpPr>
            <p:nvPr/>
          </p:nvSpPr>
          <p:spPr>
            <a:xfrm rot="1362079">
              <a:off x="7839085" y="2956992"/>
              <a:ext cx="103003" cy="9414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Oval 62"/>
            <p:cNvSpPr>
              <a:spLocks noChangeAspect="1"/>
            </p:cNvSpPr>
            <p:nvPr/>
          </p:nvSpPr>
          <p:spPr>
            <a:xfrm rot="1362079">
              <a:off x="7785665" y="3084688"/>
              <a:ext cx="103003" cy="9414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64" name="Straight Connector 63"/>
            <p:cNvCxnSpPr/>
            <p:nvPr/>
          </p:nvCxnSpPr>
          <p:spPr>
            <a:xfrm rot="1362079" flipV="1">
              <a:off x="8005334" y="2898569"/>
              <a:ext cx="741621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1362079" flipV="1">
              <a:off x="7951557" y="3027117"/>
              <a:ext cx="741621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362079" flipV="1">
              <a:off x="7893295" y="3166388"/>
              <a:ext cx="741621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>
              <a:endCxn id="71" idx="4"/>
            </p:cNvCxnSpPr>
            <p:nvPr/>
          </p:nvCxnSpPr>
          <p:spPr>
            <a:xfrm rot="1362079">
              <a:off x="7835123" y="3305208"/>
              <a:ext cx="739284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68" name="Oval 67"/>
            <p:cNvSpPr>
              <a:spLocks noChangeAspect="1"/>
            </p:cNvSpPr>
            <p:nvPr/>
          </p:nvSpPr>
          <p:spPr>
            <a:xfrm rot="1362079">
              <a:off x="8660773" y="3002776"/>
              <a:ext cx="103003" cy="9414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Oval 68"/>
            <p:cNvSpPr>
              <a:spLocks noChangeAspect="1"/>
            </p:cNvSpPr>
            <p:nvPr/>
          </p:nvSpPr>
          <p:spPr>
            <a:xfrm rot="1362079">
              <a:off x="8607353" y="3130471"/>
              <a:ext cx="103003" cy="9414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Oval 69"/>
            <p:cNvSpPr>
              <a:spLocks noChangeAspect="1"/>
            </p:cNvSpPr>
            <p:nvPr/>
          </p:nvSpPr>
          <p:spPr>
            <a:xfrm rot="1362079">
              <a:off x="8553933" y="3258167"/>
              <a:ext cx="103003" cy="9414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Oval 70"/>
            <p:cNvSpPr>
              <a:spLocks noChangeAspect="1"/>
            </p:cNvSpPr>
            <p:nvPr/>
          </p:nvSpPr>
          <p:spPr>
            <a:xfrm rot="1362079">
              <a:off x="8500513" y="3385863"/>
              <a:ext cx="103003" cy="9414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Oval 71"/>
            <p:cNvSpPr>
              <a:spLocks noChangeAspect="1"/>
            </p:cNvSpPr>
            <p:nvPr/>
          </p:nvSpPr>
          <p:spPr>
            <a:xfrm rot="19791390">
              <a:off x="6231583" y="3125483"/>
              <a:ext cx="103003" cy="9414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Oval 72"/>
            <p:cNvSpPr>
              <a:spLocks noChangeAspect="1"/>
            </p:cNvSpPr>
            <p:nvPr/>
          </p:nvSpPr>
          <p:spPr>
            <a:xfrm rot="19791390">
              <a:off x="6301093" y="3245183"/>
              <a:ext cx="103003" cy="9414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Oval 73"/>
            <p:cNvSpPr>
              <a:spLocks noChangeAspect="1"/>
            </p:cNvSpPr>
            <p:nvPr/>
          </p:nvSpPr>
          <p:spPr>
            <a:xfrm rot="19791390">
              <a:off x="6370602" y="3364884"/>
              <a:ext cx="103003" cy="9414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Oval 74"/>
            <p:cNvSpPr>
              <a:spLocks noChangeAspect="1"/>
            </p:cNvSpPr>
            <p:nvPr/>
          </p:nvSpPr>
          <p:spPr>
            <a:xfrm rot="19791390">
              <a:off x="6440112" y="3484585"/>
              <a:ext cx="103003" cy="9414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76" name="Straight Connector 75"/>
            <p:cNvCxnSpPr/>
            <p:nvPr/>
          </p:nvCxnSpPr>
          <p:spPr>
            <a:xfrm rot="19791390" flipV="1">
              <a:off x="6260477" y="2961249"/>
              <a:ext cx="741621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19791390" flipV="1">
              <a:off x="6330451" y="3081749"/>
              <a:ext cx="741621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9791390" flipV="1">
              <a:off x="6406262" y="3212301"/>
              <a:ext cx="741621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>
              <a:endCxn id="83" idx="4"/>
            </p:cNvCxnSpPr>
            <p:nvPr/>
          </p:nvCxnSpPr>
          <p:spPr>
            <a:xfrm rot="19791390">
              <a:off x="6482230" y="3343438"/>
              <a:ext cx="739284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80" name="Oval 79"/>
            <p:cNvSpPr>
              <a:spLocks noChangeAspect="1"/>
            </p:cNvSpPr>
            <p:nvPr/>
          </p:nvSpPr>
          <p:spPr>
            <a:xfrm rot="19791390">
              <a:off x="6903373" y="2737648"/>
              <a:ext cx="103003" cy="9414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1" name="Oval 80"/>
            <p:cNvSpPr>
              <a:spLocks noChangeAspect="1"/>
            </p:cNvSpPr>
            <p:nvPr/>
          </p:nvSpPr>
          <p:spPr>
            <a:xfrm rot="19791390">
              <a:off x="6972882" y="2857349"/>
              <a:ext cx="103003" cy="9414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2" name="Oval 81"/>
            <p:cNvSpPr>
              <a:spLocks noChangeAspect="1"/>
            </p:cNvSpPr>
            <p:nvPr/>
          </p:nvSpPr>
          <p:spPr>
            <a:xfrm rot="19791390">
              <a:off x="7042392" y="2977050"/>
              <a:ext cx="103003" cy="9414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3" name="Oval 82"/>
            <p:cNvSpPr>
              <a:spLocks noChangeAspect="1"/>
            </p:cNvSpPr>
            <p:nvPr/>
          </p:nvSpPr>
          <p:spPr>
            <a:xfrm rot="19791390">
              <a:off x="7111901" y="3096751"/>
              <a:ext cx="103003" cy="9414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4" name="Oval 83"/>
            <p:cNvSpPr>
              <a:spLocks noChangeAspect="1"/>
            </p:cNvSpPr>
            <p:nvPr/>
          </p:nvSpPr>
          <p:spPr>
            <a:xfrm rot="16200000">
              <a:off x="7114674" y="2149396"/>
              <a:ext cx="103003" cy="9414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5" name="Oval 84"/>
            <p:cNvSpPr>
              <a:spLocks noChangeAspect="1"/>
            </p:cNvSpPr>
            <p:nvPr/>
          </p:nvSpPr>
          <p:spPr>
            <a:xfrm rot="16200000">
              <a:off x="7253093" y="2149396"/>
              <a:ext cx="103003" cy="9414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Oval 85"/>
            <p:cNvSpPr>
              <a:spLocks noChangeAspect="1"/>
            </p:cNvSpPr>
            <p:nvPr/>
          </p:nvSpPr>
          <p:spPr>
            <a:xfrm rot="16200000">
              <a:off x="7583293" y="2149396"/>
              <a:ext cx="103003" cy="9414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7" name="Oval 86"/>
            <p:cNvSpPr>
              <a:spLocks noChangeAspect="1"/>
            </p:cNvSpPr>
            <p:nvPr/>
          </p:nvSpPr>
          <p:spPr>
            <a:xfrm rot="16200000">
              <a:off x="7721712" y="2149396"/>
              <a:ext cx="103003" cy="9414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8" name="Oval 87"/>
            <p:cNvSpPr>
              <a:spLocks noChangeAspect="1"/>
            </p:cNvSpPr>
            <p:nvPr/>
          </p:nvSpPr>
          <p:spPr>
            <a:xfrm rot="16200000">
              <a:off x="7116638" y="1347543"/>
              <a:ext cx="103003" cy="9414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9" name="Oval 88"/>
            <p:cNvSpPr>
              <a:spLocks noChangeAspect="1"/>
            </p:cNvSpPr>
            <p:nvPr/>
          </p:nvSpPr>
          <p:spPr>
            <a:xfrm rot="16200000">
              <a:off x="7255057" y="1347543"/>
              <a:ext cx="103003" cy="9414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0" name="Oval 89"/>
            <p:cNvSpPr>
              <a:spLocks noChangeAspect="1"/>
            </p:cNvSpPr>
            <p:nvPr/>
          </p:nvSpPr>
          <p:spPr>
            <a:xfrm rot="16200000">
              <a:off x="7585256" y="1347543"/>
              <a:ext cx="103003" cy="9414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1" name="Oval 90"/>
            <p:cNvSpPr>
              <a:spLocks noChangeAspect="1"/>
            </p:cNvSpPr>
            <p:nvPr/>
          </p:nvSpPr>
          <p:spPr>
            <a:xfrm rot="16200000">
              <a:off x="7723675" y="1347543"/>
              <a:ext cx="103003" cy="9414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2" name="Oval 91"/>
            <p:cNvSpPr/>
            <p:nvPr/>
          </p:nvSpPr>
          <p:spPr>
            <a:xfrm>
              <a:off x="6965154" y="1041400"/>
              <a:ext cx="1035324" cy="56949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>
            <a:xfrm rot="1429031">
              <a:off x="8411905" y="2955785"/>
              <a:ext cx="732095" cy="7018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>
            <a:xfrm rot="19960698">
              <a:off x="5871778" y="3082788"/>
              <a:ext cx="767817" cy="7018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5" name="Straight Connector 94"/>
            <p:cNvCxnSpPr>
              <a:stCxn id="84" idx="6"/>
              <a:endCxn id="88" idx="2"/>
            </p:cNvCxnSpPr>
            <p:nvPr/>
          </p:nvCxnSpPr>
          <p:spPr>
            <a:xfrm flipV="1">
              <a:off x="7166176" y="1446118"/>
              <a:ext cx="1963" cy="69885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flipV="1">
              <a:off x="7293128" y="1441985"/>
              <a:ext cx="1963" cy="69885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 flipV="1">
              <a:off x="7629296" y="1437852"/>
              <a:ext cx="1963" cy="69885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flipV="1">
              <a:off x="7779495" y="1433719"/>
              <a:ext cx="1963" cy="69885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01" name="Straight Connector 100"/>
          <p:cNvCxnSpPr/>
          <p:nvPr/>
        </p:nvCxnSpPr>
        <p:spPr>
          <a:xfrm>
            <a:off x="7759461" y="2231037"/>
            <a:ext cx="205796" cy="45594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7617635" y="2212496"/>
            <a:ext cx="267440" cy="62706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 flipV="1">
            <a:off x="7127012" y="2984691"/>
            <a:ext cx="704644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7180432" y="3126247"/>
            <a:ext cx="598874" cy="523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/>
          <p:nvPr/>
        </p:nvCxnSpPr>
        <p:spPr>
          <a:xfrm flipH="1">
            <a:off x="6958233" y="2231037"/>
            <a:ext cx="196524" cy="48967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/>
          <p:cNvCxnSpPr/>
          <p:nvPr/>
        </p:nvCxnSpPr>
        <p:spPr>
          <a:xfrm flipH="1">
            <a:off x="7027743" y="2231037"/>
            <a:ext cx="265433" cy="60938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6989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8" grpId="0" animBg="1"/>
      <p:bldP spid="4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</p:bld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0"/>
            <a:ext cx="8229600" cy="1143000"/>
          </a:xfrm>
        </p:spPr>
        <p:txBody>
          <a:bodyPr/>
          <a:lstStyle/>
          <a:p>
            <a:r>
              <a:rPr lang="en-US" dirty="0" smtClean="0"/>
              <a:t>High-Level Idea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58267" y="1320800"/>
            <a:ext cx="3657600" cy="2677656"/>
          </a:xfrm>
          <a:prstGeom prst="rect">
            <a:avLst/>
          </a:prstGeom>
          <a:noFill/>
          <a:ln>
            <a:solidFill>
              <a:srgbClr val="89101B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800000"/>
                </a:solidFill>
              </a:rPr>
              <a:t>Stage 1</a:t>
            </a:r>
            <a:r>
              <a:rPr lang="en-US" sz="2800" dirty="0" smtClean="0"/>
              <a:t>: connect every leaf to the root by many disjoint paths</a:t>
            </a:r>
          </a:p>
          <a:p>
            <a:r>
              <a:rPr lang="en-US" sz="2800" dirty="0" smtClean="0">
                <a:solidFill>
                  <a:srgbClr val="800000"/>
                </a:solidFill>
              </a:rPr>
              <a:t>Stage 2</a:t>
            </a:r>
            <a:r>
              <a:rPr lang="en-US" sz="2800" dirty="0" smtClean="0"/>
              <a:t>: exploit these paths to build a path-of-sets system</a:t>
            </a:r>
            <a:endParaRPr lang="en-US" sz="2800" dirty="0"/>
          </a:p>
        </p:txBody>
      </p:sp>
      <p:grpSp>
        <p:nvGrpSpPr>
          <p:cNvPr id="3" name="Group 2"/>
          <p:cNvGrpSpPr/>
          <p:nvPr/>
        </p:nvGrpSpPr>
        <p:grpSpPr>
          <a:xfrm>
            <a:off x="330188" y="2886364"/>
            <a:ext cx="6473321" cy="3691467"/>
            <a:chOff x="330188" y="2886364"/>
            <a:chExt cx="6473321" cy="3691467"/>
          </a:xfrm>
        </p:grpSpPr>
        <p:sp>
          <p:nvSpPr>
            <p:cNvPr id="6" name="Oval 5"/>
            <p:cNvSpPr>
              <a:spLocks noChangeAspect="1"/>
            </p:cNvSpPr>
            <p:nvPr/>
          </p:nvSpPr>
          <p:spPr>
            <a:xfrm>
              <a:off x="1408351" y="3876849"/>
              <a:ext cx="684951" cy="68495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7" name="Oval 6"/>
            <p:cNvSpPr>
              <a:spLocks noChangeAspect="1"/>
            </p:cNvSpPr>
            <p:nvPr/>
          </p:nvSpPr>
          <p:spPr>
            <a:xfrm>
              <a:off x="2484189" y="2886364"/>
              <a:ext cx="684949" cy="684949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12" name="Oval 11"/>
            <p:cNvSpPr>
              <a:spLocks noChangeAspect="1"/>
            </p:cNvSpPr>
            <p:nvPr/>
          </p:nvSpPr>
          <p:spPr>
            <a:xfrm>
              <a:off x="330188" y="4944613"/>
              <a:ext cx="684951" cy="68495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4905837" y="4790119"/>
              <a:ext cx="684951" cy="68495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15" name="Oval 14"/>
            <p:cNvSpPr>
              <a:spLocks noChangeAspect="1"/>
            </p:cNvSpPr>
            <p:nvPr/>
          </p:nvSpPr>
          <p:spPr>
            <a:xfrm>
              <a:off x="3778628" y="3889535"/>
              <a:ext cx="684951" cy="68495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47" name="Oval 46"/>
            <p:cNvSpPr>
              <a:spLocks noChangeAspect="1"/>
            </p:cNvSpPr>
            <p:nvPr/>
          </p:nvSpPr>
          <p:spPr>
            <a:xfrm>
              <a:off x="6118558" y="5801806"/>
              <a:ext cx="684951" cy="68495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cxnSp>
          <p:nvCxnSpPr>
            <p:cNvPr id="106" name="Straight Connector 105"/>
            <p:cNvCxnSpPr/>
            <p:nvPr/>
          </p:nvCxnSpPr>
          <p:spPr>
            <a:xfrm flipH="1">
              <a:off x="723463" y="3352801"/>
              <a:ext cx="1799603" cy="1541013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flipH="1">
              <a:off x="808131" y="3420536"/>
              <a:ext cx="1799603" cy="1541013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>
              <a:off x="3132668" y="3285069"/>
              <a:ext cx="3217332" cy="2489198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>
              <a:off x="3137338" y="3403603"/>
              <a:ext cx="3183465" cy="2472264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Freeform 113"/>
            <p:cNvSpPr/>
            <p:nvPr/>
          </p:nvSpPr>
          <p:spPr>
            <a:xfrm>
              <a:off x="3031067" y="3505200"/>
              <a:ext cx="2252133" cy="2624667"/>
            </a:xfrm>
            <a:custGeom>
              <a:avLst/>
              <a:gdLst>
                <a:gd name="connsiteX0" fmla="*/ 0 w 2252133"/>
                <a:gd name="connsiteY0" fmla="*/ 0 h 2624667"/>
                <a:gd name="connsiteX1" fmla="*/ 2252133 w 2252133"/>
                <a:gd name="connsiteY1" fmla="*/ 1710267 h 2624667"/>
                <a:gd name="connsiteX2" fmla="*/ 1490133 w 2252133"/>
                <a:gd name="connsiteY2" fmla="*/ 2624667 h 2624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52133" h="2624667">
                  <a:moveTo>
                    <a:pt x="0" y="0"/>
                  </a:moveTo>
                  <a:lnTo>
                    <a:pt x="2252133" y="1710267"/>
                  </a:lnTo>
                  <a:lnTo>
                    <a:pt x="1490133" y="2624667"/>
                  </a:ln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Freeform 114"/>
            <p:cNvSpPr/>
            <p:nvPr/>
          </p:nvSpPr>
          <p:spPr>
            <a:xfrm>
              <a:off x="2946401" y="3589869"/>
              <a:ext cx="2167465" cy="2489198"/>
            </a:xfrm>
            <a:custGeom>
              <a:avLst/>
              <a:gdLst>
                <a:gd name="connsiteX0" fmla="*/ 0 w 2252133"/>
                <a:gd name="connsiteY0" fmla="*/ 0 h 2624667"/>
                <a:gd name="connsiteX1" fmla="*/ 2252133 w 2252133"/>
                <a:gd name="connsiteY1" fmla="*/ 1710267 h 2624667"/>
                <a:gd name="connsiteX2" fmla="*/ 1490133 w 2252133"/>
                <a:gd name="connsiteY2" fmla="*/ 2624667 h 2624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52133" h="2624667">
                  <a:moveTo>
                    <a:pt x="0" y="0"/>
                  </a:moveTo>
                  <a:lnTo>
                    <a:pt x="2252133" y="1710267"/>
                  </a:lnTo>
                  <a:lnTo>
                    <a:pt x="1490133" y="2624667"/>
                  </a:ln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>
              <a:spLocks noChangeAspect="1"/>
            </p:cNvSpPr>
            <p:nvPr/>
          </p:nvSpPr>
          <p:spPr>
            <a:xfrm>
              <a:off x="3835388" y="5892880"/>
              <a:ext cx="684951" cy="68495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118" name="Freeform 117"/>
            <p:cNvSpPr/>
            <p:nvPr/>
          </p:nvSpPr>
          <p:spPr>
            <a:xfrm>
              <a:off x="1693333" y="3556000"/>
              <a:ext cx="931334" cy="1557867"/>
            </a:xfrm>
            <a:custGeom>
              <a:avLst/>
              <a:gdLst>
                <a:gd name="connsiteX0" fmla="*/ 931334 w 931334"/>
                <a:gd name="connsiteY0" fmla="*/ 0 h 1557867"/>
                <a:gd name="connsiteX1" fmla="*/ 0 w 931334"/>
                <a:gd name="connsiteY1" fmla="*/ 795867 h 1557867"/>
                <a:gd name="connsiteX2" fmla="*/ 931334 w 931334"/>
                <a:gd name="connsiteY2" fmla="*/ 1557867 h 1557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1334" h="1557867">
                  <a:moveTo>
                    <a:pt x="931334" y="0"/>
                  </a:moveTo>
                  <a:lnTo>
                    <a:pt x="0" y="795867"/>
                  </a:lnTo>
                  <a:lnTo>
                    <a:pt x="931334" y="1557867"/>
                  </a:ln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Freeform 118"/>
            <p:cNvSpPr/>
            <p:nvPr/>
          </p:nvSpPr>
          <p:spPr>
            <a:xfrm>
              <a:off x="1879599" y="3539070"/>
              <a:ext cx="931334" cy="1557867"/>
            </a:xfrm>
            <a:custGeom>
              <a:avLst/>
              <a:gdLst>
                <a:gd name="connsiteX0" fmla="*/ 931334 w 931334"/>
                <a:gd name="connsiteY0" fmla="*/ 0 h 1557867"/>
                <a:gd name="connsiteX1" fmla="*/ 0 w 931334"/>
                <a:gd name="connsiteY1" fmla="*/ 795867 h 1557867"/>
                <a:gd name="connsiteX2" fmla="*/ 931334 w 931334"/>
                <a:gd name="connsiteY2" fmla="*/ 1557867 h 1557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1334" h="1557867">
                  <a:moveTo>
                    <a:pt x="931334" y="0"/>
                  </a:moveTo>
                  <a:lnTo>
                    <a:pt x="0" y="795867"/>
                  </a:lnTo>
                  <a:lnTo>
                    <a:pt x="931334" y="1557867"/>
                  </a:ln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2613358" y="4853539"/>
              <a:ext cx="684951" cy="68495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778363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Stage 1</a:t>
            </a:r>
            <a:endParaRPr lang="en-US" dirty="0"/>
          </a:p>
        </p:txBody>
      </p:sp>
      <p:sp>
        <p:nvSpPr>
          <p:cNvPr id="49" name="Rounded Rectangle 48"/>
          <p:cNvSpPr/>
          <p:nvPr/>
        </p:nvSpPr>
        <p:spPr>
          <a:xfrm>
            <a:off x="4961455" y="1388533"/>
            <a:ext cx="4013211" cy="194733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571500" indent="-571500">
              <a:buFont typeface="Arial"/>
              <a:buChar char="•"/>
            </a:pPr>
            <a:r>
              <a:rPr lang="en-US" sz="2800" dirty="0" smtClean="0"/>
              <a:t>h</a:t>
            </a:r>
            <a:r>
              <a:rPr lang="en-US" sz="2800" baseline="30000" dirty="0" smtClean="0"/>
              <a:t>1/3</a:t>
            </a:r>
            <a:r>
              <a:rPr lang="en-US" sz="2800" dirty="0" smtClean="0"/>
              <a:t> leaves</a:t>
            </a:r>
          </a:p>
          <a:p>
            <a:pPr marL="571500" indent="-571500">
              <a:buFont typeface="Arial"/>
              <a:buChar char="•"/>
            </a:pPr>
            <a:r>
              <a:rPr lang="en-US" sz="2800" dirty="0" smtClean="0"/>
              <a:t>h parallel blue edges</a:t>
            </a:r>
          </a:p>
          <a:p>
            <a:pPr marL="571500" indent="-571500">
              <a:buFont typeface="Arial"/>
              <a:buChar char="•"/>
            </a:pPr>
            <a:r>
              <a:rPr lang="en-US" sz="2800" dirty="0" smtClean="0">
                <a:solidFill>
                  <a:srgbClr val="FFD5B5"/>
                </a:solidFill>
              </a:rPr>
              <a:t>each leaf gets h</a:t>
            </a:r>
            <a:r>
              <a:rPr lang="en-US" sz="2800" baseline="30000" dirty="0" smtClean="0">
                <a:solidFill>
                  <a:srgbClr val="FFD5B5"/>
                </a:solidFill>
              </a:rPr>
              <a:t>3/4</a:t>
            </a:r>
            <a:r>
              <a:rPr lang="en-US" sz="2800" dirty="0" smtClean="0">
                <a:solidFill>
                  <a:srgbClr val="FFD5B5"/>
                </a:solidFill>
              </a:rPr>
              <a:t> green paths</a:t>
            </a:r>
            <a:endParaRPr lang="en-US" sz="2800" dirty="0">
              <a:solidFill>
                <a:srgbClr val="FFD5B5"/>
              </a:solidFill>
            </a:endParaRPr>
          </a:p>
        </p:txBody>
      </p:sp>
      <p:grpSp>
        <p:nvGrpSpPr>
          <p:cNvPr id="50" name="Group 49"/>
          <p:cNvGrpSpPr/>
          <p:nvPr/>
        </p:nvGrpSpPr>
        <p:grpSpPr>
          <a:xfrm>
            <a:off x="482585" y="2954114"/>
            <a:ext cx="6473321" cy="3691467"/>
            <a:chOff x="482585" y="2022781"/>
            <a:chExt cx="6473321" cy="3691467"/>
          </a:xfrm>
        </p:grpSpPr>
        <p:grpSp>
          <p:nvGrpSpPr>
            <p:cNvPr id="51" name="Group 50"/>
            <p:cNvGrpSpPr/>
            <p:nvPr/>
          </p:nvGrpSpPr>
          <p:grpSpPr>
            <a:xfrm>
              <a:off x="1992016" y="2417109"/>
              <a:ext cx="886737" cy="913268"/>
              <a:chOff x="3522135" y="4690535"/>
              <a:chExt cx="591891" cy="609600"/>
            </a:xfrm>
          </p:grpSpPr>
          <p:cxnSp>
            <p:nvCxnSpPr>
              <p:cNvPr id="89" name="Straight Connector 88"/>
              <p:cNvCxnSpPr/>
              <p:nvPr/>
            </p:nvCxnSpPr>
            <p:spPr>
              <a:xfrm flipH="1">
                <a:off x="3522135" y="4690535"/>
                <a:ext cx="423333" cy="429768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/>
              <p:nvPr/>
            </p:nvCxnSpPr>
            <p:spPr>
              <a:xfrm flipH="1">
                <a:off x="3556002" y="47490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 flipH="1">
                <a:off x="3615270" y="47998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/>
              <p:nvPr/>
            </p:nvCxnSpPr>
            <p:spPr>
              <a:xfrm flipH="1">
                <a:off x="3666071" y="48506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2" name="Oval 51"/>
            <p:cNvSpPr>
              <a:spLocks noChangeAspect="1"/>
            </p:cNvSpPr>
            <p:nvPr/>
          </p:nvSpPr>
          <p:spPr>
            <a:xfrm>
              <a:off x="1560748" y="3013266"/>
              <a:ext cx="684951" cy="68495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53" name="Oval 52"/>
            <p:cNvSpPr>
              <a:spLocks noChangeAspect="1"/>
            </p:cNvSpPr>
            <p:nvPr/>
          </p:nvSpPr>
          <p:spPr>
            <a:xfrm>
              <a:off x="2636586" y="2022781"/>
              <a:ext cx="684949" cy="684949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grpSp>
          <p:nvGrpSpPr>
            <p:cNvPr id="54" name="Group 53"/>
            <p:cNvGrpSpPr/>
            <p:nvPr/>
          </p:nvGrpSpPr>
          <p:grpSpPr>
            <a:xfrm>
              <a:off x="926537" y="3482588"/>
              <a:ext cx="886737" cy="913268"/>
              <a:chOff x="3522135" y="4690535"/>
              <a:chExt cx="591891" cy="609600"/>
            </a:xfrm>
          </p:grpSpPr>
          <p:cxnSp>
            <p:nvCxnSpPr>
              <p:cNvPr id="85" name="Straight Connector 84"/>
              <p:cNvCxnSpPr/>
              <p:nvPr/>
            </p:nvCxnSpPr>
            <p:spPr>
              <a:xfrm flipH="1">
                <a:off x="3522135" y="4690535"/>
                <a:ext cx="423333" cy="429768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 flipH="1">
                <a:off x="3556002" y="47490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 flipH="1">
                <a:off x="3615270" y="47998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 flipH="1">
                <a:off x="3666071" y="48506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5" name="Straight Connector 54"/>
            <p:cNvCxnSpPr/>
            <p:nvPr/>
          </p:nvCxnSpPr>
          <p:spPr>
            <a:xfrm rot="15668821" flipH="1">
              <a:off x="3117112" y="2593312"/>
              <a:ext cx="777786" cy="810152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15668821" flipH="1">
              <a:off x="3208796" y="2521864"/>
              <a:ext cx="823024" cy="847309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15668821" flipH="1">
              <a:off x="3320526" y="2433397"/>
              <a:ext cx="823024" cy="847309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15668821" flipH="1">
              <a:off x="3383850" y="2343368"/>
              <a:ext cx="823024" cy="847309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9" name="Group 58"/>
            <p:cNvGrpSpPr/>
            <p:nvPr/>
          </p:nvGrpSpPr>
          <p:grpSpPr>
            <a:xfrm rot="15668821">
              <a:off x="2093489" y="3355685"/>
              <a:ext cx="886737" cy="913268"/>
              <a:chOff x="3522135" y="4690535"/>
              <a:chExt cx="591891" cy="609600"/>
            </a:xfrm>
          </p:grpSpPr>
          <p:cxnSp>
            <p:nvCxnSpPr>
              <p:cNvPr id="81" name="Straight Connector 80"/>
              <p:cNvCxnSpPr/>
              <p:nvPr/>
            </p:nvCxnSpPr>
            <p:spPr>
              <a:xfrm flipH="1">
                <a:off x="3522135" y="4690535"/>
                <a:ext cx="423333" cy="429768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 flipH="1">
                <a:off x="3556002" y="47490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 flipH="1">
                <a:off x="3615270" y="47998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 flipH="1">
                <a:off x="3666071" y="48506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0" name="Group 59"/>
            <p:cNvGrpSpPr/>
            <p:nvPr/>
          </p:nvGrpSpPr>
          <p:grpSpPr>
            <a:xfrm rot="15668821">
              <a:off x="4402026" y="3330378"/>
              <a:ext cx="886737" cy="913268"/>
              <a:chOff x="3522135" y="4690535"/>
              <a:chExt cx="591891" cy="609600"/>
            </a:xfrm>
          </p:grpSpPr>
          <p:cxnSp>
            <p:nvCxnSpPr>
              <p:cNvPr id="77" name="Straight Connector 76"/>
              <p:cNvCxnSpPr/>
              <p:nvPr/>
            </p:nvCxnSpPr>
            <p:spPr>
              <a:xfrm flipH="1">
                <a:off x="3522135" y="4690535"/>
                <a:ext cx="423333" cy="429768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 flipH="1">
                <a:off x="3556002" y="47490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 flipH="1">
                <a:off x="3615270" y="47998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 flipH="1">
                <a:off x="3666071" y="48506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" name="Oval 60"/>
            <p:cNvSpPr>
              <a:spLocks noChangeAspect="1"/>
            </p:cNvSpPr>
            <p:nvPr/>
          </p:nvSpPr>
          <p:spPr>
            <a:xfrm>
              <a:off x="482585" y="4081030"/>
              <a:ext cx="684951" cy="68495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>
              <a:spLocks noChangeAspect="1"/>
            </p:cNvSpPr>
            <p:nvPr/>
          </p:nvSpPr>
          <p:spPr>
            <a:xfrm>
              <a:off x="2765755" y="3989956"/>
              <a:ext cx="684951" cy="68495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>
              <a:spLocks noChangeAspect="1"/>
            </p:cNvSpPr>
            <p:nvPr/>
          </p:nvSpPr>
          <p:spPr>
            <a:xfrm>
              <a:off x="5058234" y="3926536"/>
              <a:ext cx="684951" cy="68495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64" name="Oval 63"/>
            <p:cNvSpPr>
              <a:spLocks noChangeAspect="1"/>
            </p:cNvSpPr>
            <p:nvPr/>
          </p:nvSpPr>
          <p:spPr>
            <a:xfrm>
              <a:off x="3931025" y="3025952"/>
              <a:ext cx="684951" cy="68495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grpSp>
          <p:nvGrpSpPr>
            <p:cNvPr id="65" name="Group 64"/>
            <p:cNvGrpSpPr/>
            <p:nvPr/>
          </p:nvGrpSpPr>
          <p:grpSpPr>
            <a:xfrm>
              <a:off x="4431737" y="4430855"/>
              <a:ext cx="886737" cy="913268"/>
              <a:chOff x="3522135" y="4690535"/>
              <a:chExt cx="591891" cy="609600"/>
            </a:xfrm>
          </p:grpSpPr>
          <p:cxnSp>
            <p:nvCxnSpPr>
              <p:cNvPr id="73" name="Straight Connector 72"/>
              <p:cNvCxnSpPr/>
              <p:nvPr/>
            </p:nvCxnSpPr>
            <p:spPr>
              <a:xfrm flipH="1">
                <a:off x="3522135" y="4690535"/>
                <a:ext cx="423333" cy="429768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 flipH="1">
                <a:off x="3556002" y="47490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 flipH="1">
                <a:off x="3615270" y="47998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 flipH="1">
                <a:off x="3666071" y="48506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6" name="Group 65"/>
            <p:cNvGrpSpPr/>
            <p:nvPr/>
          </p:nvGrpSpPr>
          <p:grpSpPr>
            <a:xfrm rot="15668821">
              <a:off x="5598689" y="4303952"/>
              <a:ext cx="886737" cy="913268"/>
              <a:chOff x="3522135" y="4690535"/>
              <a:chExt cx="591891" cy="609600"/>
            </a:xfrm>
          </p:grpSpPr>
          <p:cxnSp>
            <p:nvCxnSpPr>
              <p:cNvPr id="69" name="Straight Connector 68"/>
              <p:cNvCxnSpPr/>
              <p:nvPr/>
            </p:nvCxnSpPr>
            <p:spPr>
              <a:xfrm flipH="1">
                <a:off x="3522135" y="4690535"/>
                <a:ext cx="423333" cy="429768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 flipH="1">
                <a:off x="3556002" y="47490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 flipH="1">
                <a:off x="3615270" y="47998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 flipH="1">
                <a:off x="3666071" y="48506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Oval 66"/>
            <p:cNvSpPr>
              <a:spLocks noChangeAspect="1"/>
            </p:cNvSpPr>
            <p:nvPr/>
          </p:nvSpPr>
          <p:spPr>
            <a:xfrm>
              <a:off x="3987785" y="5029297"/>
              <a:ext cx="684951" cy="68495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>
              <a:spLocks noChangeAspect="1"/>
            </p:cNvSpPr>
            <p:nvPr/>
          </p:nvSpPr>
          <p:spPr>
            <a:xfrm>
              <a:off x="6270955" y="4938223"/>
              <a:ext cx="684951" cy="68495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241909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</p:bld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Stage 1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482585" y="2954096"/>
            <a:ext cx="6473321" cy="3691467"/>
            <a:chOff x="482585" y="2022781"/>
            <a:chExt cx="6473321" cy="3691467"/>
          </a:xfrm>
        </p:grpSpPr>
        <p:grpSp>
          <p:nvGrpSpPr>
            <p:cNvPr id="5" name="Group 4"/>
            <p:cNvGrpSpPr/>
            <p:nvPr/>
          </p:nvGrpSpPr>
          <p:grpSpPr>
            <a:xfrm>
              <a:off x="1992016" y="2417109"/>
              <a:ext cx="886737" cy="913268"/>
              <a:chOff x="3522135" y="4690535"/>
              <a:chExt cx="591891" cy="609600"/>
            </a:xfrm>
          </p:grpSpPr>
          <p:cxnSp>
            <p:nvCxnSpPr>
              <p:cNvPr id="32" name="Straight Connector 31"/>
              <p:cNvCxnSpPr/>
              <p:nvPr/>
            </p:nvCxnSpPr>
            <p:spPr>
              <a:xfrm flipH="1">
                <a:off x="3522135" y="4690535"/>
                <a:ext cx="423333" cy="429768"/>
              </a:xfrm>
              <a:prstGeom prst="line">
                <a:avLst/>
              </a:prstGeom>
              <a:ln>
                <a:solidFill>
                  <a:srgbClr val="0058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 flipH="1">
                <a:off x="3556002" y="4749056"/>
                <a:ext cx="447955" cy="449479"/>
              </a:xfrm>
              <a:prstGeom prst="line">
                <a:avLst/>
              </a:prstGeom>
              <a:ln>
                <a:solidFill>
                  <a:srgbClr val="0058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 flipH="1">
                <a:off x="3615270" y="4799856"/>
                <a:ext cx="447955" cy="449479"/>
              </a:xfrm>
              <a:prstGeom prst="line">
                <a:avLst/>
              </a:prstGeom>
              <a:ln>
                <a:solidFill>
                  <a:srgbClr val="0058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flipH="1">
                <a:off x="3666071" y="4850656"/>
                <a:ext cx="447955" cy="449479"/>
              </a:xfrm>
              <a:prstGeom prst="line">
                <a:avLst/>
              </a:prstGeom>
              <a:ln>
                <a:solidFill>
                  <a:srgbClr val="0058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Oval 5"/>
            <p:cNvSpPr>
              <a:spLocks noChangeAspect="1"/>
            </p:cNvSpPr>
            <p:nvPr/>
          </p:nvSpPr>
          <p:spPr>
            <a:xfrm>
              <a:off x="1560748" y="3013266"/>
              <a:ext cx="684951" cy="68495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7" name="Oval 6"/>
            <p:cNvSpPr>
              <a:spLocks noChangeAspect="1"/>
            </p:cNvSpPr>
            <p:nvPr/>
          </p:nvSpPr>
          <p:spPr>
            <a:xfrm>
              <a:off x="2636586" y="2022781"/>
              <a:ext cx="684949" cy="684949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926537" y="3482588"/>
              <a:ext cx="886737" cy="913268"/>
              <a:chOff x="3522135" y="4690535"/>
              <a:chExt cx="591891" cy="609600"/>
            </a:xfrm>
          </p:grpSpPr>
          <p:cxnSp>
            <p:nvCxnSpPr>
              <p:cNvPr id="28" name="Straight Connector 27"/>
              <p:cNvCxnSpPr/>
              <p:nvPr/>
            </p:nvCxnSpPr>
            <p:spPr>
              <a:xfrm flipH="1">
                <a:off x="3522135" y="4690535"/>
                <a:ext cx="423333" cy="429768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flipH="1">
                <a:off x="3556002" y="47490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flipH="1">
                <a:off x="3615270" y="47998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flipH="1">
                <a:off x="3666071" y="48506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" name="Straight Connector 23"/>
            <p:cNvCxnSpPr/>
            <p:nvPr/>
          </p:nvCxnSpPr>
          <p:spPr>
            <a:xfrm rot="15668821" flipH="1">
              <a:off x="3117112" y="2593312"/>
              <a:ext cx="777786" cy="810152"/>
            </a:xfrm>
            <a:prstGeom prst="line">
              <a:avLst/>
            </a:prstGeom>
            <a:ln>
              <a:solidFill>
                <a:srgbClr val="0058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5668821" flipH="1">
              <a:off x="3208796" y="2521864"/>
              <a:ext cx="823024" cy="847309"/>
            </a:xfrm>
            <a:prstGeom prst="line">
              <a:avLst/>
            </a:prstGeom>
            <a:ln>
              <a:solidFill>
                <a:srgbClr val="0058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5668821" flipH="1">
              <a:off x="3320526" y="2433397"/>
              <a:ext cx="823024" cy="847309"/>
            </a:xfrm>
            <a:prstGeom prst="line">
              <a:avLst/>
            </a:prstGeom>
            <a:ln>
              <a:solidFill>
                <a:srgbClr val="0058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5668821" flipH="1">
              <a:off x="3383850" y="2343368"/>
              <a:ext cx="823024" cy="847309"/>
            </a:xfrm>
            <a:prstGeom prst="line">
              <a:avLst/>
            </a:prstGeom>
            <a:ln>
              <a:solidFill>
                <a:srgbClr val="0058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Group 9"/>
            <p:cNvGrpSpPr/>
            <p:nvPr/>
          </p:nvGrpSpPr>
          <p:grpSpPr>
            <a:xfrm rot="15668821">
              <a:off x="2093489" y="3355685"/>
              <a:ext cx="886737" cy="913268"/>
              <a:chOff x="3522135" y="4690535"/>
              <a:chExt cx="591891" cy="609600"/>
            </a:xfrm>
          </p:grpSpPr>
          <p:cxnSp>
            <p:nvCxnSpPr>
              <p:cNvPr id="20" name="Straight Connector 19"/>
              <p:cNvCxnSpPr/>
              <p:nvPr/>
            </p:nvCxnSpPr>
            <p:spPr>
              <a:xfrm flipH="1">
                <a:off x="3522135" y="4690535"/>
                <a:ext cx="423333" cy="429768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 flipH="1">
                <a:off x="3556002" y="47490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 flipH="1">
                <a:off x="3615270" y="47998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flipH="1">
                <a:off x="3666071" y="48506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" name="Group 10"/>
            <p:cNvGrpSpPr/>
            <p:nvPr/>
          </p:nvGrpSpPr>
          <p:grpSpPr>
            <a:xfrm rot="15668821">
              <a:off x="4402026" y="3330378"/>
              <a:ext cx="886737" cy="913268"/>
              <a:chOff x="3522135" y="4690535"/>
              <a:chExt cx="591891" cy="609600"/>
            </a:xfrm>
          </p:grpSpPr>
          <p:cxnSp>
            <p:nvCxnSpPr>
              <p:cNvPr id="16" name="Straight Connector 15"/>
              <p:cNvCxnSpPr/>
              <p:nvPr/>
            </p:nvCxnSpPr>
            <p:spPr>
              <a:xfrm flipH="1">
                <a:off x="3522135" y="4690535"/>
                <a:ext cx="423333" cy="429768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 flipH="1">
                <a:off x="3556002" y="47490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 flipH="1">
                <a:off x="3615270" y="47998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 flipH="1">
                <a:off x="3666071" y="48506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" name="Oval 11"/>
            <p:cNvSpPr>
              <a:spLocks noChangeAspect="1"/>
            </p:cNvSpPr>
            <p:nvPr/>
          </p:nvSpPr>
          <p:spPr>
            <a:xfrm>
              <a:off x="482585" y="4081030"/>
              <a:ext cx="684951" cy="68495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2765755" y="3989956"/>
              <a:ext cx="684951" cy="68495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5058234" y="3926536"/>
              <a:ext cx="684951" cy="68495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15" name="Oval 14"/>
            <p:cNvSpPr>
              <a:spLocks noChangeAspect="1"/>
            </p:cNvSpPr>
            <p:nvPr/>
          </p:nvSpPr>
          <p:spPr>
            <a:xfrm>
              <a:off x="3931025" y="3025952"/>
              <a:ext cx="684951" cy="68495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grpSp>
          <p:nvGrpSpPr>
            <p:cNvPr id="36" name="Group 35"/>
            <p:cNvGrpSpPr/>
            <p:nvPr/>
          </p:nvGrpSpPr>
          <p:grpSpPr>
            <a:xfrm>
              <a:off x="4431737" y="4430855"/>
              <a:ext cx="886737" cy="913268"/>
              <a:chOff x="3522135" y="4690535"/>
              <a:chExt cx="591891" cy="609600"/>
            </a:xfrm>
          </p:grpSpPr>
          <p:cxnSp>
            <p:nvCxnSpPr>
              <p:cNvPr id="37" name="Straight Connector 36"/>
              <p:cNvCxnSpPr/>
              <p:nvPr/>
            </p:nvCxnSpPr>
            <p:spPr>
              <a:xfrm flipH="1">
                <a:off x="3522135" y="4690535"/>
                <a:ext cx="423333" cy="429768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 flipH="1">
                <a:off x="3556002" y="47490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 flipH="1">
                <a:off x="3615270" y="47998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 flipH="1">
                <a:off x="3666071" y="48506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" name="Group 40"/>
            <p:cNvGrpSpPr/>
            <p:nvPr/>
          </p:nvGrpSpPr>
          <p:grpSpPr>
            <a:xfrm rot="15668821">
              <a:off x="5598689" y="4303952"/>
              <a:ext cx="886737" cy="913268"/>
              <a:chOff x="3522135" y="4690535"/>
              <a:chExt cx="591891" cy="609600"/>
            </a:xfrm>
          </p:grpSpPr>
          <p:cxnSp>
            <p:nvCxnSpPr>
              <p:cNvPr id="42" name="Straight Connector 41"/>
              <p:cNvCxnSpPr/>
              <p:nvPr/>
            </p:nvCxnSpPr>
            <p:spPr>
              <a:xfrm flipH="1">
                <a:off x="3522135" y="4690535"/>
                <a:ext cx="423333" cy="429768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 flipH="1">
                <a:off x="3556002" y="47490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 flipH="1">
                <a:off x="3615270" y="47998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 flipH="1">
                <a:off x="3666071" y="48506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6" name="Oval 45"/>
            <p:cNvSpPr>
              <a:spLocks noChangeAspect="1"/>
            </p:cNvSpPr>
            <p:nvPr/>
          </p:nvSpPr>
          <p:spPr>
            <a:xfrm>
              <a:off x="3987785" y="5029297"/>
              <a:ext cx="684951" cy="68495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>
              <a:spLocks noChangeAspect="1"/>
            </p:cNvSpPr>
            <p:nvPr/>
          </p:nvSpPr>
          <p:spPr>
            <a:xfrm>
              <a:off x="6270955" y="4938223"/>
              <a:ext cx="684951" cy="68495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24672" y="552946"/>
            <a:ext cx="2131060" cy="2397760"/>
            <a:chOff x="224672" y="552946"/>
            <a:chExt cx="2131060" cy="2397760"/>
          </a:xfrm>
        </p:grpSpPr>
        <p:sp>
          <p:nvSpPr>
            <p:cNvPr id="49" name="Oval 48"/>
            <p:cNvSpPr/>
            <p:nvPr/>
          </p:nvSpPr>
          <p:spPr>
            <a:xfrm>
              <a:off x="393700" y="1147741"/>
              <a:ext cx="1745388" cy="133229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6" name="Group 105"/>
            <p:cNvGrpSpPr/>
            <p:nvPr/>
          </p:nvGrpSpPr>
          <p:grpSpPr>
            <a:xfrm rot="2042887">
              <a:off x="224672" y="1975346"/>
              <a:ext cx="873760" cy="899160"/>
              <a:chOff x="910472" y="552946"/>
              <a:chExt cx="873760" cy="899160"/>
            </a:xfrm>
          </p:grpSpPr>
          <p:grpSp>
            <p:nvGrpSpPr>
              <p:cNvPr id="9" name="Group 8"/>
              <p:cNvGrpSpPr/>
              <p:nvPr/>
            </p:nvGrpSpPr>
            <p:grpSpPr>
              <a:xfrm>
                <a:off x="1634372" y="552946"/>
                <a:ext cx="149860" cy="899160"/>
                <a:chOff x="1634372" y="552946"/>
                <a:chExt cx="149860" cy="899160"/>
              </a:xfrm>
            </p:grpSpPr>
            <p:sp>
              <p:nvSpPr>
                <p:cNvPr id="77" name="Oval 76"/>
                <p:cNvSpPr>
                  <a:spLocks/>
                </p:cNvSpPr>
                <p:nvPr/>
              </p:nvSpPr>
              <p:spPr>
                <a:xfrm rot="16200000">
                  <a:off x="1647072" y="1314946"/>
                  <a:ext cx="137160" cy="137160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cxnSp>
              <p:nvCxnSpPr>
                <p:cNvPr id="86" name="Straight Connector 85"/>
                <p:cNvCxnSpPr/>
                <p:nvPr/>
              </p:nvCxnSpPr>
              <p:spPr>
                <a:xfrm flipV="1">
                  <a:off x="1713128" y="637854"/>
                  <a:ext cx="1963" cy="698850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93" name="Oval 92"/>
                <p:cNvSpPr>
                  <a:spLocks/>
                </p:cNvSpPr>
                <p:nvPr/>
              </p:nvSpPr>
              <p:spPr>
                <a:xfrm rot="16200000">
                  <a:off x="1634372" y="552946"/>
                  <a:ext cx="137160" cy="137160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94" name="Group 93"/>
              <p:cNvGrpSpPr/>
              <p:nvPr/>
            </p:nvGrpSpPr>
            <p:grpSpPr>
              <a:xfrm>
                <a:off x="1393072" y="552946"/>
                <a:ext cx="149860" cy="899160"/>
                <a:chOff x="1634372" y="552946"/>
                <a:chExt cx="149860" cy="899160"/>
              </a:xfrm>
            </p:grpSpPr>
            <p:sp>
              <p:nvSpPr>
                <p:cNvPr id="95" name="Oval 94"/>
                <p:cNvSpPr>
                  <a:spLocks/>
                </p:cNvSpPr>
                <p:nvPr/>
              </p:nvSpPr>
              <p:spPr>
                <a:xfrm rot="16200000">
                  <a:off x="1647072" y="1314946"/>
                  <a:ext cx="137160" cy="137160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cxnSp>
              <p:nvCxnSpPr>
                <p:cNvPr id="96" name="Straight Connector 95"/>
                <p:cNvCxnSpPr/>
                <p:nvPr/>
              </p:nvCxnSpPr>
              <p:spPr>
                <a:xfrm flipV="1">
                  <a:off x="1713128" y="637854"/>
                  <a:ext cx="1963" cy="698850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97" name="Oval 96"/>
                <p:cNvSpPr>
                  <a:spLocks/>
                </p:cNvSpPr>
                <p:nvPr/>
              </p:nvSpPr>
              <p:spPr>
                <a:xfrm rot="16200000">
                  <a:off x="1634372" y="552946"/>
                  <a:ext cx="137160" cy="137160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98" name="Group 97"/>
              <p:cNvGrpSpPr/>
              <p:nvPr/>
            </p:nvGrpSpPr>
            <p:grpSpPr>
              <a:xfrm>
                <a:off x="1151772" y="552946"/>
                <a:ext cx="149860" cy="899160"/>
                <a:chOff x="1634372" y="552946"/>
                <a:chExt cx="149860" cy="899160"/>
              </a:xfrm>
            </p:grpSpPr>
            <p:sp>
              <p:nvSpPr>
                <p:cNvPr id="99" name="Oval 98"/>
                <p:cNvSpPr>
                  <a:spLocks/>
                </p:cNvSpPr>
                <p:nvPr/>
              </p:nvSpPr>
              <p:spPr>
                <a:xfrm rot="16200000">
                  <a:off x="1647072" y="1314946"/>
                  <a:ext cx="137160" cy="137160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cxnSp>
              <p:nvCxnSpPr>
                <p:cNvPr id="100" name="Straight Connector 99"/>
                <p:cNvCxnSpPr/>
                <p:nvPr/>
              </p:nvCxnSpPr>
              <p:spPr>
                <a:xfrm flipV="1">
                  <a:off x="1713128" y="637854"/>
                  <a:ext cx="1963" cy="698850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01" name="Oval 100"/>
                <p:cNvSpPr>
                  <a:spLocks/>
                </p:cNvSpPr>
                <p:nvPr/>
              </p:nvSpPr>
              <p:spPr>
                <a:xfrm rot="16200000">
                  <a:off x="1634372" y="552946"/>
                  <a:ext cx="137160" cy="137160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101"/>
              <p:cNvGrpSpPr/>
              <p:nvPr/>
            </p:nvGrpSpPr>
            <p:grpSpPr>
              <a:xfrm>
                <a:off x="910472" y="552946"/>
                <a:ext cx="149860" cy="899160"/>
                <a:chOff x="1634372" y="552946"/>
                <a:chExt cx="149860" cy="899160"/>
              </a:xfrm>
            </p:grpSpPr>
            <p:sp>
              <p:nvSpPr>
                <p:cNvPr id="103" name="Oval 102"/>
                <p:cNvSpPr>
                  <a:spLocks/>
                </p:cNvSpPr>
                <p:nvPr/>
              </p:nvSpPr>
              <p:spPr>
                <a:xfrm rot="16200000">
                  <a:off x="1647072" y="1314946"/>
                  <a:ext cx="137160" cy="137160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cxnSp>
              <p:nvCxnSpPr>
                <p:cNvPr id="104" name="Straight Connector 103"/>
                <p:cNvCxnSpPr/>
                <p:nvPr/>
              </p:nvCxnSpPr>
              <p:spPr>
                <a:xfrm flipV="1">
                  <a:off x="1713128" y="637854"/>
                  <a:ext cx="1963" cy="698850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05" name="Oval 104"/>
                <p:cNvSpPr>
                  <a:spLocks/>
                </p:cNvSpPr>
                <p:nvPr/>
              </p:nvSpPr>
              <p:spPr>
                <a:xfrm rot="16200000">
                  <a:off x="1634372" y="552946"/>
                  <a:ext cx="137160" cy="137160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</p:grpSp>
        <p:grpSp>
          <p:nvGrpSpPr>
            <p:cNvPr id="107" name="Group 106"/>
            <p:cNvGrpSpPr/>
            <p:nvPr/>
          </p:nvGrpSpPr>
          <p:grpSpPr>
            <a:xfrm>
              <a:off x="910472" y="552946"/>
              <a:ext cx="873760" cy="899160"/>
              <a:chOff x="910472" y="552946"/>
              <a:chExt cx="873760" cy="899160"/>
            </a:xfrm>
          </p:grpSpPr>
          <p:grpSp>
            <p:nvGrpSpPr>
              <p:cNvPr id="108" name="Group 107"/>
              <p:cNvGrpSpPr/>
              <p:nvPr/>
            </p:nvGrpSpPr>
            <p:grpSpPr>
              <a:xfrm>
                <a:off x="1634372" y="552946"/>
                <a:ext cx="149860" cy="899160"/>
                <a:chOff x="1634372" y="552946"/>
                <a:chExt cx="149860" cy="899160"/>
              </a:xfrm>
            </p:grpSpPr>
            <p:sp>
              <p:nvSpPr>
                <p:cNvPr id="121" name="Oval 120"/>
                <p:cNvSpPr>
                  <a:spLocks/>
                </p:cNvSpPr>
                <p:nvPr/>
              </p:nvSpPr>
              <p:spPr>
                <a:xfrm rot="16200000">
                  <a:off x="1647072" y="1314946"/>
                  <a:ext cx="137160" cy="137160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cxnSp>
              <p:nvCxnSpPr>
                <p:cNvPr id="122" name="Straight Connector 121"/>
                <p:cNvCxnSpPr/>
                <p:nvPr/>
              </p:nvCxnSpPr>
              <p:spPr>
                <a:xfrm flipV="1">
                  <a:off x="1713128" y="637854"/>
                  <a:ext cx="1963" cy="698850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23" name="Oval 122"/>
                <p:cNvSpPr>
                  <a:spLocks/>
                </p:cNvSpPr>
                <p:nvPr/>
              </p:nvSpPr>
              <p:spPr>
                <a:xfrm rot="16200000">
                  <a:off x="1634372" y="552946"/>
                  <a:ext cx="137160" cy="137160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9" name="Group 108"/>
              <p:cNvGrpSpPr/>
              <p:nvPr/>
            </p:nvGrpSpPr>
            <p:grpSpPr>
              <a:xfrm>
                <a:off x="1393072" y="552946"/>
                <a:ext cx="149860" cy="899160"/>
                <a:chOff x="1634372" y="552946"/>
                <a:chExt cx="149860" cy="899160"/>
              </a:xfrm>
            </p:grpSpPr>
            <p:sp>
              <p:nvSpPr>
                <p:cNvPr id="118" name="Oval 117"/>
                <p:cNvSpPr>
                  <a:spLocks/>
                </p:cNvSpPr>
                <p:nvPr/>
              </p:nvSpPr>
              <p:spPr>
                <a:xfrm rot="16200000">
                  <a:off x="1647072" y="1314946"/>
                  <a:ext cx="137160" cy="137160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cxnSp>
              <p:nvCxnSpPr>
                <p:cNvPr id="119" name="Straight Connector 118"/>
                <p:cNvCxnSpPr/>
                <p:nvPr/>
              </p:nvCxnSpPr>
              <p:spPr>
                <a:xfrm flipV="1">
                  <a:off x="1713128" y="637854"/>
                  <a:ext cx="1963" cy="698850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20" name="Oval 119"/>
                <p:cNvSpPr>
                  <a:spLocks/>
                </p:cNvSpPr>
                <p:nvPr/>
              </p:nvSpPr>
              <p:spPr>
                <a:xfrm rot="16200000">
                  <a:off x="1634372" y="552946"/>
                  <a:ext cx="137160" cy="137160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10" name="Group 109"/>
              <p:cNvGrpSpPr/>
              <p:nvPr/>
            </p:nvGrpSpPr>
            <p:grpSpPr>
              <a:xfrm>
                <a:off x="1151772" y="552946"/>
                <a:ext cx="149860" cy="899160"/>
                <a:chOff x="1634372" y="552946"/>
                <a:chExt cx="149860" cy="899160"/>
              </a:xfrm>
            </p:grpSpPr>
            <p:sp>
              <p:nvSpPr>
                <p:cNvPr id="115" name="Oval 114"/>
                <p:cNvSpPr>
                  <a:spLocks/>
                </p:cNvSpPr>
                <p:nvPr/>
              </p:nvSpPr>
              <p:spPr>
                <a:xfrm rot="16200000">
                  <a:off x="1647072" y="1314946"/>
                  <a:ext cx="137160" cy="137160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cxnSp>
              <p:nvCxnSpPr>
                <p:cNvPr id="116" name="Straight Connector 115"/>
                <p:cNvCxnSpPr/>
                <p:nvPr/>
              </p:nvCxnSpPr>
              <p:spPr>
                <a:xfrm flipV="1">
                  <a:off x="1713128" y="637854"/>
                  <a:ext cx="1963" cy="698850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17" name="Oval 116"/>
                <p:cNvSpPr>
                  <a:spLocks/>
                </p:cNvSpPr>
                <p:nvPr/>
              </p:nvSpPr>
              <p:spPr>
                <a:xfrm rot="16200000">
                  <a:off x="1634372" y="552946"/>
                  <a:ext cx="137160" cy="137160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11" name="Group 110"/>
              <p:cNvGrpSpPr/>
              <p:nvPr/>
            </p:nvGrpSpPr>
            <p:grpSpPr>
              <a:xfrm>
                <a:off x="910472" y="552946"/>
                <a:ext cx="149860" cy="899160"/>
                <a:chOff x="1634372" y="552946"/>
                <a:chExt cx="149860" cy="899160"/>
              </a:xfrm>
            </p:grpSpPr>
            <p:sp>
              <p:nvSpPr>
                <p:cNvPr id="112" name="Oval 111"/>
                <p:cNvSpPr>
                  <a:spLocks/>
                </p:cNvSpPr>
                <p:nvPr/>
              </p:nvSpPr>
              <p:spPr>
                <a:xfrm rot="16200000">
                  <a:off x="1647072" y="1314946"/>
                  <a:ext cx="137160" cy="137160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cxnSp>
              <p:nvCxnSpPr>
                <p:cNvPr id="113" name="Straight Connector 112"/>
                <p:cNvCxnSpPr/>
                <p:nvPr/>
              </p:nvCxnSpPr>
              <p:spPr>
                <a:xfrm flipV="1">
                  <a:off x="1713128" y="637854"/>
                  <a:ext cx="1963" cy="698850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14" name="Oval 113"/>
                <p:cNvSpPr>
                  <a:spLocks/>
                </p:cNvSpPr>
                <p:nvPr/>
              </p:nvSpPr>
              <p:spPr>
                <a:xfrm rot="16200000">
                  <a:off x="1634372" y="552946"/>
                  <a:ext cx="137160" cy="137160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</p:grpSp>
        <p:grpSp>
          <p:nvGrpSpPr>
            <p:cNvPr id="124" name="Group 123"/>
            <p:cNvGrpSpPr/>
            <p:nvPr/>
          </p:nvGrpSpPr>
          <p:grpSpPr>
            <a:xfrm rot="19662518">
              <a:off x="1481972" y="2051546"/>
              <a:ext cx="873760" cy="899160"/>
              <a:chOff x="910472" y="552946"/>
              <a:chExt cx="873760" cy="899160"/>
            </a:xfrm>
          </p:grpSpPr>
          <p:grpSp>
            <p:nvGrpSpPr>
              <p:cNvPr id="125" name="Group 124"/>
              <p:cNvGrpSpPr/>
              <p:nvPr/>
            </p:nvGrpSpPr>
            <p:grpSpPr>
              <a:xfrm>
                <a:off x="1634372" y="552946"/>
                <a:ext cx="149860" cy="899160"/>
                <a:chOff x="1634372" y="552946"/>
                <a:chExt cx="149860" cy="899160"/>
              </a:xfrm>
            </p:grpSpPr>
            <p:sp>
              <p:nvSpPr>
                <p:cNvPr id="138" name="Oval 137"/>
                <p:cNvSpPr>
                  <a:spLocks/>
                </p:cNvSpPr>
                <p:nvPr/>
              </p:nvSpPr>
              <p:spPr>
                <a:xfrm rot="16200000">
                  <a:off x="1647072" y="1314946"/>
                  <a:ext cx="137160" cy="137160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cxnSp>
              <p:nvCxnSpPr>
                <p:cNvPr id="139" name="Straight Connector 138"/>
                <p:cNvCxnSpPr/>
                <p:nvPr/>
              </p:nvCxnSpPr>
              <p:spPr>
                <a:xfrm flipV="1">
                  <a:off x="1713128" y="637854"/>
                  <a:ext cx="1963" cy="698850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40" name="Oval 139"/>
                <p:cNvSpPr>
                  <a:spLocks/>
                </p:cNvSpPr>
                <p:nvPr/>
              </p:nvSpPr>
              <p:spPr>
                <a:xfrm rot="16200000">
                  <a:off x="1634372" y="552946"/>
                  <a:ext cx="137160" cy="137160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26" name="Group 125"/>
              <p:cNvGrpSpPr/>
              <p:nvPr/>
            </p:nvGrpSpPr>
            <p:grpSpPr>
              <a:xfrm>
                <a:off x="1393072" y="552946"/>
                <a:ext cx="149860" cy="899160"/>
                <a:chOff x="1634372" y="552946"/>
                <a:chExt cx="149860" cy="899160"/>
              </a:xfrm>
            </p:grpSpPr>
            <p:sp>
              <p:nvSpPr>
                <p:cNvPr id="135" name="Oval 134"/>
                <p:cNvSpPr>
                  <a:spLocks/>
                </p:cNvSpPr>
                <p:nvPr/>
              </p:nvSpPr>
              <p:spPr>
                <a:xfrm rot="16200000">
                  <a:off x="1647072" y="1314946"/>
                  <a:ext cx="137160" cy="137160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cxnSp>
              <p:nvCxnSpPr>
                <p:cNvPr id="136" name="Straight Connector 135"/>
                <p:cNvCxnSpPr/>
                <p:nvPr/>
              </p:nvCxnSpPr>
              <p:spPr>
                <a:xfrm flipV="1">
                  <a:off x="1713128" y="637854"/>
                  <a:ext cx="1963" cy="698850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37" name="Oval 136"/>
                <p:cNvSpPr>
                  <a:spLocks/>
                </p:cNvSpPr>
                <p:nvPr/>
              </p:nvSpPr>
              <p:spPr>
                <a:xfrm rot="16200000">
                  <a:off x="1634372" y="552946"/>
                  <a:ext cx="137160" cy="137160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27" name="Group 126"/>
              <p:cNvGrpSpPr/>
              <p:nvPr/>
            </p:nvGrpSpPr>
            <p:grpSpPr>
              <a:xfrm>
                <a:off x="1151772" y="552946"/>
                <a:ext cx="149860" cy="899160"/>
                <a:chOff x="1634372" y="552946"/>
                <a:chExt cx="149860" cy="899160"/>
              </a:xfrm>
            </p:grpSpPr>
            <p:sp>
              <p:nvSpPr>
                <p:cNvPr id="132" name="Oval 131"/>
                <p:cNvSpPr>
                  <a:spLocks/>
                </p:cNvSpPr>
                <p:nvPr/>
              </p:nvSpPr>
              <p:spPr>
                <a:xfrm rot="16200000">
                  <a:off x="1647072" y="1314946"/>
                  <a:ext cx="137160" cy="137160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cxnSp>
              <p:nvCxnSpPr>
                <p:cNvPr id="133" name="Straight Connector 132"/>
                <p:cNvCxnSpPr/>
                <p:nvPr/>
              </p:nvCxnSpPr>
              <p:spPr>
                <a:xfrm flipV="1">
                  <a:off x="1713128" y="637854"/>
                  <a:ext cx="1963" cy="698850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34" name="Oval 133"/>
                <p:cNvSpPr>
                  <a:spLocks/>
                </p:cNvSpPr>
                <p:nvPr/>
              </p:nvSpPr>
              <p:spPr>
                <a:xfrm rot="16200000">
                  <a:off x="1634372" y="552946"/>
                  <a:ext cx="137160" cy="137160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28" name="Group 127"/>
              <p:cNvGrpSpPr/>
              <p:nvPr/>
            </p:nvGrpSpPr>
            <p:grpSpPr>
              <a:xfrm>
                <a:off x="910472" y="552946"/>
                <a:ext cx="149860" cy="899160"/>
                <a:chOff x="1634372" y="552946"/>
                <a:chExt cx="149860" cy="899160"/>
              </a:xfrm>
            </p:grpSpPr>
            <p:sp>
              <p:nvSpPr>
                <p:cNvPr id="129" name="Oval 128"/>
                <p:cNvSpPr>
                  <a:spLocks/>
                </p:cNvSpPr>
                <p:nvPr/>
              </p:nvSpPr>
              <p:spPr>
                <a:xfrm rot="16200000">
                  <a:off x="1647072" y="1314946"/>
                  <a:ext cx="137160" cy="137160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cxnSp>
              <p:nvCxnSpPr>
                <p:cNvPr id="130" name="Straight Connector 129"/>
                <p:cNvCxnSpPr/>
                <p:nvPr/>
              </p:nvCxnSpPr>
              <p:spPr>
                <a:xfrm flipV="1">
                  <a:off x="1713128" y="637854"/>
                  <a:ext cx="1963" cy="698850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31" name="Oval 130"/>
                <p:cNvSpPr>
                  <a:spLocks/>
                </p:cNvSpPr>
                <p:nvPr/>
              </p:nvSpPr>
              <p:spPr>
                <a:xfrm rot="16200000">
                  <a:off x="1634372" y="552946"/>
                  <a:ext cx="137160" cy="137160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</p:grpSp>
      </p:grpSp>
      <p:sp>
        <p:nvSpPr>
          <p:cNvPr id="141" name="Right Arrow 140"/>
          <p:cNvSpPr/>
          <p:nvPr/>
        </p:nvSpPr>
        <p:spPr>
          <a:xfrm rot="15221536">
            <a:off x="943445" y="3174778"/>
            <a:ext cx="1223851" cy="183679"/>
          </a:xfrm>
          <a:prstGeom prst="rightArrow">
            <a:avLst/>
          </a:prstGeom>
          <a:solidFill>
            <a:srgbClr val="800000"/>
          </a:solidFill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ounded Rectangle 141"/>
          <p:cNvSpPr/>
          <p:nvPr/>
        </p:nvSpPr>
        <p:spPr>
          <a:xfrm>
            <a:off x="4961455" y="1388533"/>
            <a:ext cx="4013211" cy="194733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571500" indent="-571500">
              <a:buFont typeface="Arial"/>
              <a:buChar char="•"/>
            </a:pPr>
            <a:r>
              <a:rPr lang="en-US" sz="2800" dirty="0" smtClean="0"/>
              <a:t>h</a:t>
            </a:r>
            <a:r>
              <a:rPr lang="en-US" sz="2800" baseline="30000" dirty="0" smtClean="0"/>
              <a:t>1/3</a:t>
            </a:r>
            <a:r>
              <a:rPr lang="en-US" sz="2800" dirty="0" smtClean="0"/>
              <a:t> leaves</a:t>
            </a:r>
          </a:p>
          <a:p>
            <a:pPr marL="571500" indent="-571500">
              <a:buFont typeface="Arial"/>
              <a:buChar char="•"/>
            </a:pPr>
            <a:r>
              <a:rPr lang="en-US" sz="2800" dirty="0" smtClean="0"/>
              <a:t>h parallel blue edges</a:t>
            </a:r>
          </a:p>
          <a:p>
            <a:pPr marL="571500" indent="-571500">
              <a:buFont typeface="Arial"/>
              <a:buChar char="•"/>
            </a:pPr>
            <a:r>
              <a:rPr lang="en-US" sz="2800" dirty="0" smtClean="0">
                <a:solidFill>
                  <a:srgbClr val="FFD5B5"/>
                </a:solidFill>
              </a:rPr>
              <a:t>each leaf gets h</a:t>
            </a:r>
            <a:r>
              <a:rPr lang="en-US" sz="2800" baseline="30000" dirty="0" smtClean="0">
                <a:solidFill>
                  <a:srgbClr val="FFD5B5"/>
                </a:solidFill>
              </a:rPr>
              <a:t>3/4</a:t>
            </a:r>
            <a:r>
              <a:rPr lang="en-US" sz="2800" dirty="0" smtClean="0">
                <a:solidFill>
                  <a:srgbClr val="FFD5B5"/>
                </a:solidFill>
              </a:rPr>
              <a:t> green paths</a:t>
            </a:r>
            <a:endParaRPr lang="en-US" sz="2800" dirty="0">
              <a:solidFill>
                <a:srgbClr val="FFD5B5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94271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" grpId="0" animBg="1"/>
    </p:bld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Stage 1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482585" y="2954096"/>
            <a:ext cx="6473321" cy="3691467"/>
            <a:chOff x="482585" y="2022781"/>
            <a:chExt cx="6473321" cy="3691467"/>
          </a:xfrm>
        </p:grpSpPr>
        <p:grpSp>
          <p:nvGrpSpPr>
            <p:cNvPr id="5" name="Group 4"/>
            <p:cNvGrpSpPr/>
            <p:nvPr/>
          </p:nvGrpSpPr>
          <p:grpSpPr>
            <a:xfrm>
              <a:off x="1992016" y="2417109"/>
              <a:ext cx="886737" cy="913268"/>
              <a:chOff x="3522135" y="4690535"/>
              <a:chExt cx="591891" cy="609600"/>
            </a:xfrm>
          </p:grpSpPr>
          <p:cxnSp>
            <p:nvCxnSpPr>
              <p:cNvPr id="32" name="Straight Connector 31"/>
              <p:cNvCxnSpPr/>
              <p:nvPr/>
            </p:nvCxnSpPr>
            <p:spPr>
              <a:xfrm flipH="1">
                <a:off x="3522135" y="4690535"/>
                <a:ext cx="423333" cy="429768"/>
              </a:xfrm>
              <a:prstGeom prst="line">
                <a:avLst/>
              </a:prstGeom>
              <a:ln>
                <a:solidFill>
                  <a:srgbClr val="0058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 flipH="1">
                <a:off x="3556002" y="4749056"/>
                <a:ext cx="447955" cy="449479"/>
              </a:xfrm>
              <a:prstGeom prst="line">
                <a:avLst/>
              </a:prstGeom>
              <a:ln>
                <a:solidFill>
                  <a:srgbClr val="0058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 flipH="1">
                <a:off x="3615270" y="4799856"/>
                <a:ext cx="447955" cy="449479"/>
              </a:xfrm>
              <a:prstGeom prst="line">
                <a:avLst/>
              </a:prstGeom>
              <a:ln>
                <a:solidFill>
                  <a:srgbClr val="0058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flipH="1">
                <a:off x="3666071" y="4850656"/>
                <a:ext cx="447955" cy="449479"/>
              </a:xfrm>
              <a:prstGeom prst="line">
                <a:avLst/>
              </a:prstGeom>
              <a:ln>
                <a:solidFill>
                  <a:srgbClr val="0058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Oval 5"/>
            <p:cNvSpPr>
              <a:spLocks noChangeAspect="1"/>
            </p:cNvSpPr>
            <p:nvPr/>
          </p:nvSpPr>
          <p:spPr>
            <a:xfrm>
              <a:off x="1560748" y="3013266"/>
              <a:ext cx="684951" cy="68495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7" name="Oval 6"/>
            <p:cNvSpPr>
              <a:spLocks noChangeAspect="1"/>
            </p:cNvSpPr>
            <p:nvPr/>
          </p:nvSpPr>
          <p:spPr>
            <a:xfrm>
              <a:off x="2636586" y="2022781"/>
              <a:ext cx="684949" cy="684949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926537" y="3482588"/>
              <a:ext cx="886737" cy="913268"/>
              <a:chOff x="3522135" y="4690535"/>
              <a:chExt cx="591891" cy="609600"/>
            </a:xfrm>
          </p:grpSpPr>
          <p:cxnSp>
            <p:nvCxnSpPr>
              <p:cNvPr id="28" name="Straight Connector 27"/>
              <p:cNvCxnSpPr/>
              <p:nvPr/>
            </p:nvCxnSpPr>
            <p:spPr>
              <a:xfrm flipH="1">
                <a:off x="3522135" y="4690535"/>
                <a:ext cx="423333" cy="429768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flipH="1">
                <a:off x="3556002" y="47490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flipH="1">
                <a:off x="3615270" y="47998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flipH="1">
                <a:off x="3666071" y="48506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" name="Straight Connector 23"/>
            <p:cNvCxnSpPr/>
            <p:nvPr/>
          </p:nvCxnSpPr>
          <p:spPr>
            <a:xfrm rot="15668821" flipH="1">
              <a:off x="3117112" y="2593312"/>
              <a:ext cx="777786" cy="810152"/>
            </a:xfrm>
            <a:prstGeom prst="line">
              <a:avLst/>
            </a:prstGeom>
            <a:ln>
              <a:solidFill>
                <a:srgbClr val="0058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5668821" flipH="1">
              <a:off x="3208796" y="2521864"/>
              <a:ext cx="823024" cy="847309"/>
            </a:xfrm>
            <a:prstGeom prst="line">
              <a:avLst/>
            </a:prstGeom>
            <a:ln>
              <a:solidFill>
                <a:srgbClr val="0058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5668821" flipH="1">
              <a:off x="3320526" y="2433397"/>
              <a:ext cx="823024" cy="847309"/>
            </a:xfrm>
            <a:prstGeom prst="line">
              <a:avLst/>
            </a:prstGeom>
            <a:ln>
              <a:solidFill>
                <a:srgbClr val="0058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5668821" flipH="1">
              <a:off x="3383850" y="2343368"/>
              <a:ext cx="823024" cy="847309"/>
            </a:xfrm>
            <a:prstGeom prst="line">
              <a:avLst/>
            </a:prstGeom>
            <a:ln>
              <a:solidFill>
                <a:srgbClr val="0058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Group 9"/>
            <p:cNvGrpSpPr/>
            <p:nvPr/>
          </p:nvGrpSpPr>
          <p:grpSpPr>
            <a:xfrm rot="15668821">
              <a:off x="2093489" y="3355685"/>
              <a:ext cx="886737" cy="913268"/>
              <a:chOff x="3522135" y="4690535"/>
              <a:chExt cx="591891" cy="609600"/>
            </a:xfrm>
          </p:grpSpPr>
          <p:cxnSp>
            <p:nvCxnSpPr>
              <p:cNvPr id="20" name="Straight Connector 19"/>
              <p:cNvCxnSpPr/>
              <p:nvPr/>
            </p:nvCxnSpPr>
            <p:spPr>
              <a:xfrm flipH="1">
                <a:off x="3522135" y="4690535"/>
                <a:ext cx="423333" cy="429768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 flipH="1">
                <a:off x="3556002" y="47490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 flipH="1">
                <a:off x="3615270" y="47998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flipH="1">
                <a:off x="3666071" y="48506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" name="Group 10"/>
            <p:cNvGrpSpPr/>
            <p:nvPr/>
          </p:nvGrpSpPr>
          <p:grpSpPr>
            <a:xfrm rot="15668821">
              <a:off x="4402026" y="3330378"/>
              <a:ext cx="886737" cy="913268"/>
              <a:chOff x="3522135" y="4690535"/>
              <a:chExt cx="591891" cy="609600"/>
            </a:xfrm>
          </p:grpSpPr>
          <p:cxnSp>
            <p:nvCxnSpPr>
              <p:cNvPr id="16" name="Straight Connector 15"/>
              <p:cNvCxnSpPr/>
              <p:nvPr/>
            </p:nvCxnSpPr>
            <p:spPr>
              <a:xfrm flipH="1">
                <a:off x="3522135" y="4690535"/>
                <a:ext cx="423333" cy="429768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 flipH="1">
                <a:off x="3556002" y="47490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 flipH="1">
                <a:off x="3615270" y="47998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 flipH="1">
                <a:off x="3666071" y="48506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" name="Oval 11"/>
            <p:cNvSpPr>
              <a:spLocks noChangeAspect="1"/>
            </p:cNvSpPr>
            <p:nvPr/>
          </p:nvSpPr>
          <p:spPr>
            <a:xfrm>
              <a:off x="482585" y="4081030"/>
              <a:ext cx="684951" cy="68495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2765755" y="3989956"/>
              <a:ext cx="684951" cy="68495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5058234" y="3926536"/>
              <a:ext cx="684951" cy="68495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15" name="Oval 14"/>
            <p:cNvSpPr>
              <a:spLocks noChangeAspect="1"/>
            </p:cNvSpPr>
            <p:nvPr/>
          </p:nvSpPr>
          <p:spPr>
            <a:xfrm>
              <a:off x="3931025" y="3025952"/>
              <a:ext cx="684951" cy="68495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grpSp>
          <p:nvGrpSpPr>
            <p:cNvPr id="36" name="Group 35"/>
            <p:cNvGrpSpPr/>
            <p:nvPr/>
          </p:nvGrpSpPr>
          <p:grpSpPr>
            <a:xfrm>
              <a:off x="4431737" y="4430855"/>
              <a:ext cx="886737" cy="913268"/>
              <a:chOff x="3522135" y="4690535"/>
              <a:chExt cx="591891" cy="609600"/>
            </a:xfrm>
          </p:grpSpPr>
          <p:cxnSp>
            <p:nvCxnSpPr>
              <p:cNvPr id="37" name="Straight Connector 36"/>
              <p:cNvCxnSpPr/>
              <p:nvPr/>
            </p:nvCxnSpPr>
            <p:spPr>
              <a:xfrm flipH="1">
                <a:off x="3522135" y="4690535"/>
                <a:ext cx="423333" cy="429768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 flipH="1">
                <a:off x="3556002" y="47490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 flipH="1">
                <a:off x="3615270" y="47998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 flipH="1">
                <a:off x="3666071" y="48506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" name="Group 40"/>
            <p:cNvGrpSpPr/>
            <p:nvPr/>
          </p:nvGrpSpPr>
          <p:grpSpPr>
            <a:xfrm rot="15668821">
              <a:off x="5598689" y="4303952"/>
              <a:ext cx="886737" cy="913268"/>
              <a:chOff x="3522135" y="4690535"/>
              <a:chExt cx="591891" cy="609600"/>
            </a:xfrm>
          </p:grpSpPr>
          <p:cxnSp>
            <p:nvCxnSpPr>
              <p:cNvPr id="42" name="Straight Connector 41"/>
              <p:cNvCxnSpPr/>
              <p:nvPr/>
            </p:nvCxnSpPr>
            <p:spPr>
              <a:xfrm flipH="1">
                <a:off x="3522135" y="4690535"/>
                <a:ext cx="423333" cy="429768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 flipH="1">
                <a:off x="3556002" y="47490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 flipH="1">
                <a:off x="3615270" y="47998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 flipH="1">
                <a:off x="3666071" y="48506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6" name="Oval 45"/>
            <p:cNvSpPr>
              <a:spLocks noChangeAspect="1"/>
            </p:cNvSpPr>
            <p:nvPr/>
          </p:nvSpPr>
          <p:spPr>
            <a:xfrm>
              <a:off x="3987785" y="5029297"/>
              <a:ext cx="684951" cy="68495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>
              <a:spLocks noChangeAspect="1"/>
            </p:cNvSpPr>
            <p:nvPr/>
          </p:nvSpPr>
          <p:spPr>
            <a:xfrm>
              <a:off x="6270955" y="4938223"/>
              <a:ext cx="684951" cy="68495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" name="Oval 48"/>
          <p:cNvSpPr/>
          <p:nvPr/>
        </p:nvSpPr>
        <p:spPr>
          <a:xfrm>
            <a:off x="393700" y="1147741"/>
            <a:ext cx="1745388" cy="133229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>
            <a:spLocks/>
          </p:cNvSpPr>
          <p:nvPr/>
        </p:nvSpPr>
        <p:spPr>
          <a:xfrm rot="18242887">
            <a:off x="684816" y="2878238"/>
            <a:ext cx="137160" cy="13716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6" name="Straight Connector 85"/>
          <p:cNvCxnSpPr/>
          <p:nvPr/>
        </p:nvCxnSpPr>
        <p:spPr>
          <a:xfrm rot="2042887" flipV="1">
            <a:off x="972990" y="2268211"/>
            <a:ext cx="1963" cy="69885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3" name="Oval 92"/>
          <p:cNvSpPr>
            <a:spLocks/>
          </p:cNvSpPr>
          <p:nvPr/>
        </p:nvSpPr>
        <p:spPr>
          <a:xfrm rot="18242887">
            <a:off x="1100928" y="2239758"/>
            <a:ext cx="137160" cy="13716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5" name="Oval 94"/>
          <p:cNvSpPr>
            <a:spLocks/>
          </p:cNvSpPr>
          <p:nvPr/>
        </p:nvSpPr>
        <p:spPr>
          <a:xfrm rot="18242887">
            <a:off x="484882" y="2743137"/>
            <a:ext cx="137160" cy="13716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6" name="Straight Connector 95"/>
          <p:cNvCxnSpPr/>
          <p:nvPr/>
        </p:nvCxnSpPr>
        <p:spPr>
          <a:xfrm rot="2042887" flipV="1">
            <a:off x="773056" y="2133111"/>
            <a:ext cx="1963" cy="69885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7" name="Oval 96"/>
          <p:cNvSpPr>
            <a:spLocks/>
          </p:cNvSpPr>
          <p:nvPr/>
        </p:nvSpPr>
        <p:spPr>
          <a:xfrm rot="18242887">
            <a:off x="900994" y="2104657"/>
            <a:ext cx="137160" cy="13716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2" name="Oval 141"/>
          <p:cNvSpPr>
            <a:spLocks/>
          </p:cNvSpPr>
          <p:nvPr/>
        </p:nvSpPr>
        <p:spPr>
          <a:xfrm rot="18242887">
            <a:off x="1104196" y="2244340"/>
            <a:ext cx="137160" cy="13716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8" name="Group 97"/>
          <p:cNvGrpSpPr/>
          <p:nvPr/>
        </p:nvGrpSpPr>
        <p:grpSpPr>
          <a:xfrm rot="2042887">
            <a:off x="486655" y="1907795"/>
            <a:ext cx="149860" cy="899160"/>
            <a:chOff x="1634372" y="552946"/>
            <a:chExt cx="149860" cy="899160"/>
          </a:xfrm>
        </p:grpSpPr>
        <p:sp>
          <p:nvSpPr>
            <p:cNvPr id="99" name="Oval 98"/>
            <p:cNvSpPr>
              <a:spLocks/>
            </p:cNvSpPr>
            <p:nvPr/>
          </p:nvSpPr>
          <p:spPr>
            <a:xfrm rot="16200000">
              <a:off x="1647072" y="1314946"/>
              <a:ext cx="137160" cy="13716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00" name="Straight Connector 99"/>
            <p:cNvCxnSpPr/>
            <p:nvPr/>
          </p:nvCxnSpPr>
          <p:spPr>
            <a:xfrm flipV="1">
              <a:off x="1713128" y="637854"/>
              <a:ext cx="1963" cy="69885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01" name="Oval 100"/>
            <p:cNvSpPr>
              <a:spLocks/>
            </p:cNvSpPr>
            <p:nvPr/>
          </p:nvSpPr>
          <p:spPr>
            <a:xfrm rot="16200000">
              <a:off x="1634372" y="552946"/>
              <a:ext cx="137160" cy="13716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02" name="Group 101"/>
          <p:cNvGrpSpPr/>
          <p:nvPr/>
        </p:nvGrpSpPr>
        <p:grpSpPr>
          <a:xfrm rot="2042887">
            <a:off x="286722" y="1772694"/>
            <a:ext cx="149860" cy="899160"/>
            <a:chOff x="1634372" y="552946"/>
            <a:chExt cx="149860" cy="899160"/>
          </a:xfrm>
        </p:grpSpPr>
        <p:sp>
          <p:nvSpPr>
            <p:cNvPr id="103" name="Oval 102"/>
            <p:cNvSpPr>
              <a:spLocks/>
            </p:cNvSpPr>
            <p:nvPr/>
          </p:nvSpPr>
          <p:spPr>
            <a:xfrm rot="16200000">
              <a:off x="1647072" y="1314946"/>
              <a:ext cx="137160" cy="13716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04" name="Straight Connector 103"/>
            <p:cNvCxnSpPr/>
            <p:nvPr/>
          </p:nvCxnSpPr>
          <p:spPr>
            <a:xfrm flipV="1">
              <a:off x="1713128" y="637854"/>
              <a:ext cx="1963" cy="69885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05" name="Oval 104"/>
            <p:cNvSpPr>
              <a:spLocks/>
            </p:cNvSpPr>
            <p:nvPr/>
          </p:nvSpPr>
          <p:spPr>
            <a:xfrm rot="16200000">
              <a:off x="1634372" y="552946"/>
              <a:ext cx="137160" cy="13716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21" name="Oval 120"/>
          <p:cNvSpPr>
            <a:spLocks/>
          </p:cNvSpPr>
          <p:nvPr/>
        </p:nvSpPr>
        <p:spPr>
          <a:xfrm rot="16200000">
            <a:off x="1647072" y="1314946"/>
            <a:ext cx="137160" cy="13716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22" name="Straight Connector 121"/>
          <p:cNvCxnSpPr/>
          <p:nvPr/>
        </p:nvCxnSpPr>
        <p:spPr>
          <a:xfrm flipV="1">
            <a:off x="1713128" y="637854"/>
            <a:ext cx="1963" cy="69885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3" name="Oval 122"/>
          <p:cNvSpPr>
            <a:spLocks/>
          </p:cNvSpPr>
          <p:nvPr/>
        </p:nvSpPr>
        <p:spPr>
          <a:xfrm rot="16200000">
            <a:off x="1634372" y="552946"/>
            <a:ext cx="137160" cy="13716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8" name="Oval 117"/>
          <p:cNvSpPr>
            <a:spLocks/>
          </p:cNvSpPr>
          <p:nvPr/>
        </p:nvSpPr>
        <p:spPr>
          <a:xfrm rot="16200000">
            <a:off x="1405772" y="1314946"/>
            <a:ext cx="137160" cy="13716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9" name="Straight Connector 118"/>
          <p:cNvCxnSpPr/>
          <p:nvPr/>
        </p:nvCxnSpPr>
        <p:spPr>
          <a:xfrm flipV="1">
            <a:off x="1471828" y="637854"/>
            <a:ext cx="1963" cy="69885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0" name="Oval 119"/>
          <p:cNvSpPr>
            <a:spLocks/>
          </p:cNvSpPr>
          <p:nvPr/>
        </p:nvSpPr>
        <p:spPr>
          <a:xfrm rot="16200000">
            <a:off x="1393072" y="552946"/>
            <a:ext cx="137160" cy="13716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5" name="Oval 114"/>
          <p:cNvSpPr>
            <a:spLocks/>
          </p:cNvSpPr>
          <p:nvPr/>
        </p:nvSpPr>
        <p:spPr>
          <a:xfrm rot="16200000">
            <a:off x="1164472" y="1314946"/>
            <a:ext cx="137160" cy="13716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6" name="Straight Connector 115"/>
          <p:cNvCxnSpPr/>
          <p:nvPr/>
        </p:nvCxnSpPr>
        <p:spPr>
          <a:xfrm flipV="1">
            <a:off x="1230528" y="637854"/>
            <a:ext cx="1963" cy="69885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7" name="Oval 116"/>
          <p:cNvSpPr>
            <a:spLocks/>
          </p:cNvSpPr>
          <p:nvPr/>
        </p:nvSpPr>
        <p:spPr>
          <a:xfrm rot="16200000">
            <a:off x="1151772" y="552946"/>
            <a:ext cx="137160" cy="13716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2" name="Oval 111"/>
          <p:cNvSpPr>
            <a:spLocks/>
          </p:cNvSpPr>
          <p:nvPr/>
        </p:nvSpPr>
        <p:spPr>
          <a:xfrm rot="16200000">
            <a:off x="923172" y="1314946"/>
            <a:ext cx="137160" cy="13716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3" name="Straight Connector 112"/>
          <p:cNvCxnSpPr/>
          <p:nvPr/>
        </p:nvCxnSpPr>
        <p:spPr>
          <a:xfrm flipV="1">
            <a:off x="989228" y="637854"/>
            <a:ext cx="1963" cy="69885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4" name="Oval 113"/>
          <p:cNvSpPr>
            <a:spLocks/>
          </p:cNvSpPr>
          <p:nvPr/>
        </p:nvSpPr>
        <p:spPr>
          <a:xfrm rot="16200000">
            <a:off x="910472" y="552946"/>
            <a:ext cx="137160" cy="13716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8" name="Oval 137"/>
          <p:cNvSpPr>
            <a:spLocks/>
          </p:cNvSpPr>
          <p:nvPr/>
        </p:nvSpPr>
        <p:spPr>
          <a:xfrm rot="14262518">
            <a:off x="2365152" y="2557866"/>
            <a:ext cx="137160" cy="13716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9" name="Straight Connector 138"/>
          <p:cNvCxnSpPr/>
          <p:nvPr/>
        </p:nvCxnSpPr>
        <p:spPr>
          <a:xfrm rot="19662518" flipV="1">
            <a:off x="2219761" y="1942881"/>
            <a:ext cx="1963" cy="69885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0" name="Oval 139"/>
          <p:cNvSpPr>
            <a:spLocks/>
          </p:cNvSpPr>
          <p:nvPr/>
        </p:nvSpPr>
        <p:spPr>
          <a:xfrm rot="14262518">
            <a:off x="1947336" y="1920500"/>
            <a:ext cx="137160" cy="13716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5" name="Oval 134"/>
          <p:cNvSpPr>
            <a:spLocks/>
          </p:cNvSpPr>
          <p:nvPr/>
        </p:nvSpPr>
        <p:spPr>
          <a:xfrm rot="14262518">
            <a:off x="2161171" y="2686775"/>
            <a:ext cx="137160" cy="13716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6" name="Straight Connector 135"/>
          <p:cNvCxnSpPr/>
          <p:nvPr/>
        </p:nvCxnSpPr>
        <p:spPr>
          <a:xfrm rot="19662518" flipV="1">
            <a:off x="2015780" y="2071790"/>
            <a:ext cx="1963" cy="69885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7" name="Oval 136"/>
          <p:cNvSpPr>
            <a:spLocks/>
          </p:cNvSpPr>
          <p:nvPr/>
        </p:nvSpPr>
        <p:spPr>
          <a:xfrm rot="14262518">
            <a:off x="1743355" y="2049409"/>
            <a:ext cx="137160" cy="13716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2" name="Oval 131"/>
          <p:cNvSpPr>
            <a:spLocks/>
          </p:cNvSpPr>
          <p:nvPr/>
        </p:nvSpPr>
        <p:spPr>
          <a:xfrm rot="14262518">
            <a:off x="1957189" y="2815683"/>
            <a:ext cx="137160" cy="13716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3" name="Straight Connector 132"/>
          <p:cNvCxnSpPr/>
          <p:nvPr/>
        </p:nvCxnSpPr>
        <p:spPr>
          <a:xfrm rot="19662518" flipV="1">
            <a:off x="1811798" y="2200698"/>
            <a:ext cx="1963" cy="69885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4" name="Oval 133"/>
          <p:cNvSpPr>
            <a:spLocks/>
          </p:cNvSpPr>
          <p:nvPr/>
        </p:nvSpPr>
        <p:spPr>
          <a:xfrm rot="14262518">
            <a:off x="1539373" y="2178317"/>
            <a:ext cx="137160" cy="13716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9" name="Oval 128"/>
          <p:cNvSpPr>
            <a:spLocks/>
          </p:cNvSpPr>
          <p:nvPr/>
        </p:nvSpPr>
        <p:spPr>
          <a:xfrm rot="14262518">
            <a:off x="1753208" y="2944592"/>
            <a:ext cx="137160" cy="13716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0" name="Straight Connector 129"/>
          <p:cNvCxnSpPr/>
          <p:nvPr/>
        </p:nvCxnSpPr>
        <p:spPr>
          <a:xfrm rot="19662518" flipV="1">
            <a:off x="1607817" y="2329607"/>
            <a:ext cx="1963" cy="69885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1" name="Oval 130"/>
          <p:cNvSpPr>
            <a:spLocks/>
          </p:cNvSpPr>
          <p:nvPr/>
        </p:nvSpPr>
        <p:spPr>
          <a:xfrm rot="14262518">
            <a:off x="1335392" y="2307226"/>
            <a:ext cx="137160" cy="13716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1" name="Right Arrow 140"/>
          <p:cNvSpPr/>
          <p:nvPr/>
        </p:nvSpPr>
        <p:spPr>
          <a:xfrm rot="15221536">
            <a:off x="943445" y="3174778"/>
            <a:ext cx="1223851" cy="183679"/>
          </a:xfrm>
          <a:prstGeom prst="rightArrow">
            <a:avLst/>
          </a:prstGeom>
          <a:solidFill>
            <a:srgbClr val="800000"/>
          </a:solidFill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" name="Straight Connector 49"/>
          <p:cNvCxnSpPr>
            <a:stCxn id="112" idx="2"/>
            <a:endCxn id="97" idx="7"/>
          </p:cNvCxnSpPr>
          <p:nvPr/>
        </p:nvCxnSpPr>
        <p:spPr>
          <a:xfrm flipH="1">
            <a:off x="956545" y="1452106"/>
            <a:ext cx="35207" cy="653801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/>
          <p:nvPr/>
        </p:nvCxnSpPr>
        <p:spPr>
          <a:xfrm flipH="1">
            <a:off x="1190005" y="1452107"/>
            <a:ext cx="21880" cy="778607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 flipH="1">
            <a:off x="1389598" y="1485900"/>
            <a:ext cx="58202" cy="821013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endCxn id="134" idx="5"/>
          </p:cNvCxnSpPr>
          <p:nvPr/>
        </p:nvCxnSpPr>
        <p:spPr>
          <a:xfrm flipH="1">
            <a:off x="1623040" y="1456194"/>
            <a:ext cx="66686" cy="723804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3" name="Rounded Rectangle 162"/>
          <p:cNvSpPr/>
          <p:nvPr/>
        </p:nvSpPr>
        <p:spPr>
          <a:xfrm>
            <a:off x="4961455" y="1388533"/>
            <a:ext cx="4013211" cy="194733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571500" indent="-571500">
              <a:buFont typeface="Arial"/>
              <a:buChar char="•"/>
            </a:pPr>
            <a:r>
              <a:rPr lang="en-US" sz="2800" dirty="0" smtClean="0"/>
              <a:t>h</a:t>
            </a:r>
            <a:r>
              <a:rPr lang="en-US" sz="2800" baseline="30000" dirty="0" smtClean="0"/>
              <a:t>1/3</a:t>
            </a:r>
            <a:r>
              <a:rPr lang="en-US" sz="2800" dirty="0" smtClean="0"/>
              <a:t> leaves</a:t>
            </a:r>
          </a:p>
          <a:p>
            <a:pPr marL="571500" indent="-571500">
              <a:buFont typeface="Arial"/>
              <a:buChar char="•"/>
            </a:pPr>
            <a:r>
              <a:rPr lang="en-US" sz="2800" dirty="0" smtClean="0"/>
              <a:t>h parallel blue edges</a:t>
            </a:r>
          </a:p>
          <a:p>
            <a:pPr marL="571500" indent="-571500">
              <a:buFont typeface="Arial"/>
              <a:buChar char="•"/>
            </a:pPr>
            <a:r>
              <a:rPr lang="en-US" sz="2800" dirty="0" smtClean="0">
                <a:solidFill>
                  <a:srgbClr val="FFD5B5"/>
                </a:solidFill>
              </a:rPr>
              <a:t>each leaf gets h</a:t>
            </a:r>
            <a:r>
              <a:rPr lang="en-US" sz="2800" baseline="30000" dirty="0" smtClean="0">
                <a:solidFill>
                  <a:srgbClr val="FFD5B5"/>
                </a:solidFill>
              </a:rPr>
              <a:t>3/4</a:t>
            </a:r>
            <a:r>
              <a:rPr lang="en-US" sz="2800" dirty="0" smtClean="0">
                <a:solidFill>
                  <a:srgbClr val="FFD5B5"/>
                </a:solidFill>
              </a:rPr>
              <a:t> green paths</a:t>
            </a:r>
            <a:endParaRPr lang="en-US" sz="2800" dirty="0">
              <a:solidFill>
                <a:srgbClr val="FFD5B5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57560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3CC053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3CC053"/>
                                      </p:to>
                                    </p:animClr>
                                    <p:set>
                                      <p:cBhvr>
                                        <p:cTn id="10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8AE1E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8AE1E"/>
                                      </p:to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3CC053"/>
                                      </p:to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3CC053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8AE1E"/>
                                      </p:to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8AE1E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28AE1E"/>
                                      </p:to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1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28AE1E"/>
                                      </p:to>
                                    </p:animClr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28AE1E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7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28AE1E"/>
                                      </p:to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Stage 1</a:t>
            </a:r>
            <a:endParaRPr lang="en-US" dirty="0"/>
          </a:p>
        </p:txBody>
      </p:sp>
      <p:sp>
        <p:nvSpPr>
          <p:cNvPr id="48" name="Rounded Rectangle 47"/>
          <p:cNvSpPr/>
          <p:nvPr/>
        </p:nvSpPr>
        <p:spPr>
          <a:xfrm>
            <a:off x="4961455" y="1388533"/>
            <a:ext cx="4013211" cy="194733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571500" indent="-571500">
              <a:buFont typeface="Arial"/>
              <a:buChar char="•"/>
            </a:pPr>
            <a:r>
              <a:rPr lang="en-US" sz="2800" dirty="0" smtClean="0"/>
              <a:t>h</a:t>
            </a:r>
            <a:r>
              <a:rPr lang="en-US" sz="2800" baseline="30000" dirty="0" smtClean="0"/>
              <a:t>1/3</a:t>
            </a:r>
            <a:r>
              <a:rPr lang="en-US" sz="2800" dirty="0" smtClean="0"/>
              <a:t> leaves</a:t>
            </a:r>
          </a:p>
          <a:p>
            <a:pPr marL="571500" indent="-571500">
              <a:buFont typeface="Arial"/>
              <a:buChar char="•"/>
            </a:pPr>
            <a:r>
              <a:rPr lang="en-US" sz="2800" dirty="0" smtClean="0"/>
              <a:t>h parallel blue edges</a:t>
            </a:r>
          </a:p>
          <a:p>
            <a:pPr marL="571500" indent="-571500">
              <a:buFont typeface="Arial"/>
              <a:buChar char="•"/>
            </a:pPr>
            <a:r>
              <a:rPr lang="en-US" sz="2800" dirty="0" smtClean="0"/>
              <a:t>each leaf gets h</a:t>
            </a:r>
            <a:r>
              <a:rPr lang="en-US" sz="2800" baseline="30000" dirty="0"/>
              <a:t>2</a:t>
            </a:r>
            <a:r>
              <a:rPr lang="en-US" sz="2800" baseline="30000" dirty="0" smtClean="0"/>
              <a:t>/</a:t>
            </a:r>
            <a:r>
              <a:rPr lang="en-US" sz="2800" baseline="30000" dirty="0"/>
              <a:t>3</a:t>
            </a:r>
            <a:r>
              <a:rPr lang="en-US" sz="2800" dirty="0" smtClean="0"/>
              <a:t> green paths</a:t>
            </a:r>
            <a:endParaRPr lang="en-US" sz="2800" dirty="0"/>
          </a:p>
        </p:txBody>
      </p:sp>
      <p:grpSp>
        <p:nvGrpSpPr>
          <p:cNvPr id="194" name="Group 193"/>
          <p:cNvGrpSpPr/>
          <p:nvPr/>
        </p:nvGrpSpPr>
        <p:grpSpPr>
          <a:xfrm>
            <a:off x="482585" y="2954096"/>
            <a:ext cx="6473321" cy="3691467"/>
            <a:chOff x="330188" y="2886364"/>
            <a:chExt cx="6473321" cy="3691467"/>
          </a:xfrm>
        </p:grpSpPr>
        <p:sp>
          <p:nvSpPr>
            <p:cNvPr id="195" name="Oval 194"/>
            <p:cNvSpPr>
              <a:spLocks noChangeAspect="1"/>
            </p:cNvSpPr>
            <p:nvPr/>
          </p:nvSpPr>
          <p:spPr>
            <a:xfrm>
              <a:off x="1408351" y="3876849"/>
              <a:ext cx="684951" cy="68495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196" name="Oval 195"/>
            <p:cNvSpPr>
              <a:spLocks noChangeAspect="1"/>
            </p:cNvSpPr>
            <p:nvPr/>
          </p:nvSpPr>
          <p:spPr>
            <a:xfrm>
              <a:off x="2484189" y="2886364"/>
              <a:ext cx="684949" cy="684949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197" name="Oval 196"/>
            <p:cNvSpPr>
              <a:spLocks noChangeAspect="1"/>
            </p:cNvSpPr>
            <p:nvPr/>
          </p:nvSpPr>
          <p:spPr>
            <a:xfrm>
              <a:off x="330188" y="4944613"/>
              <a:ext cx="684951" cy="68495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198" name="Oval 197"/>
            <p:cNvSpPr>
              <a:spLocks noChangeAspect="1"/>
            </p:cNvSpPr>
            <p:nvPr/>
          </p:nvSpPr>
          <p:spPr>
            <a:xfrm>
              <a:off x="4905837" y="4790119"/>
              <a:ext cx="684951" cy="68495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199" name="Oval 198"/>
            <p:cNvSpPr>
              <a:spLocks noChangeAspect="1"/>
            </p:cNvSpPr>
            <p:nvPr/>
          </p:nvSpPr>
          <p:spPr>
            <a:xfrm>
              <a:off x="3778628" y="3889535"/>
              <a:ext cx="684951" cy="68495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200" name="Oval 199"/>
            <p:cNvSpPr>
              <a:spLocks noChangeAspect="1"/>
            </p:cNvSpPr>
            <p:nvPr/>
          </p:nvSpPr>
          <p:spPr>
            <a:xfrm>
              <a:off x="6118558" y="5801806"/>
              <a:ext cx="684951" cy="68495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cxnSp>
          <p:nvCxnSpPr>
            <p:cNvPr id="201" name="Straight Connector 200"/>
            <p:cNvCxnSpPr/>
            <p:nvPr/>
          </p:nvCxnSpPr>
          <p:spPr>
            <a:xfrm flipH="1">
              <a:off x="723463" y="3352801"/>
              <a:ext cx="1799603" cy="1541013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Connector 201"/>
            <p:cNvCxnSpPr/>
            <p:nvPr/>
          </p:nvCxnSpPr>
          <p:spPr>
            <a:xfrm flipH="1">
              <a:off x="808131" y="3420536"/>
              <a:ext cx="1799603" cy="1541013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Connector 202"/>
            <p:cNvCxnSpPr/>
            <p:nvPr/>
          </p:nvCxnSpPr>
          <p:spPr>
            <a:xfrm>
              <a:off x="3132668" y="3285069"/>
              <a:ext cx="3217332" cy="2489198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4" name="Straight Connector 203"/>
            <p:cNvCxnSpPr/>
            <p:nvPr/>
          </p:nvCxnSpPr>
          <p:spPr>
            <a:xfrm>
              <a:off x="3137338" y="3403603"/>
              <a:ext cx="3183465" cy="2472264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5" name="Freeform 204"/>
            <p:cNvSpPr/>
            <p:nvPr/>
          </p:nvSpPr>
          <p:spPr>
            <a:xfrm>
              <a:off x="3031067" y="3505200"/>
              <a:ext cx="2252133" cy="2624667"/>
            </a:xfrm>
            <a:custGeom>
              <a:avLst/>
              <a:gdLst>
                <a:gd name="connsiteX0" fmla="*/ 0 w 2252133"/>
                <a:gd name="connsiteY0" fmla="*/ 0 h 2624667"/>
                <a:gd name="connsiteX1" fmla="*/ 2252133 w 2252133"/>
                <a:gd name="connsiteY1" fmla="*/ 1710267 h 2624667"/>
                <a:gd name="connsiteX2" fmla="*/ 1490133 w 2252133"/>
                <a:gd name="connsiteY2" fmla="*/ 2624667 h 2624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52133" h="2624667">
                  <a:moveTo>
                    <a:pt x="0" y="0"/>
                  </a:moveTo>
                  <a:lnTo>
                    <a:pt x="2252133" y="1710267"/>
                  </a:lnTo>
                  <a:lnTo>
                    <a:pt x="1490133" y="2624667"/>
                  </a:ln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Freeform 205"/>
            <p:cNvSpPr/>
            <p:nvPr/>
          </p:nvSpPr>
          <p:spPr>
            <a:xfrm>
              <a:off x="2946401" y="3589869"/>
              <a:ext cx="2167465" cy="2489198"/>
            </a:xfrm>
            <a:custGeom>
              <a:avLst/>
              <a:gdLst>
                <a:gd name="connsiteX0" fmla="*/ 0 w 2252133"/>
                <a:gd name="connsiteY0" fmla="*/ 0 h 2624667"/>
                <a:gd name="connsiteX1" fmla="*/ 2252133 w 2252133"/>
                <a:gd name="connsiteY1" fmla="*/ 1710267 h 2624667"/>
                <a:gd name="connsiteX2" fmla="*/ 1490133 w 2252133"/>
                <a:gd name="connsiteY2" fmla="*/ 2624667 h 2624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52133" h="2624667">
                  <a:moveTo>
                    <a:pt x="0" y="0"/>
                  </a:moveTo>
                  <a:lnTo>
                    <a:pt x="2252133" y="1710267"/>
                  </a:lnTo>
                  <a:lnTo>
                    <a:pt x="1490133" y="2624667"/>
                  </a:ln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Oval 206"/>
            <p:cNvSpPr>
              <a:spLocks noChangeAspect="1"/>
            </p:cNvSpPr>
            <p:nvPr/>
          </p:nvSpPr>
          <p:spPr>
            <a:xfrm>
              <a:off x="3835388" y="5892880"/>
              <a:ext cx="684951" cy="68495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208" name="Freeform 207"/>
            <p:cNvSpPr/>
            <p:nvPr/>
          </p:nvSpPr>
          <p:spPr>
            <a:xfrm>
              <a:off x="1693333" y="3556000"/>
              <a:ext cx="931334" cy="1557867"/>
            </a:xfrm>
            <a:custGeom>
              <a:avLst/>
              <a:gdLst>
                <a:gd name="connsiteX0" fmla="*/ 931334 w 931334"/>
                <a:gd name="connsiteY0" fmla="*/ 0 h 1557867"/>
                <a:gd name="connsiteX1" fmla="*/ 0 w 931334"/>
                <a:gd name="connsiteY1" fmla="*/ 795867 h 1557867"/>
                <a:gd name="connsiteX2" fmla="*/ 931334 w 931334"/>
                <a:gd name="connsiteY2" fmla="*/ 1557867 h 1557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1334" h="1557867">
                  <a:moveTo>
                    <a:pt x="931334" y="0"/>
                  </a:moveTo>
                  <a:lnTo>
                    <a:pt x="0" y="795867"/>
                  </a:lnTo>
                  <a:lnTo>
                    <a:pt x="931334" y="1557867"/>
                  </a:ln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Freeform 208"/>
            <p:cNvSpPr/>
            <p:nvPr/>
          </p:nvSpPr>
          <p:spPr>
            <a:xfrm>
              <a:off x="1879599" y="3539070"/>
              <a:ext cx="931334" cy="1557867"/>
            </a:xfrm>
            <a:custGeom>
              <a:avLst/>
              <a:gdLst>
                <a:gd name="connsiteX0" fmla="*/ 931334 w 931334"/>
                <a:gd name="connsiteY0" fmla="*/ 0 h 1557867"/>
                <a:gd name="connsiteX1" fmla="*/ 0 w 931334"/>
                <a:gd name="connsiteY1" fmla="*/ 795867 h 1557867"/>
                <a:gd name="connsiteX2" fmla="*/ 931334 w 931334"/>
                <a:gd name="connsiteY2" fmla="*/ 1557867 h 1557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1334" h="1557867">
                  <a:moveTo>
                    <a:pt x="931334" y="0"/>
                  </a:moveTo>
                  <a:lnTo>
                    <a:pt x="0" y="795867"/>
                  </a:lnTo>
                  <a:lnTo>
                    <a:pt x="931334" y="1557867"/>
                  </a:ln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Oval 209"/>
            <p:cNvSpPr>
              <a:spLocks noChangeAspect="1"/>
            </p:cNvSpPr>
            <p:nvPr/>
          </p:nvSpPr>
          <p:spPr>
            <a:xfrm>
              <a:off x="2613358" y="4853539"/>
              <a:ext cx="684951" cy="68495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63359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Stage 2</a:t>
            </a:r>
            <a:endParaRPr lang="en-US" dirty="0"/>
          </a:p>
        </p:txBody>
      </p:sp>
      <p:grpSp>
        <p:nvGrpSpPr>
          <p:cNvPr id="194" name="Group 193"/>
          <p:cNvGrpSpPr/>
          <p:nvPr/>
        </p:nvGrpSpPr>
        <p:grpSpPr>
          <a:xfrm>
            <a:off x="482585" y="2954096"/>
            <a:ext cx="6473321" cy="3691467"/>
            <a:chOff x="330188" y="2886364"/>
            <a:chExt cx="6473321" cy="3691467"/>
          </a:xfrm>
        </p:grpSpPr>
        <p:sp>
          <p:nvSpPr>
            <p:cNvPr id="195" name="Oval 194"/>
            <p:cNvSpPr>
              <a:spLocks noChangeAspect="1"/>
            </p:cNvSpPr>
            <p:nvPr/>
          </p:nvSpPr>
          <p:spPr>
            <a:xfrm>
              <a:off x="1408351" y="3876849"/>
              <a:ext cx="684951" cy="68495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196" name="Oval 195"/>
            <p:cNvSpPr>
              <a:spLocks noChangeAspect="1"/>
            </p:cNvSpPr>
            <p:nvPr/>
          </p:nvSpPr>
          <p:spPr>
            <a:xfrm>
              <a:off x="2484189" y="2886364"/>
              <a:ext cx="684949" cy="684949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197" name="Oval 196"/>
            <p:cNvSpPr>
              <a:spLocks noChangeAspect="1"/>
            </p:cNvSpPr>
            <p:nvPr/>
          </p:nvSpPr>
          <p:spPr>
            <a:xfrm>
              <a:off x="330188" y="4944613"/>
              <a:ext cx="684951" cy="68495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198" name="Oval 197"/>
            <p:cNvSpPr>
              <a:spLocks noChangeAspect="1"/>
            </p:cNvSpPr>
            <p:nvPr/>
          </p:nvSpPr>
          <p:spPr>
            <a:xfrm>
              <a:off x="4905837" y="4790119"/>
              <a:ext cx="684951" cy="68495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199" name="Oval 198"/>
            <p:cNvSpPr>
              <a:spLocks noChangeAspect="1"/>
            </p:cNvSpPr>
            <p:nvPr/>
          </p:nvSpPr>
          <p:spPr>
            <a:xfrm>
              <a:off x="3778628" y="3889535"/>
              <a:ext cx="684951" cy="68495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200" name="Oval 199"/>
            <p:cNvSpPr>
              <a:spLocks noChangeAspect="1"/>
            </p:cNvSpPr>
            <p:nvPr/>
          </p:nvSpPr>
          <p:spPr>
            <a:xfrm>
              <a:off x="6118558" y="5801806"/>
              <a:ext cx="684951" cy="68495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cxnSp>
          <p:nvCxnSpPr>
            <p:cNvPr id="201" name="Straight Connector 200"/>
            <p:cNvCxnSpPr/>
            <p:nvPr/>
          </p:nvCxnSpPr>
          <p:spPr>
            <a:xfrm flipH="1">
              <a:off x="723463" y="3352801"/>
              <a:ext cx="1799603" cy="1541013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Connector 201"/>
            <p:cNvCxnSpPr/>
            <p:nvPr/>
          </p:nvCxnSpPr>
          <p:spPr>
            <a:xfrm flipH="1">
              <a:off x="808131" y="3420536"/>
              <a:ext cx="1799603" cy="1541013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Connector 202"/>
            <p:cNvCxnSpPr/>
            <p:nvPr/>
          </p:nvCxnSpPr>
          <p:spPr>
            <a:xfrm>
              <a:off x="3132668" y="3285069"/>
              <a:ext cx="3217332" cy="2489198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4" name="Straight Connector 203"/>
            <p:cNvCxnSpPr/>
            <p:nvPr/>
          </p:nvCxnSpPr>
          <p:spPr>
            <a:xfrm>
              <a:off x="3137338" y="3403603"/>
              <a:ext cx="3183465" cy="2472264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5" name="Freeform 204"/>
            <p:cNvSpPr/>
            <p:nvPr/>
          </p:nvSpPr>
          <p:spPr>
            <a:xfrm>
              <a:off x="3031067" y="3505200"/>
              <a:ext cx="2252133" cy="2624667"/>
            </a:xfrm>
            <a:custGeom>
              <a:avLst/>
              <a:gdLst>
                <a:gd name="connsiteX0" fmla="*/ 0 w 2252133"/>
                <a:gd name="connsiteY0" fmla="*/ 0 h 2624667"/>
                <a:gd name="connsiteX1" fmla="*/ 2252133 w 2252133"/>
                <a:gd name="connsiteY1" fmla="*/ 1710267 h 2624667"/>
                <a:gd name="connsiteX2" fmla="*/ 1490133 w 2252133"/>
                <a:gd name="connsiteY2" fmla="*/ 2624667 h 2624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52133" h="2624667">
                  <a:moveTo>
                    <a:pt x="0" y="0"/>
                  </a:moveTo>
                  <a:lnTo>
                    <a:pt x="2252133" y="1710267"/>
                  </a:lnTo>
                  <a:lnTo>
                    <a:pt x="1490133" y="2624667"/>
                  </a:ln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Freeform 205"/>
            <p:cNvSpPr/>
            <p:nvPr/>
          </p:nvSpPr>
          <p:spPr>
            <a:xfrm>
              <a:off x="2946401" y="3589869"/>
              <a:ext cx="2167465" cy="2489198"/>
            </a:xfrm>
            <a:custGeom>
              <a:avLst/>
              <a:gdLst>
                <a:gd name="connsiteX0" fmla="*/ 0 w 2252133"/>
                <a:gd name="connsiteY0" fmla="*/ 0 h 2624667"/>
                <a:gd name="connsiteX1" fmla="*/ 2252133 w 2252133"/>
                <a:gd name="connsiteY1" fmla="*/ 1710267 h 2624667"/>
                <a:gd name="connsiteX2" fmla="*/ 1490133 w 2252133"/>
                <a:gd name="connsiteY2" fmla="*/ 2624667 h 2624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52133" h="2624667">
                  <a:moveTo>
                    <a:pt x="0" y="0"/>
                  </a:moveTo>
                  <a:lnTo>
                    <a:pt x="2252133" y="1710267"/>
                  </a:lnTo>
                  <a:lnTo>
                    <a:pt x="1490133" y="2624667"/>
                  </a:ln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Oval 206"/>
            <p:cNvSpPr>
              <a:spLocks noChangeAspect="1"/>
            </p:cNvSpPr>
            <p:nvPr/>
          </p:nvSpPr>
          <p:spPr>
            <a:xfrm>
              <a:off x="3835388" y="5892880"/>
              <a:ext cx="684951" cy="68495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208" name="Freeform 207"/>
            <p:cNvSpPr/>
            <p:nvPr/>
          </p:nvSpPr>
          <p:spPr>
            <a:xfrm>
              <a:off x="1693333" y="3556000"/>
              <a:ext cx="931334" cy="1557867"/>
            </a:xfrm>
            <a:custGeom>
              <a:avLst/>
              <a:gdLst>
                <a:gd name="connsiteX0" fmla="*/ 931334 w 931334"/>
                <a:gd name="connsiteY0" fmla="*/ 0 h 1557867"/>
                <a:gd name="connsiteX1" fmla="*/ 0 w 931334"/>
                <a:gd name="connsiteY1" fmla="*/ 795867 h 1557867"/>
                <a:gd name="connsiteX2" fmla="*/ 931334 w 931334"/>
                <a:gd name="connsiteY2" fmla="*/ 1557867 h 1557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1334" h="1557867">
                  <a:moveTo>
                    <a:pt x="931334" y="0"/>
                  </a:moveTo>
                  <a:lnTo>
                    <a:pt x="0" y="795867"/>
                  </a:lnTo>
                  <a:lnTo>
                    <a:pt x="931334" y="1557867"/>
                  </a:ln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Freeform 208"/>
            <p:cNvSpPr/>
            <p:nvPr/>
          </p:nvSpPr>
          <p:spPr>
            <a:xfrm>
              <a:off x="1879599" y="3539070"/>
              <a:ext cx="931334" cy="1557867"/>
            </a:xfrm>
            <a:custGeom>
              <a:avLst/>
              <a:gdLst>
                <a:gd name="connsiteX0" fmla="*/ 931334 w 931334"/>
                <a:gd name="connsiteY0" fmla="*/ 0 h 1557867"/>
                <a:gd name="connsiteX1" fmla="*/ 0 w 931334"/>
                <a:gd name="connsiteY1" fmla="*/ 795867 h 1557867"/>
                <a:gd name="connsiteX2" fmla="*/ 931334 w 931334"/>
                <a:gd name="connsiteY2" fmla="*/ 1557867 h 1557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1334" h="1557867">
                  <a:moveTo>
                    <a:pt x="931334" y="0"/>
                  </a:moveTo>
                  <a:lnTo>
                    <a:pt x="0" y="795867"/>
                  </a:lnTo>
                  <a:lnTo>
                    <a:pt x="931334" y="1557867"/>
                  </a:ln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Oval 209"/>
            <p:cNvSpPr>
              <a:spLocks noChangeAspect="1"/>
            </p:cNvSpPr>
            <p:nvPr/>
          </p:nvSpPr>
          <p:spPr>
            <a:xfrm>
              <a:off x="2613358" y="4853539"/>
              <a:ext cx="684951" cy="68495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372533" y="1523999"/>
            <a:ext cx="844973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2800" dirty="0" smtClean="0"/>
              <a:t>Every leaf receives h</a:t>
            </a:r>
            <a:r>
              <a:rPr lang="en-US" sz="2800" baseline="30000" dirty="0"/>
              <a:t>2</a:t>
            </a:r>
            <a:r>
              <a:rPr lang="en-US" sz="2800" baseline="30000" dirty="0" smtClean="0"/>
              <a:t>/</a:t>
            </a:r>
            <a:r>
              <a:rPr lang="en-US" sz="2800" baseline="30000" dirty="0"/>
              <a:t>3</a:t>
            </a:r>
            <a:r>
              <a:rPr lang="en-US" sz="2800" dirty="0" smtClean="0"/>
              <a:t> flow units from the root</a:t>
            </a:r>
          </a:p>
          <a:p>
            <a:pPr marL="457200" indent="-457200">
              <a:buFont typeface="Arial"/>
              <a:buChar char="•"/>
            </a:pPr>
            <a:r>
              <a:rPr lang="en-US" sz="2800" dirty="0" smtClean="0"/>
              <a:t>Will exploit these flows to build a path-of-sets system</a:t>
            </a:r>
          </a:p>
          <a:p>
            <a:pPr marL="457200" indent="-457200">
              <a:buFont typeface="Arial"/>
              <a:buChar char="•"/>
            </a:pPr>
            <a:r>
              <a:rPr lang="en-US" sz="2800" dirty="0" smtClean="0"/>
              <a:t>Process the tree from top to bottom</a:t>
            </a:r>
          </a:p>
        </p:txBody>
      </p:sp>
    </p:spTree>
    <p:extLst>
      <p:ext uri="{BB962C8B-B14F-4D97-AF65-F5344CB8AC3E}">
        <p14:creationId xmlns:p14="http://schemas.microsoft.com/office/powerpoint/2010/main" val="3902350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Stage 2</a:t>
            </a:r>
            <a:endParaRPr lang="en-US" dirty="0"/>
          </a:p>
        </p:txBody>
      </p:sp>
      <p:grpSp>
        <p:nvGrpSpPr>
          <p:cNvPr id="82" name="Group 81"/>
          <p:cNvGrpSpPr>
            <a:grpSpLocks noChangeAspect="1"/>
          </p:cNvGrpSpPr>
          <p:nvPr/>
        </p:nvGrpSpPr>
        <p:grpSpPr>
          <a:xfrm>
            <a:off x="282853" y="1717981"/>
            <a:ext cx="4114800" cy="3366536"/>
            <a:chOff x="790853" y="2022781"/>
            <a:chExt cx="5307746" cy="4342549"/>
          </a:xfrm>
        </p:grpSpPr>
        <p:grpSp>
          <p:nvGrpSpPr>
            <p:cNvPr id="4" name="Group 3"/>
            <p:cNvGrpSpPr/>
            <p:nvPr/>
          </p:nvGrpSpPr>
          <p:grpSpPr>
            <a:xfrm>
              <a:off x="1992016" y="2417109"/>
              <a:ext cx="886737" cy="913268"/>
              <a:chOff x="3522135" y="4690535"/>
              <a:chExt cx="591891" cy="609600"/>
            </a:xfrm>
          </p:grpSpPr>
          <p:cxnSp>
            <p:nvCxnSpPr>
              <p:cNvPr id="5" name="Straight Connector 4"/>
              <p:cNvCxnSpPr/>
              <p:nvPr/>
            </p:nvCxnSpPr>
            <p:spPr>
              <a:xfrm flipH="1">
                <a:off x="3522135" y="4690535"/>
                <a:ext cx="423333" cy="429768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 flipH="1">
                <a:off x="3556002" y="47490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 flipH="1">
                <a:off x="3615270" y="47998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 flipH="1">
                <a:off x="3666071" y="48506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Oval 9"/>
            <p:cNvSpPr>
              <a:spLocks noChangeAspect="1"/>
            </p:cNvSpPr>
            <p:nvPr/>
          </p:nvSpPr>
          <p:spPr>
            <a:xfrm>
              <a:off x="2636586" y="2022781"/>
              <a:ext cx="684949" cy="684949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 rot="20659638">
              <a:off x="1062001" y="3516454"/>
              <a:ext cx="886737" cy="913268"/>
              <a:chOff x="3522135" y="4690535"/>
              <a:chExt cx="591891" cy="609600"/>
            </a:xfrm>
          </p:grpSpPr>
          <p:cxnSp>
            <p:nvCxnSpPr>
              <p:cNvPr id="12" name="Straight Connector 11"/>
              <p:cNvCxnSpPr/>
              <p:nvPr/>
            </p:nvCxnSpPr>
            <p:spPr>
              <a:xfrm flipH="1">
                <a:off x="3522135" y="4690535"/>
                <a:ext cx="423333" cy="429768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flipH="1">
                <a:off x="3556002" y="47490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flipH="1">
                <a:off x="3615270" y="47998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flipH="1">
                <a:off x="3666071" y="48506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" name="Group 19"/>
            <p:cNvGrpSpPr/>
            <p:nvPr/>
          </p:nvGrpSpPr>
          <p:grpSpPr>
            <a:xfrm rot="17279209">
              <a:off x="1856427" y="3541948"/>
              <a:ext cx="886737" cy="913268"/>
              <a:chOff x="3522135" y="4690535"/>
              <a:chExt cx="591891" cy="609600"/>
            </a:xfrm>
          </p:grpSpPr>
          <p:cxnSp>
            <p:nvCxnSpPr>
              <p:cNvPr id="21" name="Straight Connector 20"/>
              <p:cNvCxnSpPr/>
              <p:nvPr/>
            </p:nvCxnSpPr>
            <p:spPr>
              <a:xfrm flipH="1">
                <a:off x="3522135" y="4690535"/>
                <a:ext cx="423333" cy="429768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 flipH="1">
                <a:off x="3556002" y="47490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flipH="1">
                <a:off x="3615270" y="47998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flipH="1">
                <a:off x="3666071" y="48506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 24"/>
            <p:cNvGrpSpPr/>
            <p:nvPr/>
          </p:nvGrpSpPr>
          <p:grpSpPr>
            <a:xfrm rot="16488509">
              <a:off x="4198830" y="3448909"/>
              <a:ext cx="886737" cy="913268"/>
              <a:chOff x="3522135" y="4690535"/>
              <a:chExt cx="591891" cy="609600"/>
            </a:xfrm>
          </p:grpSpPr>
          <p:cxnSp>
            <p:nvCxnSpPr>
              <p:cNvPr id="26" name="Straight Connector 25"/>
              <p:cNvCxnSpPr/>
              <p:nvPr/>
            </p:nvCxnSpPr>
            <p:spPr>
              <a:xfrm flipH="1">
                <a:off x="3522135" y="4690535"/>
                <a:ext cx="423333" cy="429768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 flipH="1">
                <a:off x="3556002" y="47490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 flipH="1">
                <a:off x="3615270" y="47998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flipH="1">
                <a:off x="3666071" y="48506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" name="Oval 32"/>
            <p:cNvSpPr>
              <a:spLocks noChangeAspect="1"/>
            </p:cNvSpPr>
            <p:nvPr/>
          </p:nvSpPr>
          <p:spPr>
            <a:xfrm>
              <a:off x="3812494" y="3059818"/>
              <a:ext cx="684951" cy="68495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1507066" y="3013266"/>
              <a:ext cx="806366" cy="68495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grpSp>
          <p:nvGrpSpPr>
            <p:cNvPr id="57" name="Group 56"/>
            <p:cNvGrpSpPr/>
            <p:nvPr/>
          </p:nvGrpSpPr>
          <p:grpSpPr>
            <a:xfrm>
              <a:off x="1807071" y="4351003"/>
              <a:ext cx="1694429" cy="1428684"/>
              <a:chOff x="1807071" y="4351003"/>
              <a:chExt cx="1694429" cy="1428684"/>
            </a:xfrm>
          </p:grpSpPr>
          <p:grpSp>
            <p:nvGrpSpPr>
              <p:cNvPr id="46" name="Group 45"/>
              <p:cNvGrpSpPr/>
              <p:nvPr/>
            </p:nvGrpSpPr>
            <p:grpSpPr>
              <a:xfrm rot="20659638">
                <a:off x="1807071" y="4854191"/>
                <a:ext cx="886737" cy="913268"/>
                <a:chOff x="3522135" y="4690535"/>
                <a:chExt cx="591891" cy="609600"/>
              </a:xfrm>
            </p:grpSpPr>
            <p:cxnSp>
              <p:nvCxnSpPr>
                <p:cNvPr id="47" name="Straight Connector 46"/>
                <p:cNvCxnSpPr/>
                <p:nvPr/>
              </p:nvCxnSpPr>
              <p:spPr>
                <a:xfrm flipH="1">
                  <a:off x="3522135" y="4690535"/>
                  <a:ext cx="423333" cy="429768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/>
                <p:cNvCxnSpPr/>
                <p:nvPr/>
              </p:nvCxnSpPr>
              <p:spPr>
                <a:xfrm flipH="1">
                  <a:off x="3556002" y="4749056"/>
                  <a:ext cx="447955" cy="449479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/>
                <p:cNvCxnSpPr/>
                <p:nvPr/>
              </p:nvCxnSpPr>
              <p:spPr>
                <a:xfrm flipH="1">
                  <a:off x="3615270" y="4799856"/>
                  <a:ext cx="447955" cy="449479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/>
                <p:cNvCxnSpPr/>
                <p:nvPr/>
              </p:nvCxnSpPr>
              <p:spPr>
                <a:xfrm flipH="1">
                  <a:off x="3666071" y="4850656"/>
                  <a:ext cx="447955" cy="449479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1" name="Group 50"/>
              <p:cNvGrpSpPr/>
              <p:nvPr/>
            </p:nvGrpSpPr>
            <p:grpSpPr>
              <a:xfrm rot="17279209">
                <a:off x="2601497" y="4879685"/>
                <a:ext cx="886737" cy="913268"/>
                <a:chOff x="3522135" y="4690535"/>
                <a:chExt cx="591891" cy="609600"/>
              </a:xfrm>
            </p:grpSpPr>
            <p:cxnSp>
              <p:nvCxnSpPr>
                <p:cNvPr id="52" name="Straight Connector 51"/>
                <p:cNvCxnSpPr/>
                <p:nvPr/>
              </p:nvCxnSpPr>
              <p:spPr>
                <a:xfrm flipH="1">
                  <a:off x="3522135" y="4690535"/>
                  <a:ext cx="423333" cy="429768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/>
                <p:nvPr/>
              </p:nvCxnSpPr>
              <p:spPr>
                <a:xfrm flipH="1">
                  <a:off x="3556002" y="4749056"/>
                  <a:ext cx="447955" cy="449479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>
                <a:xfrm flipH="1">
                  <a:off x="3615270" y="4799856"/>
                  <a:ext cx="447955" cy="449479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>
                <a:xfrm flipH="1">
                  <a:off x="3666071" y="4850656"/>
                  <a:ext cx="447955" cy="449479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>
                <a:off x="2252136" y="4351003"/>
                <a:ext cx="806366" cy="684951"/>
              </a:xfrm>
              <a:prstGeom prst="ellips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dk1"/>
                  </a:solidFill>
                </a:endParaRPr>
              </a:p>
            </p:txBody>
          </p:sp>
        </p:grpSp>
        <p:grpSp>
          <p:nvGrpSpPr>
            <p:cNvPr id="58" name="Group 57"/>
            <p:cNvGrpSpPr/>
            <p:nvPr/>
          </p:nvGrpSpPr>
          <p:grpSpPr>
            <a:xfrm>
              <a:off x="4228538" y="4181670"/>
              <a:ext cx="1694429" cy="1428684"/>
              <a:chOff x="1807071" y="4351003"/>
              <a:chExt cx="1694429" cy="1428684"/>
            </a:xfrm>
          </p:grpSpPr>
          <p:grpSp>
            <p:nvGrpSpPr>
              <p:cNvPr id="59" name="Group 58"/>
              <p:cNvGrpSpPr/>
              <p:nvPr/>
            </p:nvGrpSpPr>
            <p:grpSpPr>
              <a:xfrm rot="20659638">
                <a:off x="1807071" y="4854191"/>
                <a:ext cx="886737" cy="913268"/>
                <a:chOff x="3522135" y="4690535"/>
                <a:chExt cx="591891" cy="609600"/>
              </a:xfrm>
            </p:grpSpPr>
            <p:cxnSp>
              <p:nvCxnSpPr>
                <p:cNvPr id="66" name="Straight Connector 65"/>
                <p:cNvCxnSpPr/>
                <p:nvPr/>
              </p:nvCxnSpPr>
              <p:spPr>
                <a:xfrm flipH="1">
                  <a:off x="3522135" y="4690535"/>
                  <a:ext cx="423333" cy="429768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66"/>
                <p:cNvCxnSpPr/>
                <p:nvPr/>
              </p:nvCxnSpPr>
              <p:spPr>
                <a:xfrm flipH="1">
                  <a:off x="3556002" y="4749056"/>
                  <a:ext cx="447955" cy="449479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/>
                <p:cNvCxnSpPr/>
                <p:nvPr/>
              </p:nvCxnSpPr>
              <p:spPr>
                <a:xfrm flipH="1">
                  <a:off x="3615270" y="4799856"/>
                  <a:ext cx="447955" cy="449479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/>
                <p:cNvCxnSpPr/>
                <p:nvPr/>
              </p:nvCxnSpPr>
              <p:spPr>
                <a:xfrm flipH="1">
                  <a:off x="3666071" y="4850656"/>
                  <a:ext cx="447955" cy="449479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0" name="Group 59"/>
              <p:cNvGrpSpPr/>
              <p:nvPr/>
            </p:nvGrpSpPr>
            <p:grpSpPr>
              <a:xfrm rot="17279209">
                <a:off x="2601497" y="4879685"/>
                <a:ext cx="886737" cy="913268"/>
                <a:chOff x="3522135" y="4690535"/>
                <a:chExt cx="591891" cy="609600"/>
              </a:xfrm>
            </p:grpSpPr>
            <p:cxnSp>
              <p:nvCxnSpPr>
                <p:cNvPr id="62" name="Straight Connector 61"/>
                <p:cNvCxnSpPr/>
                <p:nvPr/>
              </p:nvCxnSpPr>
              <p:spPr>
                <a:xfrm flipH="1">
                  <a:off x="3522135" y="4690535"/>
                  <a:ext cx="423333" cy="429768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62"/>
                <p:cNvCxnSpPr/>
                <p:nvPr/>
              </p:nvCxnSpPr>
              <p:spPr>
                <a:xfrm flipH="1">
                  <a:off x="3556002" y="4749056"/>
                  <a:ext cx="447955" cy="449479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Straight Connector 63"/>
                <p:cNvCxnSpPr/>
                <p:nvPr/>
              </p:nvCxnSpPr>
              <p:spPr>
                <a:xfrm flipH="1">
                  <a:off x="3615270" y="4799856"/>
                  <a:ext cx="447955" cy="449479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/>
                <p:cNvCxnSpPr/>
                <p:nvPr/>
              </p:nvCxnSpPr>
              <p:spPr>
                <a:xfrm flipH="1">
                  <a:off x="3666071" y="4850656"/>
                  <a:ext cx="447955" cy="449479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>
                <a:off x="2252136" y="4351003"/>
                <a:ext cx="806366" cy="684951"/>
              </a:xfrm>
              <a:prstGeom prst="ellips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dk1"/>
                  </a:solidFill>
                </a:endParaRPr>
              </a:p>
            </p:txBody>
          </p:sp>
        </p:grpSp>
        <p:sp>
          <p:nvSpPr>
            <p:cNvPr id="70" name="Oval 69"/>
            <p:cNvSpPr>
              <a:spLocks noChangeAspect="1"/>
            </p:cNvSpPr>
            <p:nvPr/>
          </p:nvSpPr>
          <p:spPr>
            <a:xfrm>
              <a:off x="790853" y="4274915"/>
              <a:ext cx="684949" cy="684949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72" name="Oval 71"/>
            <p:cNvSpPr>
              <a:spLocks noChangeAspect="1"/>
            </p:cNvSpPr>
            <p:nvPr/>
          </p:nvSpPr>
          <p:spPr>
            <a:xfrm>
              <a:off x="1485119" y="5595715"/>
              <a:ext cx="684949" cy="684949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73" name="Oval 72"/>
            <p:cNvSpPr>
              <a:spLocks noChangeAspect="1"/>
            </p:cNvSpPr>
            <p:nvPr/>
          </p:nvSpPr>
          <p:spPr>
            <a:xfrm>
              <a:off x="2992185" y="5680381"/>
              <a:ext cx="684949" cy="684949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74" name="Oval 73"/>
            <p:cNvSpPr>
              <a:spLocks noChangeAspect="1"/>
            </p:cNvSpPr>
            <p:nvPr/>
          </p:nvSpPr>
          <p:spPr>
            <a:xfrm>
              <a:off x="3906584" y="5443313"/>
              <a:ext cx="684949" cy="684949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75" name="Oval 74"/>
            <p:cNvSpPr>
              <a:spLocks noChangeAspect="1"/>
            </p:cNvSpPr>
            <p:nvPr/>
          </p:nvSpPr>
          <p:spPr>
            <a:xfrm>
              <a:off x="5413650" y="5494113"/>
              <a:ext cx="684949" cy="684949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cxnSp>
          <p:nvCxnSpPr>
            <p:cNvPr id="77" name="Straight Connector 76"/>
            <p:cNvCxnSpPr/>
            <p:nvPr/>
          </p:nvCxnSpPr>
          <p:spPr>
            <a:xfrm>
              <a:off x="3101831" y="2614033"/>
              <a:ext cx="710663" cy="737462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3190645" y="2576066"/>
              <a:ext cx="671100" cy="673384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16200000" flipH="1">
              <a:off x="3266751" y="2487274"/>
              <a:ext cx="671100" cy="673384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16200000" flipH="1">
              <a:off x="3342856" y="2411167"/>
              <a:ext cx="671100" cy="673384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02749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4" name="Group 133"/>
          <p:cNvGrpSpPr/>
          <p:nvPr/>
        </p:nvGrpSpPr>
        <p:grpSpPr>
          <a:xfrm>
            <a:off x="2138870" y="3316441"/>
            <a:ext cx="2029968" cy="2029968"/>
            <a:chOff x="2088233" y="4723290"/>
            <a:chExt cx="2029968" cy="2029968"/>
          </a:xfrm>
        </p:grpSpPr>
        <p:pic>
          <p:nvPicPr>
            <p:cNvPr id="51" name="Picture 50" descr="bag.jp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8233" y="4723290"/>
              <a:ext cx="2029968" cy="2029968"/>
            </a:xfrm>
            <a:prstGeom prst="rect">
              <a:avLst/>
            </a:prstGeom>
          </p:spPr>
        </p:pic>
        <p:sp>
          <p:nvSpPr>
            <p:cNvPr id="52" name="Oval 51"/>
            <p:cNvSpPr>
              <a:spLocks noChangeAspect="1"/>
            </p:cNvSpPr>
            <p:nvPr/>
          </p:nvSpPr>
          <p:spPr>
            <a:xfrm>
              <a:off x="3088059" y="5605957"/>
              <a:ext cx="165364" cy="182880"/>
            </a:xfrm>
            <a:prstGeom prst="ellipse">
              <a:avLst/>
            </a:prstGeom>
            <a:solidFill>
              <a:srgbClr val="33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" pitchFamily="18" charset="0"/>
              </a:endParaRPr>
            </a:p>
          </p:txBody>
        </p:sp>
        <p:sp>
          <p:nvSpPr>
            <p:cNvPr id="54" name="Oval 53"/>
            <p:cNvSpPr/>
            <p:nvPr/>
          </p:nvSpPr>
          <p:spPr>
            <a:xfrm>
              <a:off x="2725268" y="6033583"/>
              <a:ext cx="182880" cy="182880"/>
            </a:xfrm>
            <a:prstGeom prst="ellipse">
              <a:avLst/>
            </a:prstGeom>
            <a:solidFill>
              <a:srgbClr val="33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" pitchFamily="18" charset="0"/>
              </a:endParaRPr>
            </a:p>
          </p:txBody>
        </p:sp>
        <p:sp>
          <p:nvSpPr>
            <p:cNvPr id="55" name="Oval 54"/>
            <p:cNvSpPr>
              <a:spLocks noChangeAspect="1"/>
            </p:cNvSpPr>
            <p:nvPr/>
          </p:nvSpPr>
          <p:spPr>
            <a:xfrm>
              <a:off x="3415381" y="6033583"/>
              <a:ext cx="165364" cy="182880"/>
            </a:xfrm>
            <a:prstGeom prst="ellipse">
              <a:avLst/>
            </a:prstGeom>
            <a:solidFill>
              <a:srgbClr val="33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" pitchFamily="18" charset="0"/>
              </a:endParaRPr>
            </a:p>
          </p:txBody>
        </p:sp>
        <p:cxnSp>
          <p:nvCxnSpPr>
            <p:cNvPr id="57" name="Straight Connector 56"/>
            <p:cNvCxnSpPr>
              <a:stCxn id="54" idx="7"/>
              <a:endCxn id="52" idx="3"/>
            </p:cNvCxnSpPr>
            <p:nvPr/>
          </p:nvCxnSpPr>
          <p:spPr>
            <a:xfrm flipV="1">
              <a:off x="2881366" y="5762055"/>
              <a:ext cx="230910" cy="29831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>
              <a:stCxn id="54" idx="6"/>
              <a:endCxn id="55" idx="2"/>
            </p:cNvCxnSpPr>
            <p:nvPr/>
          </p:nvCxnSpPr>
          <p:spPr>
            <a:xfrm>
              <a:off x="2908148" y="6125023"/>
              <a:ext cx="507233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>
              <a:stCxn id="52" idx="5"/>
              <a:endCxn id="55" idx="1"/>
            </p:cNvCxnSpPr>
            <p:nvPr/>
          </p:nvCxnSpPr>
          <p:spPr>
            <a:xfrm>
              <a:off x="3229206" y="5762055"/>
              <a:ext cx="210392" cy="29831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2988328" y="5251638"/>
              <a:ext cx="4478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c</a:t>
              </a:r>
              <a:endParaRPr lang="en-US" sz="2000" dirty="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2623718" y="6212876"/>
              <a:ext cx="4478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d</a:t>
              </a:r>
              <a:endParaRPr lang="en-US" sz="2000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3325677" y="6184234"/>
              <a:ext cx="4478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e</a:t>
              </a:r>
              <a:endParaRPr lang="en-US" sz="2000" dirty="0"/>
            </a:p>
          </p:txBody>
        </p:sp>
      </p:grpSp>
      <p:pic>
        <p:nvPicPr>
          <p:cNvPr id="119" name="Picture 118" descr="ba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8185" y="4045973"/>
            <a:ext cx="1828800" cy="1828800"/>
          </a:xfrm>
          <a:prstGeom prst="rect">
            <a:avLst/>
          </a:prstGeom>
        </p:spPr>
      </p:pic>
      <p:pic>
        <p:nvPicPr>
          <p:cNvPr id="109" name="Picture 108" descr="ba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2071" y="1969690"/>
            <a:ext cx="1645920" cy="1645920"/>
          </a:xfrm>
          <a:prstGeom prst="rect">
            <a:avLst/>
          </a:prstGeom>
        </p:spPr>
      </p:pic>
      <p:pic>
        <p:nvPicPr>
          <p:cNvPr id="96" name="Picture 95" descr="ba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1811" y="1960047"/>
            <a:ext cx="2029968" cy="2029968"/>
          </a:xfrm>
          <a:prstGeom prst="rect">
            <a:avLst/>
          </a:prstGeom>
        </p:spPr>
      </p:pic>
      <p:pic>
        <p:nvPicPr>
          <p:cNvPr id="64" name="Picture 63" descr="ba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1799" y="1877208"/>
            <a:ext cx="2029968" cy="2029968"/>
          </a:xfrm>
          <a:prstGeom prst="rect">
            <a:avLst/>
          </a:prstGeom>
        </p:spPr>
      </p:pic>
      <p:cxnSp>
        <p:nvCxnSpPr>
          <p:cNvPr id="39" name="Straight Connector 38"/>
          <p:cNvCxnSpPr>
            <a:stCxn id="32" idx="4"/>
            <a:endCxn id="35" idx="7"/>
          </p:cNvCxnSpPr>
          <p:nvPr/>
        </p:nvCxnSpPr>
        <p:spPr>
          <a:xfrm flipH="1">
            <a:off x="3181061" y="2219780"/>
            <a:ext cx="1645433" cy="13389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Tree Decomposition</a:t>
            </a:r>
            <a:endParaRPr lang="en-US" dirty="0"/>
          </a:p>
        </p:txBody>
      </p:sp>
      <p:sp>
        <p:nvSpPr>
          <p:cNvPr id="31" name="Oval 30"/>
          <p:cNvSpPr>
            <a:spLocks noChangeAspect="1"/>
          </p:cNvSpPr>
          <p:nvPr/>
        </p:nvSpPr>
        <p:spPr>
          <a:xfrm>
            <a:off x="5956028" y="4195045"/>
            <a:ext cx="182880" cy="18288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32" name="Oval 31"/>
          <p:cNvSpPr>
            <a:spLocks noChangeAspect="1"/>
          </p:cNvSpPr>
          <p:nvPr/>
        </p:nvSpPr>
        <p:spPr>
          <a:xfrm>
            <a:off x="4735054" y="2036900"/>
            <a:ext cx="182880" cy="18288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6530989" y="2042141"/>
            <a:ext cx="182880" cy="18288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34" name="Oval 33"/>
          <p:cNvSpPr>
            <a:spLocks noChangeAspect="1"/>
          </p:cNvSpPr>
          <p:nvPr/>
        </p:nvSpPr>
        <p:spPr>
          <a:xfrm>
            <a:off x="8029039" y="2071478"/>
            <a:ext cx="182880" cy="18288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416600" y="3269775"/>
            <a:ext cx="238320" cy="263563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543870" y="3269775"/>
            <a:ext cx="238320" cy="263563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cxnSp>
        <p:nvCxnSpPr>
          <p:cNvPr id="20" name="Straight Connector 19"/>
          <p:cNvCxnSpPr>
            <a:stCxn id="11" idx="7"/>
            <a:endCxn id="7" idx="3"/>
          </p:cNvCxnSpPr>
          <p:nvPr/>
        </p:nvCxnSpPr>
        <p:spPr>
          <a:xfrm flipV="1">
            <a:off x="620019" y="2775620"/>
            <a:ext cx="464894" cy="5327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1" idx="6"/>
            <a:endCxn id="12" idx="2"/>
          </p:cNvCxnSpPr>
          <p:nvPr/>
        </p:nvCxnSpPr>
        <p:spPr>
          <a:xfrm>
            <a:off x="654920" y="3401557"/>
            <a:ext cx="88895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7" idx="5"/>
            <a:endCxn id="12" idx="1"/>
          </p:cNvCxnSpPr>
          <p:nvPr/>
        </p:nvCxnSpPr>
        <p:spPr>
          <a:xfrm>
            <a:off x="1253431" y="2775620"/>
            <a:ext cx="325340" cy="5327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73416" y="3594815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</a:t>
            </a:r>
            <a:endParaRPr lang="en-US" sz="2000" dirty="0"/>
          </a:p>
        </p:txBody>
      </p:sp>
      <p:sp>
        <p:nvSpPr>
          <p:cNvPr id="27" name="TextBox 26"/>
          <p:cNvSpPr txBox="1"/>
          <p:nvPr/>
        </p:nvSpPr>
        <p:spPr>
          <a:xfrm>
            <a:off x="1558251" y="3586994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</a:t>
            </a:r>
            <a:endParaRPr lang="en-US" sz="2000" dirty="0"/>
          </a:p>
        </p:txBody>
      </p:sp>
      <p:sp>
        <p:nvSpPr>
          <p:cNvPr id="8" name="Oval 7"/>
          <p:cNvSpPr/>
          <p:nvPr/>
        </p:nvSpPr>
        <p:spPr>
          <a:xfrm>
            <a:off x="1855579" y="2550655"/>
            <a:ext cx="238320" cy="263563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1855579" y="1769477"/>
            <a:ext cx="238320" cy="263563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677530" y="1769477"/>
            <a:ext cx="238320" cy="263563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1253431" y="2687885"/>
            <a:ext cx="63704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5" idx="6"/>
            <a:endCxn id="9" idx="2"/>
          </p:cNvCxnSpPr>
          <p:nvPr/>
        </p:nvCxnSpPr>
        <p:spPr>
          <a:xfrm>
            <a:off x="1288332" y="1901259"/>
            <a:ext cx="56724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989117" y="1994442"/>
            <a:ext cx="0" cy="59481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9" idx="6"/>
            <a:endCxn id="10" idx="2"/>
          </p:cNvCxnSpPr>
          <p:nvPr/>
        </p:nvCxnSpPr>
        <p:spPr>
          <a:xfrm>
            <a:off x="2093899" y="1901259"/>
            <a:ext cx="58363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416600" y="2117138"/>
            <a:ext cx="238320" cy="263563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cxnSp>
        <p:nvCxnSpPr>
          <p:cNvPr id="13" name="Straight Connector 12"/>
          <p:cNvCxnSpPr>
            <a:stCxn id="6" idx="7"/>
            <a:endCxn id="5" idx="2"/>
          </p:cNvCxnSpPr>
          <p:nvPr/>
        </p:nvCxnSpPr>
        <p:spPr>
          <a:xfrm flipV="1">
            <a:off x="620019" y="1901259"/>
            <a:ext cx="429993" cy="25447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6" idx="5"/>
            <a:endCxn id="7" idx="1"/>
          </p:cNvCxnSpPr>
          <p:nvPr/>
        </p:nvCxnSpPr>
        <p:spPr>
          <a:xfrm>
            <a:off x="620019" y="2342103"/>
            <a:ext cx="464894" cy="2471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40483" y="1717028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b</a:t>
            </a:r>
            <a:endParaRPr lang="en-US" sz="2000" dirty="0"/>
          </a:p>
        </p:txBody>
      </p:sp>
      <p:sp>
        <p:nvSpPr>
          <p:cNvPr id="25" name="TextBox 24"/>
          <p:cNvSpPr txBox="1"/>
          <p:nvPr/>
        </p:nvSpPr>
        <p:spPr>
          <a:xfrm>
            <a:off x="721294" y="2487830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</a:t>
            </a:r>
            <a:endParaRPr lang="en-US" sz="2000" dirty="0"/>
          </a:p>
        </p:txBody>
      </p:sp>
      <p:sp>
        <p:nvSpPr>
          <p:cNvPr id="5" name="Oval 4"/>
          <p:cNvSpPr>
            <a:spLocks noChangeAspect="1"/>
          </p:cNvSpPr>
          <p:nvPr/>
        </p:nvSpPr>
        <p:spPr>
          <a:xfrm>
            <a:off x="1050012" y="1769477"/>
            <a:ext cx="238320" cy="263563"/>
          </a:xfrm>
          <a:prstGeom prst="ellipse">
            <a:avLst/>
          </a:prstGeom>
          <a:solidFill>
            <a:srgbClr val="80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050012" y="2550655"/>
            <a:ext cx="238320" cy="263563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cxnSp>
        <p:nvCxnSpPr>
          <p:cNvPr id="15" name="Straight Connector 14"/>
          <p:cNvCxnSpPr>
            <a:stCxn id="5" idx="4"/>
            <a:endCxn id="7" idx="0"/>
          </p:cNvCxnSpPr>
          <p:nvPr/>
        </p:nvCxnSpPr>
        <p:spPr>
          <a:xfrm>
            <a:off x="1169172" y="2033040"/>
            <a:ext cx="0" cy="51761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860974" y="1369367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</a:t>
            </a:r>
            <a:endParaRPr lang="en-US" sz="2000" dirty="0"/>
          </a:p>
        </p:txBody>
      </p:sp>
      <p:sp>
        <p:nvSpPr>
          <p:cNvPr id="28" name="TextBox 27"/>
          <p:cNvSpPr txBox="1"/>
          <p:nvPr/>
        </p:nvSpPr>
        <p:spPr>
          <a:xfrm>
            <a:off x="2055410" y="2692225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</a:t>
            </a:r>
            <a:endParaRPr lang="en-US" sz="2000" dirty="0"/>
          </a:p>
        </p:txBody>
      </p:sp>
      <p:sp>
        <p:nvSpPr>
          <p:cNvPr id="29" name="TextBox 28"/>
          <p:cNvSpPr txBox="1"/>
          <p:nvPr/>
        </p:nvSpPr>
        <p:spPr>
          <a:xfrm>
            <a:off x="1890480" y="1369367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g</a:t>
            </a:r>
            <a:endParaRPr lang="en-US" sz="2000" dirty="0"/>
          </a:p>
        </p:txBody>
      </p:sp>
      <p:sp>
        <p:nvSpPr>
          <p:cNvPr id="30" name="TextBox 29"/>
          <p:cNvSpPr txBox="1"/>
          <p:nvPr/>
        </p:nvSpPr>
        <p:spPr>
          <a:xfrm>
            <a:off x="2813508" y="1464350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h</a:t>
            </a:r>
            <a:endParaRPr lang="en-US" sz="2000" dirty="0"/>
          </a:p>
        </p:txBody>
      </p:sp>
      <p:sp>
        <p:nvSpPr>
          <p:cNvPr id="35" name="Oval 34"/>
          <p:cNvSpPr>
            <a:spLocks noChangeAspect="1"/>
          </p:cNvSpPr>
          <p:nvPr/>
        </p:nvSpPr>
        <p:spPr>
          <a:xfrm>
            <a:off x="3024963" y="3531982"/>
            <a:ext cx="182880" cy="18288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cxnSp>
        <p:nvCxnSpPr>
          <p:cNvPr id="36" name="Straight Connector 35"/>
          <p:cNvCxnSpPr>
            <a:endCxn id="32" idx="5"/>
          </p:cNvCxnSpPr>
          <p:nvPr/>
        </p:nvCxnSpPr>
        <p:spPr>
          <a:xfrm flipH="1" flipV="1">
            <a:off x="4891152" y="2192998"/>
            <a:ext cx="1156316" cy="20682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32" idx="6"/>
            <a:endCxn id="33" idx="2"/>
          </p:cNvCxnSpPr>
          <p:nvPr/>
        </p:nvCxnSpPr>
        <p:spPr>
          <a:xfrm>
            <a:off x="4917934" y="2128340"/>
            <a:ext cx="1613055" cy="52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33" idx="6"/>
            <a:endCxn id="34" idx="2"/>
          </p:cNvCxnSpPr>
          <p:nvPr/>
        </p:nvCxnSpPr>
        <p:spPr>
          <a:xfrm>
            <a:off x="6713869" y="2133581"/>
            <a:ext cx="131517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4502069" y="2622667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</a:t>
            </a:r>
            <a:endParaRPr lang="en-US" sz="2000" dirty="0"/>
          </a:p>
        </p:txBody>
      </p:sp>
      <p:sp>
        <p:nvSpPr>
          <p:cNvPr id="78" name="TextBox 77"/>
          <p:cNvSpPr txBox="1"/>
          <p:nvPr/>
        </p:nvSpPr>
        <p:spPr>
          <a:xfrm>
            <a:off x="5121173" y="3352625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</a:t>
            </a:r>
            <a:endParaRPr lang="en-US" sz="2000" dirty="0"/>
          </a:p>
        </p:txBody>
      </p:sp>
      <p:grpSp>
        <p:nvGrpSpPr>
          <p:cNvPr id="115" name="Group 114"/>
          <p:cNvGrpSpPr/>
          <p:nvPr/>
        </p:nvGrpSpPr>
        <p:grpSpPr>
          <a:xfrm>
            <a:off x="7742151" y="2677190"/>
            <a:ext cx="990336" cy="581199"/>
            <a:chOff x="5938757" y="4861481"/>
            <a:chExt cx="990336" cy="581199"/>
          </a:xfrm>
        </p:grpSpPr>
        <p:sp>
          <p:nvSpPr>
            <p:cNvPr id="70" name="Oval 69"/>
            <p:cNvSpPr/>
            <p:nvPr/>
          </p:nvSpPr>
          <p:spPr>
            <a:xfrm>
              <a:off x="5992516" y="5259800"/>
              <a:ext cx="182880" cy="182880"/>
            </a:xfrm>
            <a:prstGeom prst="ellipse">
              <a:avLst/>
            </a:prstGeom>
            <a:solidFill>
              <a:srgbClr val="33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" pitchFamily="18" charset="0"/>
              </a:endParaRPr>
            </a:p>
          </p:txBody>
        </p:sp>
        <p:sp>
          <p:nvSpPr>
            <p:cNvPr id="71" name="Oval 70"/>
            <p:cNvSpPr/>
            <p:nvPr/>
          </p:nvSpPr>
          <p:spPr>
            <a:xfrm>
              <a:off x="6532541" y="5242353"/>
              <a:ext cx="182880" cy="182880"/>
            </a:xfrm>
            <a:prstGeom prst="ellipse">
              <a:avLst/>
            </a:prstGeom>
            <a:solidFill>
              <a:srgbClr val="33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" pitchFamily="18" charset="0"/>
              </a:endParaRPr>
            </a:p>
          </p:txBody>
        </p:sp>
        <p:cxnSp>
          <p:nvCxnSpPr>
            <p:cNvPr id="76" name="Straight Connector 75"/>
            <p:cNvCxnSpPr>
              <a:stCxn id="70" idx="6"/>
              <a:endCxn id="71" idx="2"/>
            </p:cNvCxnSpPr>
            <p:nvPr/>
          </p:nvCxnSpPr>
          <p:spPr>
            <a:xfrm flipV="1">
              <a:off x="6175396" y="5333793"/>
              <a:ext cx="357145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TextBox 78"/>
            <p:cNvSpPr txBox="1"/>
            <p:nvPr/>
          </p:nvSpPr>
          <p:spPr>
            <a:xfrm>
              <a:off x="5938757" y="4861481"/>
              <a:ext cx="4478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g</a:t>
              </a:r>
              <a:endParaRPr lang="en-US" sz="2000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6481215" y="4881582"/>
              <a:ext cx="4478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h</a:t>
              </a:r>
              <a:endParaRPr lang="en-US" sz="2000" dirty="0"/>
            </a:p>
          </p:txBody>
        </p:sp>
      </p:grpSp>
      <p:sp>
        <p:nvSpPr>
          <p:cNvPr id="85" name="Oval 84"/>
          <p:cNvSpPr>
            <a:spLocks/>
          </p:cNvSpPr>
          <p:nvPr/>
        </p:nvSpPr>
        <p:spPr>
          <a:xfrm>
            <a:off x="4750368" y="2796110"/>
            <a:ext cx="182880" cy="18288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cxnSp>
        <p:nvCxnSpPr>
          <p:cNvPr id="86" name="Straight Connector 85"/>
          <p:cNvCxnSpPr>
            <a:stCxn id="85" idx="4"/>
          </p:cNvCxnSpPr>
          <p:nvPr/>
        </p:nvCxnSpPr>
        <p:spPr>
          <a:xfrm>
            <a:off x="4841808" y="2978990"/>
            <a:ext cx="0" cy="27432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flipV="1">
            <a:off x="4953787" y="3316441"/>
            <a:ext cx="274320" cy="544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4585622" y="3273885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</a:t>
            </a:r>
            <a:endParaRPr lang="en-US" sz="2000" dirty="0"/>
          </a:p>
        </p:txBody>
      </p:sp>
      <p:sp>
        <p:nvSpPr>
          <p:cNvPr id="89" name="Oval 88"/>
          <p:cNvSpPr>
            <a:spLocks/>
          </p:cNvSpPr>
          <p:nvPr/>
        </p:nvSpPr>
        <p:spPr>
          <a:xfrm>
            <a:off x="4750368" y="3245945"/>
            <a:ext cx="182880" cy="18288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90" name="Oval 89"/>
          <p:cNvSpPr>
            <a:spLocks/>
          </p:cNvSpPr>
          <p:nvPr/>
        </p:nvSpPr>
        <p:spPr>
          <a:xfrm>
            <a:off x="5162232" y="3240610"/>
            <a:ext cx="182880" cy="18288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97" name="Oval 96"/>
          <p:cNvSpPr>
            <a:spLocks/>
          </p:cNvSpPr>
          <p:nvPr/>
        </p:nvSpPr>
        <p:spPr>
          <a:xfrm>
            <a:off x="6333504" y="2979746"/>
            <a:ext cx="182880" cy="18288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98" name="Oval 97"/>
          <p:cNvSpPr/>
          <p:nvPr/>
        </p:nvSpPr>
        <p:spPr>
          <a:xfrm>
            <a:off x="6772508" y="2973764"/>
            <a:ext cx="182880" cy="18288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cxnSp>
        <p:nvCxnSpPr>
          <p:cNvPr id="101" name="Straight Connector 100"/>
          <p:cNvCxnSpPr>
            <a:stCxn id="97" idx="6"/>
          </p:cNvCxnSpPr>
          <p:nvPr/>
        </p:nvCxnSpPr>
        <p:spPr>
          <a:xfrm>
            <a:off x="6516384" y="3071186"/>
            <a:ext cx="29485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>
            <a:stCxn id="98" idx="4"/>
            <a:endCxn id="106" idx="0"/>
          </p:cNvCxnSpPr>
          <p:nvPr/>
        </p:nvCxnSpPr>
        <p:spPr>
          <a:xfrm flipH="1">
            <a:off x="6836808" y="3156644"/>
            <a:ext cx="0" cy="2676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3" name="TextBox 102"/>
          <p:cNvSpPr txBox="1"/>
          <p:nvPr/>
        </p:nvSpPr>
        <p:spPr>
          <a:xfrm>
            <a:off x="6845745" y="2616834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g</a:t>
            </a:r>
            <a:endParaRPr lang="en-US" sz="2000" dirty="0"/>
          </a:p>
        </p:txBody>
      </p:sp>
      <p:sp>
        <p:nvSpPr>
          <p:cNvPr id="106" name="Oval 105"/>
          <p:cNvSpPr>
            <a:spLocks/>
          </p:cNvSpPr>
          <p:nvPr/>
        </p:nvSpPr>
        <p:spPr>
          <a:xfrm>
            <a:off x="6745368" y="3424246"/>
            <a:ext cx="182880" cy="18288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" pitchFamily="18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6047468" y="2781934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</a:t>
            </a:r>
            <a:endParaRPr lang="en-US" sz="2000" dirty="0"/>
          </a:p>
        </p:txBody>
      </p:sp>
      <p:sp>
        <p:nvSpPr>
          <p:cNvPr id="108" name="TextBox 107"/>
          <p:cNvSpPr txBox="1"/>
          <p:nvPr/>
        </p:nvSpPr>
        <p:spPr>
          <a:xfrm>
            <a:off x="6831124" y="3455893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</a:t>
            </a:r>
            <a:endParaRPr lang="en-US" sz="2000" dirty="0"/>
          </a:p>
        </p:txBody>
      </p:sp>
      <p:sp>
        <p:nvSpPr>
          <p:cNvPr id="125" name="TextBox 124"/>
          <p:cNvSpPr txBox="1"/>
          <p:nvPr/>
        </p:nvSpPr>
        <p:spPr>
          <a:xfrm>
            <a:off x="6274372" y="4654201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b</a:t>
            </a:r>
            <a:endParaRPr lang="en-US" sz="2000" dirty="0"/>
          </a:p>
        </p:txBody>
      </p:sp>
      <p:sp>
        <p:nvSpPr>
          <p:cNvPr id="126" name="TextBox 125"/>
          <p:cNvSpPr txBox="1"/>
          <p:nvPr/>
        </p:nvSpPr>
        <p:spPr>
          <a:xfrm>
            <a:off x="5864371" y="5323215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</a:t>
            </a:r>
            <a:endParaRPr lang="en-US" sz="2000" dirty="0"/>
          </a:p>
        </p:txBody>
      </p:sp>
      <p:grpSp>
        <p:nvGrpSpPr>
          <p:cNvPr id="132" name="Group 131"/>
          <p:cNvGrpSpPr>
            <a:grpSpLocks noChangeAspect="1"/>
          </p:cNvGrpSpPr>
          <p:nvPr/>
        </p:nvGrpSpPr>
        <p:grpSpPr>
          <a:xfrm>
            <a:off x="5723124" y="4843972"/>
            <a:ext cx="610380" cy="731520"/>
            <a:chOff x="6926057" y="4999486"/>
            <a:chExt cx="762975" cy="914400"/>
          </a:xfrm>
        </p:grpSpPr>
        <p:cxnSp>
          <p:nvCxnSpPr>
            <p:cNvPr id="124" name="Straight Connector 123"/>
            <p:cNvCxnSpPr>
              <a:stCxn id="122" idx="5"/>
              <a:endCxn id="128" idx="1"/>
            </p:cNvCxnSpPr>
            <p:nvPr/>
          </p:nvCxnSpPr>
          <p:spPr>
            <a:xfrm>
              <a:off x="7104097" y="5500672"/>
              <a:ext cx="406895" cy="2163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1" name="Group 130"/>
            <p:cNvGrpSpPr>
              <a:grpSpLocks noChangeAspect="1"/>
            </p:cNvGrpSpPr>
            <p:nvPr/>
          </p:nvGrpSpPr>
          <p:grpSpPr>
            <a:xfrm>
              <a:off x="6926057" y="4999486"/>
              <a:ext cx="762975" cy="914400"/>
              <a:chOff x="6942184" y="4999486"/>
              <a:chExt cx="871732" cy="1044741"/>
            </a:xfrm>
          </p:grpSpPr>
          <p:sp>
            <p:nvSpPr>
              <p:cNvPr id="122" name="Oval 121"/>
              <p:cNvSpPr/>
              <p:nvPr/>
            </p:nvSpPr>
            <p:spPr>
              <a:xfrm>
                <a:off x="6942184" y="5347147"/>
                <a:ext cx="238320" cy="263563"/>
              </a:xfrm>
              <a:prstGeom prst="ellipse">
                <a:avLst/>
              </a:prstGeom>
              <a:solidFill>
                <a:srgbClr val="3366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dirty="0">
                  <a:latin typeface="Times" pitchFamily="18" charset="0"/>
                </a:endParaRPr>
              </a:p>
            </p:txBody>
          </p:sp>
          <p:cxnSp>
            <p:nvCxnSpPr>
              <p:cNvPr id="123" name="Straight Connector 122"/>
              <p:cNvCxnSpPr>
                <a:stCxn id="122" idx="7"/>
                <a:endCxn id="127" idx="2"/>
              </p:cNvCxnSpPr>
              <p:nvPr/>
            </p:nvCxnSpPr>
            <p:spPr>
              <a:xfrm flipV="1">
                <a:off x="7145603" y="5131268"/>
                <a:ext cx="429993" cy="254477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7" name="Oval 126"/>
              <p:cNvSpPr/>
              <p:nvPr/>
            </p:nvSpPr>
            <p:spPr>
              <a:xfrm>
                <a:off x="7575596" y="4999486"/>
                <a:ext cx="238320" cy="263563"/>
              </a:xfrm>
              <a:prstGeom prst="ellipse">
                <a:avLst/>
              </a:prstGeom>
              <a:solidFill>
                <a:srgbClr val="3366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dirty="0">
                  <a:latin typeface="Times" pitchFamily="18" charset="0"/>
                </a:endParaRPr>
              </a:p>
            </p:txBody>
          </p:sp>
          <p:sp>
            <p:nvSpPr>
              <p:cNvPr id="128" name="Oval 127"/>
              <p:cNvSpPr/>
              <p:nvPr/>
            </p:nvSpPr>
            <p:spPr>
              <a:xfrm>
                <a:off x="7575596" y="5780664"/>
                <a:ext cx="238320" cy="263563"/>
              </a:xfrm>
              <a:prstGeom prst="ellipse">
                <a:avLst/>
              </a:prstGeom>
              <a:solidFill>
                <a:srgbClr val="3366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dirty="0">
                  <a:latin typeface="Times" pitchFamily="18" charset="0"/>
                </a:endParaRPr>
              </a:p>
            </p:txBody>
          </p:sp>
          <p:cxnSp>
            <p:nvCxnSpPr>
              <p:cNvPr id="129" name="Straight Connector 128"/>
              <p:cNvCxnSpPr>
                <a:stCxn id="127" idx="4"/>
                <a:endCxn id="128" idx="0"/>
              </p:cNvCxnSpPr>
              <p:nvPr/>
            </p:nvCxnSpPr>
            <p:spPr>
              <a:xfrm>
                <a:off x="7694756" y="5263049"/>
                <a:ext cx="0" cy="517615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30" name="TextBox 129"/>
          <p:cNvSpPr txBox="1"/>
          <p:nvPr/>
        </p:nvSpPr>
        <p:spPr>
          <a:xfrm>
            <a:off x="5558701" y="4709881"/>
            <a:ext cx="447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</a:t>
            </a:r>
            <a:endParaRPr lang="en-US" sz="2000" dirty="0"/>
          </a:p>
        </p:txBody>
      </p:sp>
      <p:sp>
        <p:nvSpPr>
          <p:cNvPr id="91" name="TextBox 90"/>
          <p:cNvSpPr txBox="1"/>
          <p:nvPr/>
        </p:nvSpPr>
        <p:spPr>
          <a:xfrm>
            <a:off x="661793" y="5683664"/>
            <a:ext cx="3523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Example from </a:t>
            </a:r>
            <a:r>
              <a:rPr lang="en-US" dirty="0" err="1" smtClean="0"/>
              <a:t>Bodlaender’s</a:t>
            </a:r>
            <a:r>
              <a:rPr lang="en-US" dirty="0" smtClean="0"/>
              <a:t> talk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3778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 18"/>
          <p:cNvSpPr/>
          <p:nvPr/>
        </p:nvSpPr>
        <p:spPr>
          <a:xfrm>
            <a:off x="169333" y="2438400"/>
            <a:ext cx="2675466" cy="2878667"/>
          </a:xfrm>
          <a:custGeom>
            <a:avLst/>
            <a:gdLst>
              <a:gd name="connsiteX0" fmla="*/ 1016000 w 2675466"/>
              <a:gd name="connsiteY0" fmla="*/ 0 h 2878667"/>
              <a:gd name="connsiteX1" fmla="*/ 0 w 2675466"/>
              <a:gd name="connsiteY1" fmla="*/ 1100667 h 2878667"/>
              <a:gd name="connsiteX2" fmla="*/ 16933 w 2675466"/>
              <a:gd name="connsiteY2" fmla="*/ 2878667 h 2878667"/>
              <a:gd name="connsiteX3" fmla="*/ 2675466 w 2675466"/>
              <a:gd name="connsiteY3" fmla="*/ 2810933 h 2878667"/>
              <a:gd name="connsiteX4" fmla="*/ 1337733 w 2675466"/>
              <a:gd name="connsiteY4" fmla="*/ 152400 h 2878667"/>
              <a:gd name="connsiteX5" fmla="*/ 965200 w 2675466"/>
              <a:gd name="connsiteY5" fmla="*/ 84667 h 2878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75466" h="2878667">
                <a:moveTo>
                  <a:pt x="1016000" y="0"/>
                </a:moveTo>
                <a:lnTo>
                  <a:pt x="0" y="1100667"/>
                </a:lnTo>
                <a:lnTo>
                  <a:pt x="16933" y="2878667"/>
                </a:lnTo>
                <a:lnTo>
                  <a:pt x="2675466" y="2810933"/>
                </a:lnTo>
                <a:lnTo>
                  <a:pt x="1337733" y="152400"/>
                </a:lnTo>
                <a:lnTo>
                  <a:pt x="965200" y="84667"/>
                </a:lnTo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solidFill>
              <a:srgbClr val="CCFFC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Stage 2</a:t>
            </a:r>
            <a:endParaRPr lang="en-US" dirty="0"/>
          </a:p>
        </p:txBody>
      </p:sp>
      <p:grpSp>
        <p:nvGrpSpPr>
          <p:cNvPr id="82" name="Group 81"/>
          <p:cNvGrpSpPr>
            <a:grpSpLocks noChangeAspect="1"/>
          </p:cNvGrpSpPr>
          <p:nvPr/>
        </p:nvGrpSpPr>
        <p:grpSpPr>
          <a:xfrm>
            <a:off x="282853" y="1717981"/>
            <a:ext cx="4114800" cy="3366536"/>
            <a:chOff x="790853" y="2022781"/>
            <a:chExt cx="5307746" cy="4342549"/>
          </a:xfrm>
        </p:grpSpPr>
        <p:grpSp>
          <p:nvGrpSpPr>
            <p:cNvPr id="4" name="Group 3"/>
            <p:cNvGrpSpPr/>
            <p:nvPr/>
          </p:nvGrpSpPr>
          <p:grpSpPr>
            <a:xfrm>
              <a:off x="1992016" y="2417109"/>
              <a:ext cx="886737" cy="913268"/>
              <a:chOff x="3522135" y="4690535"/>
              <a:chExt cx="591891" cy="609600"/>
            </a:xfrm>
          </p:grpSpPr>
          <p:cxnSp>
            <p:nvCxnSpPr>
              <p:cNvPr id="5" name="Straight Connector 4"/>
              <p:cNvCxnSpPr/>
              <p:nvPr/>
            </p:nvCxnSpPr>
            <p:spPr>
              <a:xfrm flipH="1">
                <a:off x="3522135" y="4690535"/>
                <a:ext cx="423333" cy="429768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 flipH="1">
                <a:off x="3556002" y="47490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 flipH="1">
                <a:off x="3615270" y="47998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 flipH="1">
                <a:off x="3666071" y="48506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Oval 9"/>
            <p:cNvSpPr>
              <a:spLocks noChangeAspect="1"/>
            </p:cNvSpPr>
            <p:nvPr/>
          </p:nvSpPr>
          <p:spPr>
            <a:xfrm>
              <a:off x="2636586" y="2022781"/>
              <a:ext cx="684949" cy="684949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 rot="20659638">
              <a:off x="1062001" y="3516454"/>
              <a:ext cx="886737" cy="913268"/>
              <a:chOff x="3522135" y="4690535"/>
              <a:chExt cx="591891" cy="609600"/>
            </a:xfrm>
          </p:grpSpPr>
          <p:cxnSp>
            <p:nvCxnSpPr>
              <p:cNvPr id="12" name="Straight Connector 11"/>
              <p:cNvCxnSpPr/>
              <p:nvPr/>
            </p:nvCxnSpPr>
            <p:spPr>
              <a:xfrm flipH="1">
                <a:off x="3522135" y="4690535"/>
                <a:ext cx="423333" cy="429768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flipH="1">
                <a:off x="3556002" y="47490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flipH="1">
                <a:off x="3615270" y="47998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flipH="1">
                <a:off x="3666071" y="48506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" name="Group 19"/>
            <p:cNvGrpSpPr/>
            <p:nvPr/>
          </p:nvGrpSpPr>
          <p:grpSpPr>
            <a:xfrm rot="17279209">
              <a:off x="1856427" y="3541948"/>
              <a:ext cx="886737" cy="913268"/>
              <a:chOff x="3522135" y="4690535"/>
              <a:chExt cx="591891" cy="609600"/>
            </a:xfrm>
          </p:grpSpPr>
          <p:cxnSp>
            <p:nvCxnSpPr>
              <p:cNvPr id="21" name="Straight Connector 20"/>
              <p:cNvCxnSpPr/>
              <p:nvPr/>
            </p:nvCxnSpPr>
            <p:spPr>
              <a:xfrm flipH="1">
                <a:off x="3522135" y="4690535"/>
                <a:ext cx="423333" cy="429768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 flipH="1">
                <a:off x="3556002" y="47490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flipH="1">
                <a:off x="3615270" y="47998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flipH="1">
                <a:off x="3666071" y="48506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 24"/>
            <p:cNvGrpSpPr/>
            <p:nvPr/>
          </p:nvGrpSpPr>
          <p:grpSpPr>
            <a:xfrm rot="16488509">
              <a:off x="4198830" y="3448909"/>
              <a:ext cx="886737" cy="913268"/>
              <a:chOff x="3522135" y="4690535"/>
              <a:chExt cx="591891" cy="609600"/>
            </a:xfrm>
          </p:grpSpPr>
          <p:cxnSp>
            <p:nvCxnSpPr>
              <p:cNvPr id="26" name="Straight Connector 25"/>
              <p:cNvCxnSpPr/>
              <p:nvPr/>
            </p:nvCxnSpPr>
            <p:spPr>
              <a:xfrm flipH="1">
                <a:off x="3522135" y="4690535"/>
                <a:ext cx="423333" cy="429768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 flipH="1">
                <a:off x="3556002" y="47490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 flipH="1">
                <a:off x="3615270" y="47998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flipH="1">
                <a:off x="3666071" y="48506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" name="Oval 32"/>
            <p:cNvSpPr>
              <a:spLocks noChangeAspect="1"/>
            </p:cNvSpPr>
            <p:nvPr/>
          </p:nvSpPr>
          <p:spPr>
            <a:xfrm>
              <a:off x="3812494" y="3059818"/>
              <a:ext cx="684951" cy="68495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1507066" y="3013266"/>
              <a:ext cx="806366" cy="684951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grpSp>
          <p:nvGrpSpPr>
            <p:cNvPr id="57" name="Group 56"/>
            <p:cNvGrpSpPr/>
            <p:nvPr/>
          </p:nvGrpSpPr>
          <p:grpSpPr>
            <a:xfrm>
              <a:off x="1807071" y="4351003"/>
              <a:ext cx="1694429" cy="1428684"/>
              <a:chOff x="1807071" y="4351003"/>
              <a:chExt cx="1694429" cy="1428684"/>
            </a:xfrm>
          </p:grpSpPr>
          <p:grpSp>
            <p:nvGrpSpPr>
              <p:cNvPr id="46" name="Group 45"/>
              <p:cNvGrpSpPr/>
              <p:nvPr/>
            </p:nvGrpSpPr>
            <p:grpSpPr>
              <a:xfrm rot="20659638">
                <a:off x="1807071" y="4854191"/>
                <a:ext cx="886737" cy="913268"/>
                <a:chOff x="3522135" y="4690535"/>
                <a:chExt cx="591891" cy="609600"/>
              </a:xfrm>
            </p:grpSpPr>
            <p:cxnSp>
              <p:nvCxnSpPr>
                <p:cNvPr id="47" name="Straight Connector 46"/>
                <p:cNvCxnSpPr/>
                <p:nvPr/>
              </p:nvCxnSpPr>
              <p:spPr>
                <a:xfrm flipH="1">
                  <a:off x="3522135" y="4690535"/>
                  <a:ext cx="423333" cy="429768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/>
                <p:cNvCxnSpPr/>
                <p:nvPr/>
              </p:nvCxnSpPr>
              <p:spPr>
                <a:xfrm flipH="1">
                  <a:off x="3556002" y="4749056"/>
                  <a:ext cx="447955" cy="449479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/>
                <p:cNvCxnSpPr/>
                <p:nvPr/>
              </p:nvCxnSpPr>
              <p:spPr>
                <a:xfrm flipH="1">
                  <a:off x="3615270" y="4799856"/>
                  <a:ext cx="447955" cy="449479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/>
                <p:cNvCxnSpPr/>
                <p:nvPr/>
              </p:nvCxnSpPr>
              <p:spPr>
                <a:xfrm flipH="1">
                  <a:off x="3666071" y="4850656"/>
                  <a:ext cx="447955" cy="449479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1" name="Group 50"/>
              <p:cNvGrpSpPr/>
              <p:nvPr/>
            </p:nvGrpSpPr>
            <p:grpSpPr>
              <a:xfrm rot="17279209">
                <a:off x="2601497" y="4879685"/>
                <a:ext cx="886737" cy="913268"/>
                <a:chOff x="3522135" y="4690535"/>
                <a:chExt cx="591891" cy="609600"/>
              </a:xfrm>
            </p:grpSpPr>
            <p:cxnSp>
              <p:nvCxnSpPr>
                <p:cNvPr id="52" name="Straight Connector 51"/>
                <p:cNvCxnSpPr/>
                <p:nvPr/>
              </p:nvCxnSpPr>
              <p:spPr>
                <a:xfrm flipH="1">
                  <a:off x="3522135" y="4690535"/>
                  <a:ext cx="423333" cy="429768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/>
                <p:nvPr/>
              </p:nvCxnSpPr>
              <p:spPr>
                <a:xfrm flipH="1">
                  <a:off x="3556002" y="4749056"/>
                  <a:ext cx="447955" cy="449479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>
                <a:xfrm flipH="1">
                  <a:off x="3615270" y="4799856"/>
                  <a:ext cx="447955" cy="449479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>
                <a:xfrm flipH="1">
                  <a:off x="3666071" y="4850656"/>
                  <a:ext cx="447955" cy="449479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>
                <a:off x="2252136" y="4351003"/>
                <a:ext cx="806366" cy="684951"/>
              </a:xfrm>
              <a:prstGeom prst="ellips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dk1"/>
                  </a:solidFill>
                </a:endParaRPr>
              </a:p>
            </p:txBody>
          </p:sp>
        </p:grpSp>
        <p:grpSp>
          <p:nvGrpSpPr>
            <p:cNvPr id="58" name="Group 57"/>
            <p:cNvGrpSpPr/>
            <p:nvPr/>
          </p:nvGrpSpPr>
          <p:grpSpPr>
            <a:xfrm>
              <a:off x="4228538" y="4181670"/>
              <a:ext cx="1694429" cy="1428684"/>
              <a:chOff x="1807071" y="4351003"/>
              <a:chExt cx="1694429" cy="1428684"/>
            </a:xfrm>
          </p:grpSpPr>
          <p:grpSp>
            <p:nvGrpSpPr>
              <p:cNvPr id="59" name="Group 58"/>
              <p:cNvGrpSpPr/>
              <p:nvPr/>
            </p:nvGrpSpPr>
            <p:grpSpPr>
              <a:xfrm rot="20659638">
                <a:off x="1807071" y="4854191"/>
                <a:ext cx="886737" cy="913268"/>
                <a:chOff x="3522135" y="4690535"/>
                <a:chExt cx="591891" cy="609600"/>
              </a:xfrm>
            </p:grpSpPr>
            <p:cxnSp>
              <p:nvCxnSpPr>
                <p:cNvPr id="66" name="Straight Connector 65"/>
                <p:cNvCxnSpPr/>
                <p:nvPr/>
              </p:nvCxnSpPr>
              <p:spPr>
                <a:xfrm flipH="1">
                  <a:off x="3522135" y="4690535"/>
                  <a:ext cx="423333" cy="429768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66"/>
                <p:cNvCxnSpPr/>
                <p:nvPr/>
              </p:nvCxnSpPr>
              <p:spPr>
                <a:xfrm flipH="1">
                  <a:off x="3556002" y="4749056"/>
                  <a:ext cx="447955" cy="449479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/>
                <p:cNvCxnSpPr/>
                <p:nvPr/>
              </p:nvCxnSpPr>
              <p:spPr>
                <a:xfrm flipH="1">
                  <a:off x="3615270" y="4799856"/>
                  <a:ext cx="447955" cy="449479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/>
                <p:cNvCxnSpPr/>
                <p:nvPr/>
              </p:nvCxnSpPr>
              <p:spPr>
                <a:xfrm flipH="1">
                  <a:off x="3666071" y="4850656"/>
                  <a:ext cx="447955" cy="449479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0" name="Group 59"/>
              <p:cNvGrpSpPr/>
              <p:nvPr/>
            </p:nvGrpSpPr>
            <p:grpSpPr>
              <a:xfrm rot="17279209">
                <a:off x="2601497" y="4879685"/>
                <a:ext cx="886737" cy="913268"/>
                <a:chOff x="3522135" y="4690535"/>
                <a:chExt cx="591891" cy="609600"/>
              </a:xfrm>
            </p:grpSpPr>
            <p:cxnSp>
              <p:nvCxnSpPr>
                <p:cNvPr id="62" name="Straight Connector 61"/>
                <p:cNvCxnSpPr/>
                <p:nvPr/>
              </p:nvCxnSpPr>
              <p:spPr>
                <a:xfrm flipH="1">
                  <a:off x="3522135" y="4690535"/>
                  <a:ext cx="423333" cy="429768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62"/>
                <p:cNvCxnSpPr/>
                <p:nvPr/>
              </p:nvCxnSpPr>
              <p:spPr>
                <a:xfrm flipH="1">
                  <a:off x="3556002" y="4749056"/>
                  <a:ext cx="447955" cy="449479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Straight Connector 63"/>
                <p:cNvCxnSpPr/>
                <p:nvPr/>
              </p:nvCxnSpPr>
              <p:spPr>
                <a:xfrm flipH="1">
                  <a:off x="3615270" y="4799856"/>
                  <a:ext cx="447955" cy="449479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/>
                <p:cNvCxnSpPr/>
                <p:nvPr/>
              </p:nvCxnSpPr>
              <p:spPr>
                <a:xfrm flipH="1">
                  <a:off x="3666071" y="4850656"/>
                  <a:ext cx="447955" cy="449479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>
                <a:off x="2252136" y="4351003"/>
                <a:ext cx="806366" cy="684951"/>
              </a:xfrm>
              <a:prstGeom prst="ellips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dk1"/>
                  </a:solidFill>
                </a:endParaRPr>
              </a:p>
            </p:txBody>
          </p:sp>
        </p:grpSp>
        <p:sp>
          <p:nvSpPr>
            <p:cNvPr id="70" name="Oval 69"/>
            <p:cNvSpPr>
              <a:spLocks noChangeAspect="1"/>
            </p:cNvSpPr>
            <p:nvPr/>
          </p:nvSpPr>
          <p:spPr>
            <a:xfrm>
              <a:off x="790853" y="4274915"/>
              <a:ext cx="684949" cy="684949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72" name="Oval 71"/>
            <p:cNvSpPr>
              <a:spLocks noChangeAspect="1"/>
            </p:cNvSpPr>
            <p:nvPr/>
          </p:nvSpPr>
          <p:spPr>
            <a:xfrm>
              <a:off x="1485119" y="5595715"/>
              <a:ext cx="684949" cy="684949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73" name="Oval 72"/>
            <p:cNvSpPr>
              <a:spLocks noChangeAspect="1"/>
            </p:cNvSpPr>
            <p:nvPr/>
          </p:nvSpPr>
          <p:spPr>
            <a:xfrm>
              <a:off x="2992185" y="5680381"/>
              <a:ext cx="684949" cy="684949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74" name="Oval 73"/>
            <p:cNvSpPr>
              <a:spLocks noChangeAspect="1"/>
            </p:cNvSpPr>
            <p:nvPr/>
          </p:nvSpPr>
          <p:spPr>
            <a:xfrm>
              <a:off x="3906584" y="5443313"/>
              <a:ext cx="684949" cy="684949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75" name="Oval 74"/>
            <p:cNvSpPr>
              <a:spLocks noChangeAspect="1"/>
            </p:cNvSpPr>
            <p:nvPr/>
          </p:nvSpPr>
          <p:spPr>
            <a:xfrm>
              <a:off x="5413650" y="5494113"/>
              <a:ext cx="684949" cy="684949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cxnSp>
          <p:nvCxnSpPr>
            <p:cNvPr id="77" name="Straight Connector 76"/>
            <p:cNvCxnSpPr/>
            <p:nvPr/>
          </p:nvCxnSpPr>
          <p:spPr>
            <a:xfrm>
              <a:off x="3101831" y="2614033"/>
              <a:ext cx="710663" cy="737462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3190645" y="2576066"/>
              <a:ext cx="671100" cy="673384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16200000" flipH="1">
              <a:off x="3266751" y="2487274"/>
              <a:ext cx="671100" cy="673384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16200000" flipH="1">
              <a:off x="3342856" y="2411167"/>
              <a:ext cx="671100" cy="673384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" name="Straight Connector 15"/>
          <p:cNvCxnSpPr/>
          <p:nvPr/>
        </p:nvCxnSpPr>
        <p:spPr>
          <a:xfrm>
            <a:off x="4572000" y="1591733"/>
            <a:ext cx="0" cy="52662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4702451" y="1734915"/>
            <a:ext cx="4131735" cy="3222133"/>
            <a:chOff x="4702451" y="1734915"/>
            <a:chExt cx="4131735" cy="3222133"/>
          </a:xfrm>
        </p:grpSpPr>
        <p:grpSp>
          <p:nvGrpSpPr>
            <p:cNvPr id="76" name="Group 75"/>
            <p:cNvGrpSpPr/>
            <p:nvPr/>
          </p:nvGrpSpPr>
          <p:grpSpPr>
            <a:xfrm>
              <a:off x="5650581" y="2040616"/>
              <a:ext cx="687438" cy="708006"/>
              <a:chOff x="3522135" y="4690535"/>
              <a:chExt cx="591891" cy="609600"/>
            </a:xfrm>
          </p:grpSpPr>
          <p:cxnSp>
            <p:nvCxnSpPr>
              <p:cNvPr id="133" name="Straight Connector 132"/>
              <p:cNvCxnSpPr/>
              <p:nvPr/>
            </p:nvCxnSpPr>
            <p:spPr>
              <a:xfrm flipH="1">
                <a:off x="3522135" y="4690535"/>
                <a:ext cx="423333" cy="429768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>
              <a:xfrm flipH="1">
                <a:off x="3556002" y="47490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>
              <a:xfrm flipH="1">
                <a:off x="3615270" y="47998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/>
              <p:cNvCxnSpPr/>
              <p:nvPr/>
            </p:nvCxnSpPr>
            <p:spPr>
              <a:xfrm flipH="1">
                <a:off x="3666071" y="48506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1" name="Oval 80"/>
            <p:cNvSpPr>
              <a:spLocks noChangeAspect="1"/>
            </p:cNvSpPr>
            <p:nvPr/>
          </p:nvSpPr>
          <p:spPr>
            <a:xfrm>
              <a:off x="6150280" y="1734915"/>
              <a:ext cx="531003" cy="531003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grpSp>
          <p:nvGrpSpPr>
            <p:cNvPr id="85" name="Group 84"/>
            <p:cNvGrpSpPr/>
            <p:nvPr/>
          </p:nvGrpSpPr>
          <p:grpSpPr>
            <a:xfrm rot="16488509">
              <a:off x="7361401" y="2840512"/>
              <a:ext cx="687438" cy="708006"/>
              <a:chOff x="3522135" y="4690535"/>
              <a:chExt cx="591891" cy="609600"/>
            </a:xfrm>
          </p:grpSpPr>
          <p:cxnSp>
            <p:nvCxnSpPr>
              <p:cNvPr id="121" name="Straight Connector 120"/>
              <p:cNvCxnSpPr/>
              <p:nvPr/>
            </p:nvCxnSpPr>
            <p:spPr>
              <a:xfrm flipH="1">
                <a:off x="3522135" y="4690535"/>
                <a:ext cx="423333" cy="429768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/>
              <p:cNvCxnSpPr/>
              <p:nvPr/>
            </p:nvCxnSpPr>
            <p:spPr>
              <a:xfrm flipH="1">
                <a:off x="3556002" y="47490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/>
              <p:cNvCxnSpPr/>
              <p:nvPr/>
            </p:nvCxnSpPr>
            <p:spPr>
              <a:xfrm flipH="1">
                <a:off x="3615270" y="47998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/>
              <p:cNvCxnSpPr/>
              <p:nvPr/>
            </p:nvCxnSpPr>
            <p:spPr>
              <a:xfrm flipH="1">
                <a:off x="3666071" y="48506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6" name="Oval 85"/>
            <p:cNvSpPr>
              <a:spLocks noChangeAspect="1"/>
            </p:cNvSpPr>
            <p:nvPr/>
          </p:nvSpPr>
          <p:spPr>
            <a:xfrm>
              <a:off x="7061896" y="2538872"/>
              <a:ext cx="531004" cy="531004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grpSp>
          <p:nvGrpSpPr>
            <p:cNvPr id="89" name="Group 88"/>
            <p:cNvGrpSpPr/>
            <p:nvPr/>
          </p:nvGrpSpPr>
          <p:grpSpPr>
            <a:xfrm>
              <a:off x="7384432" y="3408581"/>
              <a:ext cx="1313596" cy="1107579"/>
              <a:chOff x="1807071" y="4351003"/>
              <a:chExt cx="1694429" cy="1428684"/>
            </a:xfrm>
          </p:grpSpPr>
          <p:grpSp>
            <p:nvGrpSpPr>
              <p:cNvPr id="99" name="Group 98"/>
              <p:cNvGrpSpPr/>
              <p:nvPr/>
            </p:nvGrpSpPr>
            <p:grpSpPr>
              <a:xfrm rot="20659638">
                <a:off x="1807071" y="4854191"/>
                <a:ext cx="886737" cy="913268"/>
                <a:chOff x="3522135" y="4690535"/>
                <a:chExt cx="591891" cy="609600"/>
              </a:xfrm>
            </p:grpSpPr>
            <p:cxnSp>
              <p:nvCxnSpPr>
                <p:cNvPr id="106" name="Straight Connector 105"/>
                <p:cNvCxnSpPr/>
                <p:nvPr/>
              </p:nvCxnSpPr>
              <p:spPr>
                <a:xfrm flipH="1">
                  <a:off x="3522135" y="4690535"/>
                  <a:ext cx="423333" cy="429768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/>
                <p:cNvCxnSpPr/>
                <p:nvPr/>
              </p:nvCxnSpPr>
              <p:spPr>
                <a:xfrm flipH="1">
                  <a:off x="3556002" y="4749056"/>
                  <a:ext cx="447955" cy="449479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8" name="Straight Connector 107"/>
                <p:cNvCxnSpPr/>
                <p:nvPr/>
              </p:nvCxnSpPr>
              <p:spPr>
                <a:xfrm flipH="1">
                  <a:off x="3615270" y="4799856"/>
                  <a:ext cx="447955" cy="449479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9" name="Straight Connector 108"/>
                <p:cNvCxnSpPr/>
                <p:nvPr/>
              </p:nvCxnSpPr>
              <p:spPr>
                <a:xfrm flipH="1">
                  <a:off x="3666071" y="4850656"/>
                  <a:ext cx="447955" cy="449479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0" name="Group 99"/>
              <p:cNvGrpSpPr/>
              <p:nvPr/>
            </p:nvGrpSpPr>
            <p:grpSpPr>
              <a:xfrm rot="17279209">
                <a:off x="2601497" y="4879685"/>
                <a:ext cx="886737" cy="913268"/>
                <a:chOff x="3522135" y="4690535"/>
                <a:chExt cx="591891" cy="609600"/>
              </a:xfrm>
            </p:grpSpPr>
            <p:cxnSp>
              <p:nvCxnSpPr>
                <p:cNvPr id="102" name="Straight Connector 101"/>
                <p:cNvCxnSpPr/>
                <p:nvPr/>
              </p:nvCxnSpPr>
              <p:spPr>
                <a:xfrm flipH="1">
                  <a:off x="3522135" y="4690535"/>
                  <a:ext cx="423333" cy="429768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/>
                <p:cNvCxnSpPr/>
                <p:nvPr/>
              </p:nvCxnSpPr>
              <p:spPr>
                <a:xfrm flipH="1">
                  <a:off x="3556002" y="4749056"/>
                  <a:ext cx="447955" cy="449479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/>
                <p:cNvCxnSpPr/>
                <p:nvPr/>
              </p:nvCxnSpPr>
              <p:spPr>
                <a:xfrm flipH="1">
                  <a:off x="3615270" y="4799856"/>
                  <a:ext cx="447955" cy="449479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/>
                <p:cNvCxnSpPr/>
                <p:nvPr/>
              </p:nvCxnSpPr>
              <p:spPr>
                <a:xfrm flipH="1">
                  <a:off x="3666071" y="4850656"/>
                  <a:ext cx="447955" cy="449479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01" name="Oval 100"/>
              <p:cNvSpPr>
                <a:spLocks noChangeAspect="1"/>
              </p:cNvSpPr>
              <p:nvPr/>
            </p:nvSpPr>
            <p:spPr>
              <a:xfrm>
                <a:off x="2252136" y="4351003"/>
                <a:ext cx="806366" cy="684951"/>
              </a:xfrm>
              <a:prstGeom prst="ellips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dk1"/>
                  </a:solidFill>
                </a:endParaRPr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>
              <a:off x="4702451" y="3706850"/>
              <a:ext cx="2542368" cy="531003"/>
              <a:chOff x="4770186" y="5603381"/>
              <a:chExt cx="2542368" cy="531003"/>
            </a:xfrm>
          </p:grpSpPr>
          <p:grpSp>
            <p:nvGrpSpPr>
              <p:cNvPr id="142" name="Group 141"/>
              <p:cNvGrpSpPr/>
              <p:nvPr/>
            </p:nvGrpSpPr>
            <p:grpSpPr>
              <a:xfrm>
                <a:off x="5198080" y="5723596"/>
                <a:ext cx="695211" cy="365760"/>
                <a:chOff x="2454880" y="5351062"/>
                <a:chExt cx="695211" cy="457200"/>
              </a:xfrm>
            </p:grpSpPr>
            <p:cxnSp>
              <p:nvCxnSpPr>
                <p:cNvPr id="143" name="Straight Connector 142"/>
                <p:cNvCxnSpPr/>
                <p:nvPr/>
              </p:nvCxnSpPr>
              <p:spPr>
                <a:xfrm>
                  <a:off x="2454880" y="53510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/>
                <p:cNvCxnSpPr/>
                <p:nvPr/>
              </p:nvCxnSpPr>
              <p:spPr>
                <a:xfrm>
                  <a:off x="2454880" y="55034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/>
                <p:cNvCxnSpPr/>
                <p:nvPr/>
              </p:nvCxnSpPr>
              <p:spPr>
                <a:xfrm>
                  <a:off x="2454880" y="56558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/>
                <p:cNvCxnSpPr/>
                <p:nvPr/>
              </p:nvCxnSpPr>
              <p:spPr>
                <a:xfrm>
                  <a:off x="2454880" y="58082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7" name="Group 146"/>
              <p:cNvGrpSpPr/>
              <p:nvPr/>
            </p:nvGrpSpPr>
            <p:grpSpPr>
              <a:xfrm>
                <a:off x="6231013" y="5723596"/>
                <a:ext cx="695211" cy="365760"/>
                <a:chOff x="2454880" y="5351062"/>
                <a:chExt cx="695211" cy="457200"/>
              </a:xfrm>
            </p:grpSpPr>
            <p:cxnSp>
              <p:nvCxnSpPr>
                <p:cNvPr id="148" name="Straight Connector 147"/>
                <p:cNvCxnSpPr/>
                <p:nvPr/>
              </p:nvCxnSpPr>
              <p:spPr>
                <a:xfrm>
                  <a:off x="2454880" y="53510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9" name="Straight Connector 148"/>
                <p:cNvCxnSpPr/>
                <p:nvPr/>
              </p:nvCxnSpPr>
              <p:spPr>
                <a:xfrm>
                  <a:off x="2454880" y="55034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0" name="Straight Connector 149"/>
                <p:cNvCxnSpPr/>
                <p:nvPr/>
              </p:nvCxnSpPr>
              <p:spPr>
                <a:xfrm>
                  <a:off x="2454880" y="56558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1" name="Straight Connector 150"/>
                <p:cNvCxnSpPr/>
                <p:nvPr/>
              </p:nvCxnSpPr>
              <p:spPr>
                <a:xfrm>
                  <a:off x="2454880" y="58082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90" name="Oval 89"/>
              <p:cNvSpPr>
                <a:spLocks noChangeAspect="1"/>
              </p:cNvSpPr>
              <p:nvPr/>
            </p:nvSpPr>
            <p:spPr>
              <a:xfrm>
                <a:off x="4770186" y="5603381"/>
                <a:ext cx="531003" cy="531003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dk1"/>
                  </a:solidFill>
                </a:endParaRPr>
              </a:p>
            </p:txBody>
          </p:sp>
          <p:sp>
            <p:nvSpPr>
              <p:cNvPr id="91" name="Oval 90"/>
              <p:cNvSpPr>
                <a:spLocks noChangeAspect="1"/>
              </p:cNvSpPr>
              <p:nvPr/>
            </p:nvSpPr>
            <p:spPr>
              <a:xfrm>
                <a:off x="5816409" y="5603381"/>
                <a:ext cx="531003" cy="531003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dk1"/>
                  </a:solidFill>
                </a:endParaRPr>
              </a:p>
            </p:txBody>
          </p:sp>
          <p:sp>
            <p:nvSpPr>
              <p:cNvPr id="92" name="Oval 91"/>
              <p:cNvSpPr>
                <a:spLocks noChangeAspect="1"/>
              </p:cNvSpPr>
              <p:nvPr/>
            </p:nvSpPr>
            <p:spPr>
              <a:xfrm>
                <a:off x="6781551" y="5603381"/>
                <a:ext cx="531003" cy="531003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dk1"/>
                  </a:solidFill>
                </a:endParaRPr>
              </a:p>
            </p:txBody>
          </p:sp>
        </p:grpSp>
        <p:sp>
          <p:nvSpPr>
            <p:cNvPr id="93" name="Oval 92"/>
            <p:cNvSpPr>
              <a:spLocks noChangeAspect="1"/>
            </p:cNvSpPr>
            <p:nvPr/>
          </p:nvSpPr>
          <p:spPr>
            <a:xfrm>
              <a:off x="7134839" y="4386663"/>
              <a:ext cx="531003" cy="531003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94" name="Oval 93"/>
            <p:cNvSpPr>
              <a:spLocks noChangeAspect="1"/>
            </p:cNvSpPr>
            <p:nvPr/>
          </p:nvSpPr>
          <p:spPr>
            <a:xfrm>
              <a:off x="8303183" y="4426045"/>
              <a:ext cx="531003" cy="531003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cxnSp>
          <p:nvCxnSpPr>
            <p:cNvPr id="95" name="Straight Connector 94"/>
            <p:cNvCxnSpPr/>
            <p:nvPr/>
          </p:nvCxnSpPr>
          <p:spPr>
            <a:xfrm>
              <a:off x="6510959" y="2193280"/>
              <a:ext cx="550937" cy="571713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rot="16200000" flipH="1">
              <a:off x="6579811" y="2163846"/>
              <a:ext cx="520266" cy="522037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 rot="16200000" flipH="1">
              <a:off x="6638812" y="2095010"/>
              <a:ext cx="520266" cy="522037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rot="16200000" flipH="1">
              <a:off x="6697812" y="2036009"/>
              <a:ext cx="520266" cy="522037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2" name="Oval 151"/>
            <p:cNvSpPr>
              <a:spLocks noChangeAspect="1"/>
            </p:cNvSpPr>
            <p:nvPr/>
          </p:nvSpPr>
          <p:spPr>
            <a:xfrm>
              <a:off x="5384697" y="2502783"/>
              <a:ext cx="625131" cy="531004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4778275" y="3695675"/>
            <a:ext cx="7213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</a:t>
            </a:r>
            <a:endParaRPr lang="en-US" sz="2800" dirty="0"/>
          </a:p>
        </p:txBody>
      </p:sp>
      <p:sp>
        <p:nvSpPr>
          <p:cNvPr id="110" name="TextBox 109"/>
          <p:cNvSpPr txBox="1"/>
          <p:nvPr/>
        </p:nvSpPr>
        <p:spPr>
          <a:xfrm>
            <a:off x="6826145" y="3695675"/>
            <a:ext cx="7213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95424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30" grpId="0"/>
      <p:bldP spid="110" grpId="0"/>
    </p:bld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 18"/>
          <p:cNvSpPr/>
          <p:nvPr/>
        </p:nvSpPr>
        <p:spPr>
          <a:xfrm>
            <a:off x="169333" y="2438400"/>
            <a:ext cx="2675466" cy="2878667"/>
          </a:xfrm>
          <a:custGeom>
            <a:avLst/>
            <a:gdLst>
              <a:gd name="connsiteX0" fmla="*/ 1016000 w 2675466"/>
              <a:gd name="connsiteY0" fmla="*/ 0 h 2878667"/>
              <a:gd name="connsiteX1" fmla="*/ 0 w 2675466"/>
              <a:gd name="connsiteY1" fmla="*/ 1100667 h 2878667"/>
              <a:gd name="connsiteX2" fmla="*/ 16933 w 2675466"/>
              <a:gd name="connsiteY2" fmla="*/ 2878667 h 2878667"/>
              <a:gd name="connsiteX3" fmla="*/ 2675466 w 2675466"/>
              <a:gd name="connsiteY3" fmla="*/ 2810933 h 2878667"/>
              <a:gd name="connsiteX4" fmla="*/ 1337733 w 2675466"/>
              <a:gd name="connsiteY4" fmla="*/ 152400 h 2878667"/>
              <a:gd name="connsiteX5" fmla="*/ 965200 w 2675466"/>
              <a:gd name="connsiteY5" fmla="*/ 84667 h 2878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75466" h="2878667">
                <a:moveTo>
                  <a:pt x="1016000" y="0"/>
                </a:moveTo>
                <a:lnTo>
                  <a:pt x="0" y="1100667"/>
                </a:lnTo>
                <a:lnTo>
                  <a:pt x="16933" y="2878667"/>
                </a:lnTo>
                <a:lnTo>
                  <a:pt x="2675466" y="2810933"/>
                </a:lnTo>
                <a:lnTo>
                  <a:pt x="1337733" y="152400"/>
                </a:lnTo>
                <a:lnTo>
                  <a:pt x="965200" y="84667"/>
                </a:lnTo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solidFill>
              <a:srgbClr val="CCFFC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Stage 2</a:t>
            </a:r>
            <a:endParaRPr lang="en-US" dirty="0"/>
          </a:p>
        </p:txBody>
      </p:sp>
      <p:grpSp>
        <p:nvGrpSpPr>
          <p:cNvPr id="82" name="Group 81"/>
          <p:cNvGrpSpPr>
            <a:grpSpLocks noChangeAspect="1"/>
          </p:cNvGrpSpPr>
          <p:nvPr/>
        </p:nvGrpSpPr>
        <p:grpSpPr>
          <a:xfrm>
            <a:off x="282853" y="1717981"/>
            <a:ext cx="4114800" cy="3366536"/>
            <a:chOff x="790853" y="2022781"/>
            <a:chExt cx="5307746" cy="4342549"/>
          </a:xfrm>
        </p:grpSpPr>
        <p:grpSp>
          <p:nvGrpSpPr>
            <p:cNvPr id="4" name="Group 3"/>
            <p:cNvGrpSpPr/>
            <p:nvPr/>
          </p:nvGrpSpPr>
          <p:grpSpPr>
            <a:xfrm>
              <a:off x="1992016" y="2417109"/>
              <a:ext cx="886737" cy="913268"/>
              <a:chOff x="3522135" y="4690535"/>
              <a:chExt cx="591891" cy="609600"/>
            </a:xfrm>
          </p:grpSpPr>
          <p:cxnSp>
            <p:nvCxnSpPr>
              <p:cNvPr id="5" name="Straight Connector 4"/>
              <p:cNvCxnSpPr/>
              <p:nvPr/>
            </p:nvCxnSpPr>
            <p:spPr>
              <a:xfrm flipH="1">
                <a:off x="3522135" y="4690535"/>
                <a:ext cx="423333" cy="429768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 flipH="1">
                <a:off x="3556002" y="47490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 flipH="1">
                <a:off x="3615270" y="47998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 flipH="1">
                <a:off x="3666071" y="48506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Oval 9"/>
            <p:cNvSpPr>
              <a:spLocks noChangeAspect="1"/>
            </p:cNvSpPr>
            <p:nvPr/>
          </p:nvSpPr>
          <p:spPr>
            <a:xfrm>
              <a:off x="2636586" y="2022781"/>
              <a:ext cx="684949" cy="684949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 rot="20659638">
              <a:off x="1062001" y="3516454"/>
              <a:ext cx="886737" cy="913268"/>
              <a:chOff x="3522135" y="4690535"/>
              <a:chExt cx="591891" cy="609600"/>
            </a:xfrm>
          </p:grpSpPr>
          <p:cxnSp>
            <p:nvCxnSpPr>
              <p:cNvPr id="12" name="Straight Connector 11"/>
              <p:cNvCxnSpPr/>
              <p:nvPr/>
            </p:nvCxnSpPr>
            <p:spPr>
              <a:xfrm flipH="1">
                <a:off x="3522135" y="4690535"/>
                <a:ext cx="423333" cy="429768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flipH="1">
                <a:off x="3556002" y="47490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flipH="1">
                <a:off x="3615270" y="47998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flipH="1">
                <a:off x="3666071" y="48506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" name="Group 19"/>
            <p:cNvGrpSpPr/>
            <p:nvPr/>
          </p:nvGrpSpPr>
          <p:grpSpPr>
            <a:xfrm rot="17279209">
              <a:off x="1856427" y="3541948"/>
              <a:ext cx="886737" cy="913268"/>
              <a:chOff x="3522135" y="4690535"/>
              <a:chExt cx="591891" cy="609600"/>
            </a:xfrm>
          </p:grpSpPr>
          <p:cxnSp>
            <p:nvCxnSpPr>
              <p:cNvPr id="21" name="Straight Connector 20"/>
              <p:cNvCxnSpPr/>
              <p:nvPr/>
            </p:nvCxnSpPr>
            <p:spPr>
              <a:xfrm flipH="1">
                <a:off x="3522135" y="4690535"/>
                <a:ext cx="423333" cy="429768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 flipH="1">
                <a:off x="3556002" y="47490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flipH="1">
                <a:off x="3615270" y="47998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flipH="1">
                <a:off x="3666071" y="48506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 24"/>
            <p:cNvGrpSpPr/>
            <p:nvPr/>
          </p:nvGrpSpPr>
          <p:grpSpPr>
            <a:xfrm rot="16488509">
              <a:off x="4198830" y="3448909"/>
              <a:ext cx="886737" cy="913268"/>
              <a:chOff x="3522135" y="4690535"/>
              <a:chExt cx="591891" cy="609600"/>
            </a:xfrm>
          </p:grpSpPr>
          <p:cxnSp>
            <p:nvCxnSpPr>
              <p:cNvPr id="26" name="Straight Connector 25"/>
              <p:cNvCxnSpPr/>
              <p:nvPr/>
            </p:nvCxnSpPr>
            <p:spPr>
              <a:xfrm flipH="1">
                <a:off x="3522135" y="4690535"/>
                <a:ext cx="423333" cy="429768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 flipH="1">
                <a:off x="3556002" y="47490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 flipH="1">
                <a:off x="3615270" y="47998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flipH="1">
                <a:off x="3666071" y="48506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" name="Oval 32"/>
            <p:cNvSpPr>
              <a:spLocks noChangeAspect="1"/>
            </p:cNvSpPr>
            <p:nvPr/>
          </p:nvSpPr>
          <p:spPr>
            <a:xfrm>
              <a:off x="3812494" y="3059818"/>
              <a:ext cx="684951" cy="68495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1507066" y="3013266"/>
              <a:ext cx="806366" cy="684951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grpSp>
          <p:nvGrpSpPr>
            <p:cNvPr id="57" name="Group 56"/>
            <p:cNvGrpSpPr/>
            <p:nvPr/>
          </p:nvGrpSpPr>
          <p:grpSpPr>
            <a:xfrm>
              <a:off x="1807071" y="4351003"/>
              <a:ext cx="1694429" cy="1428684"/>
              <a:chOff x="1807071" y="4351003"/>
              <a:chExt cx="1694429" cy="1428684"/>
            </a:xfrm>
          </p:grpSpPr>
          <p:grpSp>
            <p:nvGrpSpPr>
              <p:cNvPr id="46" name="Group 45"/>
              <p:cNvGrpSpPr/>
              <p:nvPr/>
            </p:nvGrpSpPr>
            <p:grpSpPr>
              <a:xfrm rot="20659638">
                <a:off x="1807071" y="4854191"/>
                <a:ext cx="886737" cy="913268"/>
                <a:chOff x="3522135" y="4690535"/>
                <a:chExt cx="591891" cy="609600"/>
              </a:xfrm>
            </p:grpSpPr>
            <p:cxnSp>
              <p:nvCxnSpPr>
                <p:cNvPr id="47" name="Straight Connector 46"/>
                <p:cNvCxnSpPr/>
                <p:nvPr/>
              </p:nvCxnSpPr>
              <p:spPr>
                <a:xfrm flipH="1">
                  <a:off x="3522135" y="4690535"/>
                  <a:ext cx="423333" cy="429768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/>
                <p:cNvCxnSpPr/>
                <p:nvPr/>
              </p:nvCxnSpPr>
              <p:spPr>
                <a:xfrm flipH="1">
                  <a:off x="3556002" y="4749056"/>
                  <a:ext cx="447955" cy="449479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/>
                <p:cNvCxnSpPr/>
                <p:nvPr/>
              </p:nvCxnSpPr>
              <p:spPr>
                <a:xfrm flipH="1">
                  <a:off x="3615270" y="4799856"/>
                  <a:ext cx="447955" cy="449479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/>
                <p:cNvCxnSpPr/>
                <p:nvPr/>
              </p:nvCxnSpPr>
              <p:spPr>
                <a:xfrm flipH="1">
                  <a:off x="3666071" y="4850656"/>
                  <a:ext cx="447955" cy="449479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1" name="Group 50"/>
              <p:cNvGrpSpPr/>
              <p:nvPr/>
            </p:nvGrpSpPr>
            <p:grpSpPr>
              <a:xfrm rot="17279209">
                <a:off x="2601497" y="4879685"/>
                <a:ext cx="886737" cy="913268"/>
                <a:chOff x="3522135" y="4690535"/>
                <a:chExt cx="591891" cy="609600"/>
              </a:xfrm>
            </p:grpSpPr>
            <p:cxnSp>
              <p:nvCxnSpPr>
                <p:cNvPr id="52" name="Straight Connector 51"/>
                <p:cNvCxnSpPr/>
                <p:nvPr/>
              </p:nvCxnSpPr>
              <p:spPr>
                <a:xfrm flipH="1">
                  <a:off x="3522135" y="4690535"/>
                  <a:ext cx="423333" cy="429768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/>
                <p:nvPr/>
              </p:nvCxnSpPr>
              <p:spPr>
                <a:xfrm flipH="1">
                  <a:off x="3556002" y="4749056"/>
                  <a:ext cx="447955" cy="449479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>
                <a:xfrm flipH="1">
                  <a:off x="3615270" y="4799856"/>
                  <a:ext cx="447955" cy="449479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>
                <a:xfrm flipH="1">
                  <a:off x="3666071" y="4850656"/>
                  <a:ext cx="447955" cy="449479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>
                <a:off x="2252136" y="4351003"/>
                <a:ext cx="806366" cy="684951"/>
              </a:xfrm>
              <a:prstGeom prst="ellips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dk1"/>
                  </a:solidFill>
                </a:endParaRPr>
              </a:p>
            </p:txBody>
          </p:sp>
        </p:grpSp>
        <p:grpSp>
          <p:nvGrpSpPr>
            <p:cNvPr id="58" name="Group 57"/>
            <p:cNvGrpSpPr/>
            <p:nvPr/>
          </p:nvGrpSpPr>
          <p:grpSpPr>
            <a:xfrm>
              <a:off x="4228538" y="4181670"/>
              <a:ext cx="1694429" cy="1428684"/>
              <a:chOff x="1807071" y="4351003"/>
              <a:chExt cx="1694429" cy="1428684"/>
            </a:xfrm>
          </p:grpSpPr>
          <p:grpSp>
            <p:nvGrpSpPr>
              <p:cNvPr id="59" name="Group 58"/>
              <p:cNvGrpSpPr/>
              <p:nvPr/>
            </p:nvGrpSpPr>
            <p:grpSpPr>
              <a:xfrm rot="20659638">
                <a:off x="1807071" y="4854191"/>
                <a:ext cx="886737" cy="913268"/>
                <a:chOff x="3522135" y="4690535"/>
                <a:chExt cx="591891" cy="609600"/>
              </a:xfrm>
            </p:grpSpPr>
            <p:cxnSp>
              <p:nvCxnSpPr>
                <p:cNvPr id="66" name="Straight Connector 65"/>
                <p:cNvCxnSpPr/>
                <p:nvPr/>
              </p:nvCxnSpPr>
              <p:spPr>
                <a:xfrm flipH="1">
                  <a:off x="3522135" y="4690535"/>
                  <a:ext cx="423333" cy="429768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66"/>
                <p:cNvCxnSpPr/>
                <p:nvPr/>
              </p:nvCxnSpPr>
              <p:spPr>
                <a:xfrm flipH="1">
                  <a:off x="3556002" y="4749056"/>
                  <a:ext cx="447955" cy="449479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/>
                <p:cNvCxnSpPr/>
                <p:nvPr/>
              </p:nvCxnSpPr>
              <p:spPr>
                <a:xfrm flipH="1">
                  <a:off x="3615270" y="4799856"/>
                  <a:ext cx="447955" cy="449479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/>
                <p:cNvCxnSpPr/>
                <p:nvPr/>
              </p:nvCxnSpPr>
              <p:spPr>
                <a:xfrm flipH="1">
                  <a:off x="3666071" y="4850656"/>
                  <a:ext cx="447955" cy="449479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0" name="Group 59"/>
              <p:cNvGrpSpPr/>
              <p:nvPr/>
            </p:nvGrpSpPr>
            <p:grpSpPr>
              <a:xfrm rot="17279209">
                <a:off x="2601497" y="4879685"/>
                <a:ext cx="886737" cy="913268"/>
                <a:chOff x="3522135" y="4690535"/>
                <a:chExt cx="591891" cy="609600"/>
              </a:xfrm>
            </p:grpSpPr>
            <p:cxnSp>
              <p:nvCxnSpPr>
                <p:cNvPr id="62" name="Straight Connector 61"/>
                <p:cNvCxnSpPr/>
                <p:nvPr/>
              </p:nvCxnSpPr>
              <p:spPr>
                <a:xfrm flipH="1">
                  <a:off x="3522135" y="4690535"/>
                  <a:ext cx="423333" cy="429768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62"/>
                <p:cNvCxnSpPr/>
                <p:nvPr/>
              </p:nvCxnSpPr>
              <p:spPr>
                <a:xfrm flipH="1">
                  <a:off x="3556002" y="4749056"/>
                  <a:ext cx="447955" cy="449479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Straight Connector 63"/>
                <p:cNvCxnSpPr/>
                <p:nvPr/>
              </p:nvCxnSpPr>
              <p:spPr>
                <a:xfrm flipH="1">
                  <a:off x="3615270" y="4799856"/>
                  <a:ext cx="447955" cy="449479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/>
                <p:cNvCxnSpPr/>
                <p:nvPr/>
              </p:nvCxnSpPr>
              <p:spPr>
                <a:xfrm flipH="1">
                  <a:off x="3666071" y="4850656"/>
                  <a:ext cx="447955" cy="449479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>
                <a:off x="2252136" y="4351003"/>
                <a:ext cx="806366" cy="684951"/>
              </a:xfrm>
              <a:prstGeom prst="ellips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dk1"/>
                  </a:solidFill>
                </a:endParaRPr>
              </a:p>
            </p:txBody>
          </p:sp>
        </p:grpSp>
        <p:sp>
          <p:nvSpPr>
            <p:cNvPr id="70" name="Oval 69"/>
            <p:cNvSpPr>
              <a:spLocks noChangeAspect="1"/>
            </p:cNvSpPr>
            <p:nvPr/>
          </p:nvSpPr>
          <p:spPr>
            <a:xfrm>
              <a:off x="790853" y="4274915"/>
              <a:ext cx="684949" cy="684949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72" name="Oval 71"/>
            <p:cNvSpPr>
              <a:spLocks noChangeAspect="1"/>
            </p:cNvSpPr>
            <p:nvPr/>
          </p:nvSpPr>
          <p:spPr>
            <a:xfrm>
              <a:off x="1485119" y="5595715"/>
              <a:ext cx="684949" cy="684949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73" name="Oval 72"/>
            <p:cNvSpPr>
              <a:spLocks noChangeAspect="1"/>
            </p:cNvSpPr>
            <p:nvPr/>
          </p:nvSpPr>
          <p:spPr>
            <a:xfrm>
              <a:off x="2992185" y="5680381"/>
              <a:ext cx="684949" cy="684949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74" name="Oval 73"/>
            <p:cNvSpPr>
              <a:spLocks noChangeAspect="1"/>
            </p:cNvSpPr>
            <p:nvPr/>
          </p:nvSpPr>
          <p:spPr>
            <a:xfrm>
              <a:off x="3906584" y="5443313"/>
              <a:ext cx="684949" cy="684949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75" name="Oval 74"/>
            <p:cNvSpPr>
              <a:spLocks noChangeAspect="1"/>
            </p:cNvSpPr>
            <p:nvPr/>
          </p:nvSpPr>
          <p:spPr>
            <a:xfrm>
              <a:off x="5413650" y="5494113"/>
              <a:ext cx="684949" cy="684949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cxnSp>
          <p:nvCxnSpPr>
            <p:cNvPr id="77" name="Straight Connector 76"/>
            <p:cNvCxnSpPr/>
            <p:nvPr/>
          </p:nvCxnSpPr>
          <p:spPr>
            <a:xfrm>
              <a:off x="3101831" y="2614033"/>
              <a:ext cx="710663" cy="737462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3190645" y="2576066"/>
              <a:ext cx="671100" cy="673384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16200000" flipH="1">
              <a:off x="3266751" y="2487274"/>
              <a:ext cx="671100" cy="673384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16200000" flipH="1">
              <a:off x="3342856" y="2411167"/>
              <a:ext cx="671100" cy="673384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5" name="Group 84"/>
          <p:cNvGrpSpPr/>
          <p:nvPr/>
        </p:nvGrpSpPr>
        <p:grpSpPr>
          <a:xfrm rot="16488509">
            <a:off x="7361401" y="2840512"/>
            <a:ext cx="687438" cy="708006"/>
            <a:chOff x="3522135" y="4690535"/>
            <a:chExt cx="591891" cy="609600"/>
          </a:xfrm>
        </p:grpSpPr>
        <p:cxnSp>
          <p:nvCxnSpPr>
            <p:cNvPr id="121" name="Straight Connector 120"/>
            <p:cNvCxnSpPr/>
            <p:nvPr/>
          </p:nvCxnSpPr>
          <p:spPr>
            <a:xfrm flipH="1">
              <a:off x="3522135" y="4690535"/>
              <a:ext cx="423333" cy="429768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 flipH="1">
              <a:off x="3556002" y="4749056"/>
              <a:ext cx="447955" cy="449479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 flipH="1">
              <a:off x="3615270" y="4799856"/>
              <a:ext cx="447955" cy="449479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flipH="1">
              <a:off x="3666071" y="4850656"/>
              <a:ext cx="447955" cy="449479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6" name="Oval 85"/>
          <p:cNvSpPr>
            <a:spLocks noChangeAspect="1"/>
          </p:cNvSpPr>
          <p:nvPr/>
        </p:nvSpPr>
        <p:spPr>
          <a:xfrm>
            <a:off x="7061896" y="2538872"/>
            <a:ext cx="531004" cy="53100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87" name="Oval 86"/>
          <p:cNvSpPr>
            <a:spLocks noChangeAspect="1"/>
          </p:cNvSpPr>
          <p:nvPr/>
        </p:nvSpPr>
        <p:spPr>
          <a:xfrm>
            <a:off x="5384697" y="2502783"/>
            <a:ext cx="625131" cy="53100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grpSp>
        <p:nvGrpSpPr>
          <p:cNvPr id="89" name="Group 88"/>
          <p:cNvGrpSpPr/>
          <p:nvPr/>
        </p:nvGrpSpPr>
        <p:grpSpPr>
          <a:xfrm>
            <a:off x="7384432" y="3408581"/>
            <a:ext cx="1313596" cy="1107579"/>
            <a:chOff x="1807071" y="4351003"/>
            <a:chExt cx="1694429" cy="1428684"/>
          </a:xfrm>
        </p:grpSpPr>
        <p:grpSp>
          <p:nvGrpSpPr>
            <p:cNvPr id="99" name="Group 98"/>
            <p:cNvGrpSpPr/>
            <p:nvPr/>
          </p:nvGrpSpPr>
          <p:grpSpPr>
            <a:xfrm rot="20659638">
              <a:off x="1807071" y="4854191"/>
              <a:ext cx="886737" cy="913268"/>
              <a:chOff x="3522135" y="4690535"/>
              <a:chExt cx="591891" cy="609600"/>
            </a:xfrm>
          </p:grpSpPr>
          <p:cxnSp>
            <p:nvCxnSpPr>
              <p:cNvPr id="106" name="Straight Connector 105"/>
              <p:cNvCxnSpPr/>
              <p:nvPr/>
            </p:nvCxnSpPr>
            <p:spPr>
              <a:xfrm flipH="1">
                <a:off x="3522135" y="4690535"/>
                <a:ext cx="423333" cy="429768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 flipH="1">
                <a:off x="3556002" y="47490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/>
              <p:nvPr/>
            </p:nvCxnSpPr>
            <p:spPr>
              <a:xfrm flipH="1">
                <a:off x="3615270" y="47998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/>
              <p:nvPr/>
            </p:nvCxnSpPr>
            <p:spPr>
              <a:xfrm flipH="1">
                <a:off x="3666071" y="48506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0" name="Group 99"/>
            <p:cNvGrpSpPr/>
            <p:nvPr/>
          </p:nvGrpSpPr>
          <p:grpSpPr>
            <a:xfrm rot="17279209">
              <a:off x="2601497" y="4879685"/>
              <a:ext cx="886737" cy="913268"/>
              <a:chOff x="3522135" y="4690535"/>
              <a:chExt cx="591891" cy="609600"/>
            </a:xfrm>
          </p:grpSpPr>
          <p:cxnSp>
            <p:nvCxnSpPr>
              <p:cNvPr id="102" name="Straight Connector 101"/>
              <p:cNvCxnSpPr/>
              <p:nvPr/>
            </p:nvCxnSpPr>
            <p:spPr>
              <a:xfrm flipH="1">
                <a:off x="3522135" y="4690535"/>
                <a:ext cx="423333" cy="429768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/>
              <p:cNvCxnSpPr/>
              <p:nvPr/>
            </p:nvCxnSpPr>
            <p:spPr>
              <a:xfrm flipH="1">
                <a:off x="3556002" y="47490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/>
              <p:cNvCxnSpPr/>
              <p:nvPr/>
            </p:nvCxnSpPr>
            <p:spPr>
              <a:xfrm flipH="1">
                <a:off x="3615270" y="47998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 flipH="1">
                <a:off x="3666071" y="4850656"/>
                <a:ext cx="447955" cy="449479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1" name="Oval 100"/>
            <p:cNvSpPr>
              <a:spLocks noChangeAspect="1"/>
            </p:cNvSpPr>
            <p:nvPr/>
          </p:nvSpPr>
          <p:spPr>
            <a:xfrm>
              <a:off x="2252136" y="4351003"/>
              <a:ext cx="806366" cy="68495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702451" y="3706850"/>
            <a:ext cx="2542368" cy="531003"/>
            <a:chOff x="4770186" y="5603381"/>
            <a:chExt cx="2542368" cy="531003"/>
          </a:xfrm>
        </p:grpSpPr>
        <p:grpSp>
          <p:nvGrpSpPr>
            <p:cNvPr id="142" name="Group 141"/>
            <p:cNvGrpSpPr/>
            <p:nvPr/>
          </p:nvGrpSpPr>
          <p:grpSpPr>
            <a:xfrm>
              <a:off x="5198080" y="5723596"/>
              <a:ext cx="695211" cy="365760"/>
              <a:chOff x="2454880" y="5351062"/>
              <a:chExt cx="695211" cy="457200"/>
            </a:xfrm>
          </p:grpSpPr>
          <p:cxnSp>
            <p:nvCxnSpPr>
              <p:cNvPr id="143" name="Straight Connector 142"/>
              <p:cNvCxnSpPr/>
              <p:nvPr/>
            </p:nvCxnSpPr>
            <p:spPr>
              <a:xfrm>
                <a:off x="2454880" y="5351062"/>
                <a:ext cx="695211" cy="0"/>
              </a:xfrm>
              <a:prstGeom prst="line">
                <a:avLst/>
              </a:prstGeom>
              <a:ln w="38100" cmpd="sng"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/>
              <p:cNvCxnSpPr/>
              <p:nvPr/>
            </p:nvCxnSpPr>
            <p:spPr>
              <a:xfrm>
                <a:off x="2454880" y="5503462"/>
                <a:ext cx="695211" cy="0"/>
              </a:xfrm>
              <a:prstGeom prst="line">
                <a:avLst/>
              </a:prstGeom>
              <a:ln w="38100" cmpd="sng"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/>
              <p:cNvCxnSpPr/>
              <p:nvPr/>
            </p:nvCxnSpPr>
            <p:spPr>
              <a:xfrm>
                <a:off x="2454880" y="5655862"/>
                <a:ext cx="695211" cy="0"/>
              </a:xfrm>
              <a:prstGeom prst="line">
                <a:avLst/>
              </a:prstGeom>
              <a:ln w="38100" cmpd="sng"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/>
              <p:cNvCxnSpPr/>
              <p:nvPr/>
            </p:nvCxnSpPr>
            <p:spPr>
              <a:xfrm>
                <a:off x="2454880" y="5808262"/>
                <a:ext cx="695211" cy="0"/>
              </a:xfrm>
              <a:prstGeom prst="line">
                <a:avLst/>
              </a:prstGeom>
              <a:ln w="38100" cmpd="sng"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7" name="Group 146"/>
            <p:cNvGrpSpPr/>
            <p:nvPr/>
          </p:nvGrpSpPr>
          <p:grpSpPr>
            <a:xfrm>
              <a:off x="6231013" y="5723596"/>
              <a:ext cx="695211" cy="365760"/>
              <a:chOff x="2454880" y="5351062"/>
              <a:chExt cx="695211" cy="457200"/>
            </a:xfrm>
          </p:grpSpPr>
          <p:cxnSp>
            <p:nvCxnSpPr>
              <p:cNvPr id="148" name="Straight Connector 147"/>
              <p:cNvCxnSpPr/>
              <p:nvPr/>
            </p:nvCxnSpPr>
            <p:spPr>
              <a:xfrm>
                <a:off x="2454880" y="5351062"/>
                <a:ext cx="695211" cy="0"/>
              </a:xfrm>
              <a:prstGeom prst="line">
                <a:avLst/>
              </a:prstGeom>
              <a:ln w="38100" cmpd="sng"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/>
              <p:cNvCxnSpPr/>
              <p:nvPr/>
            </p:nvCxnSpPr>
            <p:spPr>
              <a:xfrm>
                <a:off x="2454880" y="5503462"/>
                <a:ext cx="695211" cy="0"/>
              </a:xfrm>
              <a:prstGeom prst="line">
                <a:avLst/>
              </a:prstGeom>
              <a:ln w="38100" cmpd="sng"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Straight Connector 149"/>
              <p:cNvCxnSpPr/>
              <p:nvPr/>
            </p:nvCxnSpPr>
            <p:spPr>
              <a:xfrm>
                <a:off x="2454880" y="5655862"/>
                <a:ext cx="695211" cy="0"/>
              </a:xfrm>
              <a:prstGeom prst="line">
                <a:avLst/>
              </a:prstGeom>
              <a:ln w="38100" cmpd="sng"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/>
              <p:cNvCxnSpPr/>
              <p:nvPr/>
            </p:nvCxnSpPr>
            <p:spPr>
              <a:xfrm>
                <a:off x="2454880" y="5808262"/>
                <a:ext cx="695211" cy="0"/>
              </a:xfrm>
              <a:prstGeom prst="line">
                <a:avLst/>
              </a:prstGeom>
              <a:ln w="38100" cmpd="sng"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0" name="Oval 89"/>
            <p:cNvSpPr>
              <a:spLocks noChangeAspect="1"/>
            </p:cNvSpPr>
            <p:nvPr/>
          </p:nvSpPr>
          <p:spPr>
            <a:xfrm>
              <a:off x="4770186" y="5603381"/>
              <a:ext cx="531003" cy="531003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91" name="Oval 90"/>
            <p:cNvSpPr>
              <a:spLocks noChangeAspect="1"/>
            </p:cNvSpPr>
            <p:nvPr/>
          </p:nvSpPr>
          <p:spPr>
            <a:xfrm>
              <a:off x="5816409" y="5603381"/>
              <a:ext cx="531003" cy="531003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92" name="Oval 91"/>
            <p:cNvSpPr>
              <a:spLocks noChangeAspect="1"/>
            </p:cNvSpPr>
            <p:nvPr/>
          </p:nvSpPr>
          <p:spPr>
            <a:xfrm>
              <a:off x="6781551" y="5603381"/>
              <a:ext cx="531003" cy="531003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</p:grpSp>
      <p:sp>
        <p:nvSpPr>
          <p:cNvPr id="93" name="Oval 92"/>
          <p:cNvSpPr>
            <a:spLocks noChangeAspect="1"/>
          </p:cNvSpPr>
          <p:nvPr/>
        </p:nvSpPr>
        <p:spPr>
          <a:xfrm>
            <a:off x="7134839" y="4386663"/>
            <a:ext cx="531003" cy="53100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94" name="Oval 93"/>
          <p:cNvSpPr>
            <a:spLocks noChangeAspect="1"/>
          </p:cNvSpPr>
          <p:nvPr/>
        </p:nvSpPr>
        <p:spPr>
          <a:xfrm>
            <a:off x="8303183" y="4426045"/>
            <a:ext cx="531003" cy="53100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cxnSp>
        <p:nvCxnSpPr>
          <p:cNvPr id="95" name="Straight Connector 94"/>
          <p:cNvCxnSpPr/>
          <p:nvPr/>
        </p:nvCxnSpPr>
        <p:spPr>
          <a:xfrm>
            <a:off x="6510959" y="2193280"/>
            <a:ext cx="550937" cy="571713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rot="16200000" flipH="1">
            <a:off x="6579811" y="2163846"/>
            <a:ext cx="520266" cy="522037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 rot="16200000" flipH="1">
            <a:off x="6638812" y="2095010"/>
            <a:ext cx="520266" cy="522037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rot="16200000" flipH="1">
            <a:off x="6697812" y="2036009"/>
            <a:ext cx="520266" cy="522037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572000" y="1591733"/>
            <a:ext cx="0" cy="52662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H="1">
            <a:off x="4780215" y="1795745"/>
            <a:ext cx="1447829" cy="1971935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>
            <a:stCxn id="81" idx="2"/>
          </p:cNvCxnSpPr>
          <p:nvPr/>
        </p:nvCxnSpPr>
        <p:spPr>
          <a:xfrm flipH="1">
            <a:off x="4898750" y="2000417"/>
            <a:ext cx="1251530" cy="1733396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>
            <a:cxnSpLocks/>
          </p:cNvCxnSpPr>
          <p:nvPr/>
        </p:nvCxnSpPr>
        <p:spPr>
          <a:xfrm flipH="1">
            <a:off x="5000350" y="2025818"/>
            <a:ext cx="1234440" cy="1682595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1" name="Oval 80"/>
          <p:cNvSpPr>
            <a:spLocks noChangeAspect="1"/>
          </p:cNvSpPr>
          <p:nvPr/>
        </p:nvSpPr>
        <p:spPr>
          <a:xfrm>
            <a:off x="6150280" y="1734915"/>
            <a:ext cx="531003" cy="531003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39" name="Freeform 38"/>
          <p:cNvSpPr/>
          <p:nvPr/>
        </p:nvSpPr>
        <p:spPr>
          <a:xfrm>
            <a:off x="5698067" y="2184400"/>
            <a:ext cx="1134533" cy="1566333"/>
          </a:xfrm>
          <a:custGeom>
            <a:avLst/>
            <a:gdLst>
              <a:gd name="connsiteX0" fmla="*/ 516466 w 1134533"/>
              <a:gd name="connsiteY0" fmla="*/ 0 h 1566333"/>
              <a:gd name="connsiteX1" fmla="*/ 0 w 1134533"/>
              <a:gd name="connsiteY1" fmla="*/ 711200 h 1566333"/>
              <a:gd name="connsiteX2" fmla="*/ 1134533 w 1134533"/>
              <a:gd name="connsiteY2" fmla="*/ 1566333 h 15663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34533" h="1566333">
                <a:moveTo>
                  <a:pt x="516466" y="0"/>
                </a:moveTo>
                <a:lnTo>
                  <a:pt x="0" y="711200"/>
                </a:lnTo>
                <a:lnTo>
                  <a:pt x="1134533" y="1566333"/>
                </a:lnTo>
              </a:path>
            </a:pathLst>
          </a:cu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39"/>
          <p:cNvSpPr/>
          <p:nvPr/>
        </p:nvSpPr>
        <p:spPr>
          <a:xfrm>
            <a:off x="5791199" y="2252133"/>
            <a:ext cx="1126067" cy="1464734"/>
          </a:xfrm>
          <a:custGeom>
            <a:avLst/>
            <a:gdLst>
              <a:gd name="connsiteX0" fmla="*/ 474133 w 1126067"/>
              <a:gd name="connsiteY0" fmla="*/ 0 h 1464734"/>
              <a:gd name="connsiteX1" fmla="*/ 0 w 1126067"/>
              <a:gd name="connsiteY1" fmla="*/ 618067 h 1464734"/>
              <a:gd name="connsiteX2" fmla="*/ 1126067 w 1126067"/>
              <a:gd name="connsiteY2" fmla="*/ 1464734 h 1464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26067" h="1464734">
                <a:moveTo>
                  <a:pt x="474133" y="0"/>
                </a:moveTo>
                <a:lnTo>
                  <a:pt x="0" y="618067"/>
                </a:lnTo>
                <a:lnTo>
                  <a:pt x="1126067" y="1464734"/>
                </a:lnTo>
              </a:path>
            </a:pathLst>
          </a:cu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Freeform 124"/>
          <p:cNvSpPr/>
          <p:nvPr/>
        </p:nvSpPr>
        <p:spPr>
          <a:xfrm>
            <a:off x="5875865" y="2243667"/>
            <a:ext cx="1126067" cy="1464734"/>
          </a:xfrm>
          <a:custGeom>
            <a:avLst/>
            <a:gdLst>
              <a:gd name="connsiteX0" fmla="*/ 474133 w 1126067"/>
              <a:gd name="connsiteY0" fmla="*/ 0 h 1464734"/>
              <a:gd name="connsiteX1" fmla="*/ 0 w 1126067"/>
              <a:gd name="connsiteY1" fmla="*/ 618067 h 1464734"/>
              <a:gd name="connsiteX2" fmla="*/ 1126067 w 1126067"/>
              <a:gd name="connsiteY2" fmla="*/ 1464734 h 1464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26067" h="1464734">
                <a:moveTo>
                  <a:pt x="474133" y="0"/>
                </a:moveTo>
                <a:lnTo>
                  <a:pt x="0" y="618067"/>
                </a:lnTo>
                <a:lnTo>
                  <a:pt x="1126067" y="1464734"/>
                </a:lnTo>
              </a:path>
            </a:pathLst>
          </a:cu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TextBox 109"/>
          <p:cNvSpPr txBox="1"/>
          <p:nvPr/>
        </p:nvSpPr>
        <p:spPr>
          <a:xfrm>
            <a:off x="4778275" y="3695675"/>
            <a:ext cx="7213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</a:t>
            </a:r>
            <a:endParaRPr lang="en-US" sz="2800" dirty="0"/>
          </a:p>
        </p:txBody>
      </p:sp>
      <p:sp>
        <p:nvSpPr>
          <p:cNvPr id="112" name="TextBox 111"/>
          <p:cNvSpPr txBox="1"/>
          <p:nvPr/>
        </p:nvSpPr>
        <p:spPr>
          <a:xfrm>
            <a:off x="6826145" y="3695675"/>
            <a:ext cx="7213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3587622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Stage 2</a:t>
            </a:r>
            <a:endParaRPr lang="en-US" dirty="0"/>
          </a:p>
        </p:txBody>
      </p:sp>
      <p:grpSp>
        <p:nvGrpSpPr>
          <p:cNvPr id="194" name="Group 193"/>
          <p:cNvGrpSpPr/>
          <p:nvPr/>
        </p:nvGrpSpPr>
        <p:grpSpPr>
          <a:xfrm>
            <a:off x="482585" y="2954096"/>
            <a:ext cx="6473321" cy="3691467"/>
            <a:chOff x="330188" y="2886364"/>
            <a:chExt cx="6473321" cy="3691467"/>
          </a:xfrm>
        </p:grpSpPr>
        <p:sp>
          <p:nvSpPr>
            <p:cNvPr id="195" name="Oval 194"/>
            <p:cNvSpPr>
              <a:spLocks noChangeAspect="1"/>
            </p:cNvSpPr>
            <p:nvPr/>
          </p:nvSpPr>
          <p:spPr>
            <a:xfrm>
              <a:off x="1408351" y="3876849"/>
              <a:ext cx="684951" cy="68495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196" name="Oval 195"/>
            <p:cNvSpPr>
              <a:spLocks noChangeAspect="1"/>
            </p:cNvSpPr>
            <p:nvPr/>
          </p:nvSpPr>
          <p:spPr>
            <a:xfrm>
              <a:off x="2484189" y="2886364"/>
              <a:ext cx="684949" cy="684949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197" name="Oval 196"/>
            <p:cNvSpPr>
              <a:spLocks noChangeAspect="1"/>
            </p:cNvSpPr>
            <p:nvPr/>
          </p:nvSpPr>
          <p:spPr>
            <a:xfrm>
              <a:off x="330188" y="4944613"/>
              <a:ext cx="684951" cy="68495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198" name="Oval 197"/>
            <p:cNvSpPr>
              <a:spLocks noChangeAspect="1"/>
            </p:cNvSpPr>
            <p:nvPr/>
          </p:nvSpPr>
          <p:spPr>
            <a:xfrm>
              <a:off x="4905837" y="4790119"/>
              <a:ext cx="684951" cy="68495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199" name="Oval 198"/>
            <p:cNvSpPr>
              <a:spLocks noChangeAspect="1"/>
            </p:cNvSpPr>
            <p:nvPr/>
          </p:nvSpPr>
          <p:spPr>
            <a:xfrm>
              <a:off x="3778628" y="3889535"/>
              <a:ext cx="684951" cy="68495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200" name="Oval 199"/>
            <p:cNvSpPr>
              <a:spLocks noChangeAspect="1"/>
            </p:cNvSpPr>
            <p:nvPr/>
          </p:nvSpPr>
          <p:spPr>
            <a:xfrm>
              <a:off x="6118558" y="5801806"/>
              <a:ext cx="684951" cy="68495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cxnSp>
          <p:nvCxnSpPr>
            <p:cNvPr id="201" name="Straight Connector 200"/>
            <p:cNvCxnSpPr>
              <a:endCxn id="197" idx="0"/>
            </p:cNvCxnSpPr>
            <p:nvPr/>
          </p:nvCxnSpPr>
          <p:spPr>
            <a:xfrm flipH="1">
              <a:off x="672664" y="3352801"/>
              <a:ext cx="1850403" cy="1591812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Connector 201"/>
            <p:cNvCxnSpPr/>
            <p:nvPr/>
          </p:nvCxnSpPr>
          <p:spPr>
            <a:xfrm flipH="1">
              <a:off x="808131" y="3420536"/>
              <a:ext cx="1799603" cy="1541013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Connector 202"/>
            <p:cNvCxnSpPr/>
            <p:nvPr/>
          </p:nvCxnSpPr>
          <p:spPr>
            <a:xfrm>
              <a:off x="3132668" y="3285069"/>
              <a:ext cx="3217332" cy="2489198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4" name="Straight Connector 203"/>
            <p:cNvCxnSpPr/>
            <p:nvPr/>
          </p:nvCxnSpPr>
          <p:spPr>
            <a:xfrm>
              <a:off x="3137338" y="3403603"/>
              <a:ext cx="3183465" cy="2472264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5" name="Freeform 204"/>
            <p:cNvSpPr/>
            <p:nvPr/>
          </p:nvSpPr>
          <p:spPr>
            <a:xfrm>
              <a:off x="3031067" y="3505200"/>
              <a:ext cx="2252133" cy="2624667"/>
            </a:xfrm>
            <a:custGeom>
              <a:avLst/>
              <a:gdLst>
                <a:gd name="connsiteX0" fmla="*/ 0 w 2252133"/>
                <a:gd name="connsiteY0" fmla="*/ 0 h 2624667"/>
                <a:gd name="connsiteX1" fmla="*/ 2252133 w 2252133"/>
                <a:gd name="connsiteY1" fmla="*/ 1710267 h 2624667"/>
                <a:gd name="connsiteX2" fmla="*/ 1490133 w 2252133"/>
                <a:gd name="connsiteY2" fmla="*/ 2624667 h 2624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52133" h="2624667">
                  <a:moveTo>
                    <a:pt x="0" y="0"/>
                  </a:moveTo>
                  <a:lnTo>
                    <a:pt x="2252133" y="1710267"/>
                  </a:lnTo>
                  <a:lnTo>
                    <a:pt x="1490133" y="2624667"/>
                  </a:ln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Freeform 205"/>
            <p:cNvSpPr/>
            <p:nvPr/>
          </p:nvSpPr>
          <p:spPr>
            <a:xfrm>
              <a:off x="2946401" y="3589869"/>
              <a:ext cx="2167465" cy="2489198"/>
            </a:xfrm>
            <a:custGeom>
              <a:avLst/>
              <a:gdLst>
                <a:gd name="connsiteX0" fmla="*/ 0 w 2252133"/>
                <a:gd name="connsiteY0" fmla="*/ 0 h 2624667"/>
                <a:gd name="connsiteX1" fmla="*/ 2252133 w 2252133"/>
                <a:gd name="connsiteY1" fmla="*/ 1710267 h 2624667"/>
                <a:gd name="connsiteX2" fmla="*/ 1490133 w 2252133"/>
                <a:gd name="connsiteY2" fmla="*/ 2624667 h 2624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52133" h="2624667">
                  <a:moveTo>
                    <a:pt x="0" y="0"/>
                  </a:moveTo>
                  <a:lnTo>
                    <a:pt x="2252133" y="1710267"/>
                  </a:lnTo>
                  <a:lnTo>
                    <a:pt x="1490133" y="2624667"/>
                  </a:ln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Oval 206"/>
            <p:cNvSpPr>
              <a:spLocks noChangeAspect="1"/>
            </p:cNvSpPr>
            <p:nvPr/>
          </p:nvSpPr>
          <p:spPr>
            <a:xfrm>
              <a:off x="3835388" y="5892880"/>
              <a:ext cx="684951" cy="68495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208" name="Freeform 207"/>
            <p:cNvSpPr/>
            <p:nvPr/>
          </p:nvSpPr>
          <p:spPr>
            <a:xfrm>
              <a:off x="1693333" y="3556000"/>
              <a:ext cx="931334" cy="1557867"/>
            </a:xfrm>
            <a:custGeom>
              <a:avLst/>
              <a:gdLst>
                <a:gd name="connsiteX0" fmla="*/ 931334 w 931334"/>
                <a:gd name="connsiteY0" fmla="*/ 0 h 1557867"/>
                <a:gd name="connsiteX1" fmla="*/ 0 w 931334"/>
                <a:gd name="connsiteY1" fmla="*/ 795867 h 1557867"/>
                <a:gd name="connsiteX2" fmla="*/ 931334 w 931334"/>
                <a:gd name="connsiteY2" fmla="*/ 1557867 h 1557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1334" h="1557867">
                  <a:moveTo>
                    <a:pt x="931334" y="0"/>
                  </a:moveTo>
                  <a:lnTo>
                    <a:pt x="0" y="795867"/>
                  </a:lnTo>
                  <a:lnTo>
                    <a:pt x="931334" y="1557867"/>
                  </a:ln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Freeform 208"/>
            <p:cNvSpPr/>
            <p:nvPr/>
          </p:nvSpPr>
          <p:spPr>
            <a:xfrm>
              <a:off x="1879599" y="3539070"/>
              <a:ext cx="931334" cy="1557867"/>
            </a:xfrm>
            <a:custGeom>
              <a:avLst/>
              <a:gdLst>
                <a:gd name="connsiteX0" fmla="*/ 931334 w 931334"/>
                <a:gd name="connsiteY0" fmla="*/ 0 h 1557867"/>
                <a:gd name="connsiteX1" fmla="*/ 0 w 931334"/>
                <a:gd name="connsiteY1" fmla="*/ 795867 h 1557867"/>
                <a:gd name="connsiteX2" fmla="*/ 931334 w 931334"/>
                <a:gd name="connsiteY2" fmla="*/ 1557867 h 1557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1334" h="1557867">
                  <a:moveTo>
                    <a:pt x="931334" y="0"/>
                  </a:moveTo>
                  <a:lnTo>
                    <a:pt x="0" y="795867"/>
                  </a:lnTo>
                  <a:lnTo>
                    <a:pt x="931334" y="1557867"/>
                  </a:ln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Oval 209"/>
            <p:cNvSpPr>
              <a:spLocks noChangeAspect="1"/>
            </p:cNvSpPr>
            <p:nvPr/>
          </p:nvSpPr>
          <p:spPr>
            <a:xfrm>
              <a:off x="2613358" y="4853539"/>
              <a:ext cx="684951" cy="68495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2214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Stage 2</a:t>
            </a:r>
            <a:endParaRPr lang="en-US" dirty="0"/>
          </a:p>
        </p:txBody>
      </p:sp>
      <p:grpSp>
        <p:nvGrpSpPr>
          <p:cNvPr id="194" name="Group 193"/>
          <p:cNvGrpSpPr/>
          <p:nvPr/>
        </p:nvGrpSpPr>
        <p:grpSpPr>
          <a:xfrm>
            <a:off x="482585" y="2954096"/>
            <a:ext cx="6473321" cy="3691467"/>
            <a:chOff x="330188" y="2886364"/>
            <a:chExt cx="6473321" cy="3691467"/>
          </a:xfrm>
        </p:grpSpPr>
        <p:sp>
          <p:nvSpPr>
            <p:cNvPr id="195" name="Oval 194"/>
            <p:cNvSpPr>
              <a:spLocks noChangeAspect="1"/>
            </p:cNvSpPr>
            <p:nvPr/>
          </p:nvSpPr>
          <p:spPr>
            <a:xfrm>
              <a:off x="1408351" y="3876849"/>
              <a:ext cx="684951" cy="68495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196" name="Oval 195"/>
            <p:cNvSpPr>
              <a:spLocks noChangeAspect="1"/>
            </p:cNvSpPr>
            <p:nvPr/>
          </p:nvSpPr>
          <p:spPr>
            <a:xfrm>
              <a:off x="2484189" y="2886364"/>
              <a:ext cx="684949" cy="684949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197" name="Oval 196"/>
            <p:cNvSpPr>
              <a:spLocks noChangeAspect="1"/>
            </p:cNvSpPr>
            <p:nvPr/>
          </p:nvSpPr>
          <p:spPr>
            <a:xfrm>
              <a:off x="330188" y="4944613"/>
              <a:ext cx="684951" cy="684951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198" name="Oval 197"/>
            <p:cNvSpPr>
              <a:spLocks noChangeAspect="1"/>
            </p:cNvSpPr>
            <p:nvPr/>
          </p:nvSpPr>
          <p:spPr>
            <a:xfrm>
              <a:off x="4905837" y="4790119"/>
              <a:ext cx="684951" cy="68495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199" name="Oval 198"/>
            <p:cNvSpPr>
              <a:spLocks noChangeAspect="1"/>
            </p:cNvSpPr>
            <p:nvPr/>
          </p:nvSpPr>
          <p:spPr>
            <a:xfrm>
              <a:off x="3778628" y="3889535"/>
              <a:ext cx="684951" cy="68495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200" name="Oval 199"/>
            <p:cNvSpPr>
              <a:spLocks noChangeAspect="1"/>
            </p:cNvSpPr>
            <p:nvPr/>
          </p:nvSpPr>
          <p:spPr>
            <a:xfrm>
              <a:off x="6118558" y="5801806"/>
              <a:ext cx="684951" cy="68495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cxnSp>
          <p:nvCxnSpPr>
            <p:cNvPr id="201" name="Straight Connector 200"/>
            <p:cNvCxnSpPr>
              <a:endCxn id="197" idx="0"/>
            </p:cNvCxnSpPr>
            <p:nvPr/>
          </p:nvCxnSpPr>
          <p:spPr>
            <a:xfrm flipH="1">
              <a:off x="672664" y="3352801"/>
              <a:ext cx="1850403" cy="1591812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Connector 201"/>
            <p:cNvCxnSpPr/>
            <p:nvPr/>
          </p:nvCxnSpPr>
          <p:spPr>
            <a:xfrm flipH="1">
              <a:off x="808131" y="3420536"/>
              <a:ext cx="1799603" cy="1541013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Connector 202"/>
            <p:cNvCxnSpPr/>
            <p:nvPr/>
          </p:nvCxnSpPr>
          <p:spPr>
            <a:xfrm>
              <a:off x="3132668" y="3285069"/>
              <a:ext cx="3217332" cy="2489198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4" name="Straight Connector 203"/>
            <p:cNvCxnSpPr/>
            <p:nvPr/>
          </p:nvCxnSpPr>
          <p:spPr>
            <a:xfrm>
              <a:off x="3137338" y="3403603"/>
              <a:ext cx="3183465" cy="2472264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5" name="Freeform 204"/>
            <p:cNvSpPr/>
            <p:nvPr/>
          </p:nvSpPr>
          <p:spPr>
            <a:xfrm>
              <a:off x="3031067" y="3505200"/>
              <a:ext cx="2252133" cy="2624667"/>
            </a:xfrm>
            <a:custGeom>
              <a:avLst/>
              <a:gdLst>
                <a:gd name="connsiteX0" fmla="*/ 0 w 2252133"/>
                <a:gd name="connsiteY0" fmla="*/ 0 h 2624667"/>
                <a:gd name="connsiteX1" fmla="*/ 2252133 w 2252133"/>
                <a:gd name="connsiteY1" fmla="*/ 1710267 h 2624667"/>
                <a:gd name="connsiteX2" fmla="*/ 1490133 w 2252133"/>
                <a:gd name="connsiteY2" fmla="*/ 2624667 h 2624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52133" h="2624667">
                  <a:moveTo>
                    <a:pt x="0" y="0"/>
                  </a:moveTo>
                  <a:lnTo>
                    <a:pt x="2252133" y="1710267"/>
                  </a:lnTo>
                  <a:lnTo>
                    <a:pt x="1490133" y="2624667"/>
                  </a:ln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Freeform 205"/>
            <p:cNvSpPr/>
            <p:nvPr/>
          </p:nvSpPr>
          <p:spPr>
            <a:xfrm>
              <a:off x="2946401" y="3589869"/>
              <a:ext cx="2167465" cy="2489198"/>
            </a:xfrm>
            <a:custGeom>
              <a:avLst/>
              <a:gdLst>
                <a:gd name="connsiteX0" fmla="*/ 0 w 2252133"/>
                <a:gd name="connsiteY0" fmla="*/ 0 h 2624667"/>
                <a:gd name="connsiteX1" fmla="*/ 2252133 w 2252133"/>
                <a:gd name="connsiteY1" fmla="*/ 1710267 h 2624667"/>
                <a:gd name="connsiteX2" fmla="*/ 1490133 w 2252133"/>
                <a:gd name="connsiteY2" fmla="*/ 2624667 h 2624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52133" h="2624667">
                  <a:moveTo>
                    <a:pt x="0" y="0"/>
                  </a:moveTo>
                  <a:lnTo>
                    <a:pt x="2252133" y="1710267"/>
                  </a:lnTo>
                  <a:lnTo>
                    <a:pt x="1490133" y="2624667"/>
                  </a:ln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Oval 206"/>
            <p:cNvSpPr>
              <a:spLocks noChangeAspect="1"/>
            </p:cNvSpPr>
            <p:nvPr/>
          </p:nvSpPr>
          <p:spPr>
            <a:xfrm>
              <a:off x="3835388" y="5892880"/>
              <a:ext cx="684951" cy="68495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208" name="Freeform 207"/>
            <p:cNvSpPr/>
            <p:nvPr/>
          </p:nvSpPr>
          <p:spPr>
            <a:xfrm>
              <a:off x="1693333" y="3556000"/>
              <a:ext cx="931334" cy="1557867"/>
            </a:xfrm>
            <a:custGeom>
              <a:avLst/>
              <a:gdLst>
                <a:gd name="connsiteX0" fmla="*/ 931334 w 931334"/>
                <a:gd name="connsiteY0" fmla="*/ 0 h 1557867"/>
                <a:gd name="connsiteX1" fmla="*/ 0 w 931334"/>
                <a:gd name="connsiteY1" fmla="*/ 795867 h 1557867"/>
                <a:gd name="connsiteX2" fmla="*/ 931334 w 931334"/>
                <a:gd name="connsiteY2" fmla="*/ 1557867 h 1557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1334" h="1557867">
                  <a:moveTo>
                    <a:pt x="931334" y="0"/>
                  </a:moveTo>
                  <a:lnTo>
                    <a:pt x="0" y="795867"/>
                  </a:lnTo>
                  <a:lnTo>
                    <a:pt x="931334" y="1557867"/>
                  </a:ln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Freeform 208"/>
            <p:cNvSpPr/>
            <p:nvPr/>
          </p:nvSpPr>
          <p:spPr>
            <a:xfrm>
              <a:off x="1879599" y="3539070"/>
              <a:ext cx="931334" cy="1557867"/>
            </a:xfrm>
            <a:custGeom>
              <a:avLst/>
              <a:gdLst>
                <a:gd name="connsiteX0" fmla="*/ 931334 w 931334"/>
                <a:gd name="connsiteY0" fmla="*/ 0 h 1557867"/>
                <a:gd name="connsiteX1" fmla="*/ 0 w 931334"/>
                <a:gd name="connsiteY1" fmla="*/ 795867 h 1557867"/>
                <a:gd name="connsiteX2" fmla="*/ 931334 w 931334"/>
                <a:gd name="connsiteY2" fmla="*/ 1557867 h 1557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1334" h="1557867">
                  <a:moveTo>
                    <a:pt x="931334" y="0"/>
                  </a:moveTo>
                  <a:lnTo>
                    <a:pt x="0" y="795867"/>
                  </a:lnTo>
                  <a:lnTo>
                    <a:pt x="931334" y="1557867"/>
                  </a:ln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Oval 209"/>
            <p:cNvSpPr>
              <a:spLocks noChangeAspect="1"/>
            </p:cNvSpPr>
            <p:nvPr/>
          </p:nvSpPr>
          <p:spPr>
            <a:xfrm>
              <a:off x="2613358" y="4853539"/>
              <a:ext cx="684951" cy="68495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54485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Stage 2</a:t>
            </a:r>
            <a:endParaRPr lang="en-US" dirty="0"/>
          </a:p>
        </p:txBody>
      </p:sp>
      <p:grpSp>
        <p:nvGrpSpPr>
          <p:cNvPr id="194" name="Group 193"/>
          <p:cNvGrpSpPr/>
          <p:nvPr/>
        </p:nvGrpSpPr>
        <p:grpSpPr>
          <a:xfrm>
            <a:off x="482585" y="2954096"/>
            <a:ext cx="6473321" cy="3691467"/>
            <a:chOff x="330188" y="2886364"/>
            <a:chExt cx="6473321" cy="3691467"/>
          </a:xfrm>
        </p:grpSpPr>
        <p:sp>
          <p:nvSpPr>
            <p:cNvPr id="195" name="Oval 194"/>
            <p:cNvSpPr>
              <a:spLocks noChangeAspect="1"/>
            </p:cNvSpPr>
            <p:nvPr/>
          </p:nvSpPr>
          <p:spPr>
            <a:xfrm>
              <a:off x="1408351" y="3876849"/>
              <a:ext cx="684951" cy="684951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196" name="Oval 195"/>
            <p:cNvSpPr>
              <a:spLocks noChangeAspect="1"/>
            </p:cNvSpPr>
            <p:nvPr/>
          </p:nvSpPr>
          <p:spPr>
            <a:xfrm>
              <a:off x="2484189" y="2886364"/>
              <a:ext cx="684949" cy="684949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197" name="Oval 196"/>
            <p:cNvSpPr>
              <a:spLocks noChangeAspect="1"/>
            </p:cNvSpPr>
            <p:nvPr/>
          </p:nvSpPr>
          <p:spPr>
            <a:xfrm>
              <a:off x="330188" y="4944613"/>
              <a:ext cx="684951" cy="68495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198" name="Oval 197"/>
            <p:cNvSpPr>
              <a:spLocks noChangeAspect="1"/>
            </p:cNvSpPr>
            <p:nvPr/>
          </p:nvSpPr>
          <p:spPr>
            <a:xfrm>
              <a:off x="4905837" y="4790119"/>
              <a:ext cx="684951" cy="68495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199" name="Oval 198"/>
            <p:cNvSpPr>
              <a:spLocks noChangeAspect="1"/>
            </p:cNvSpPr>
            <p:nvPr/>
          </p:nvSpPr>
          <p:spPr>
            <a:xfrm>
              <a:off x="3778628" y="3889535"/>
              <a:ext cx="684951" cy="68495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200" name="Oval 199"/>
            <p:cNvSpPr>
              <a:spLocks noChangeAspect="1"/>
            </p:cNvSpPr>
            <p:nvPr/>
          </p:nvSpPr>
          <p:spPr>
            <a:xfrm>
              <a:off x="6118558" y="5801806"/>
              <a:ext cx="684951" cy="68495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cxnSp>
          <p:nvCxnSpPr>
            <p:cNvPr id="201" name="Straight Connector 200"/>
            <p:cNvCxnSpPr>
              <a:endCxn id="197" idx="0"/>
            </p:cNvCxnSpPr>
            <p:nvPr/>
          </p:nvCxnSpPr>
          <p:spPr>
            <a:xfrm flipH="1">
              <a:off x="672664" y="3352801"/>
              <a:ext cx="1850403" cy="1591812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Connector 201"/>
            <p:cNvCxnSpPr/>
            <p:nvPr/>
          </p:nvCxnSpPr>
          <p:spPr>
            <a:xfrm flipH="1">
              <a:off x="808131" y="3420536"/>
              <a:ext cx="1799603" cy="1541013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Connector 202"/>
            <p:cNvCxnSpPr/>
            <p:nvPr/>
          </p:nvCxnSpPr>
          <p:spPr>
            <a:xfrm>
              <a:off x="3132668" y="3285069"/>
              <a:ext cx="3217332" cy="2489198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4" name="Straight Connector 203"/>
            <p:cNvCxnSpPr/>
            <p:nvPr/>
          </p:nvCxnSpPr>
          <p:spPr>
            <a:xfrm>
              <a:off x="3137338" y="3403603"/>
              <a:ext cx="3183465" cy="2472264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5" name="Freeform 204"/>
            <p:cNvSpPr/>
            <p:nvPr/>
          </p:nvSpPr>
          <p:spPr>
            <a:xfrm>
              <a:off x="3031067" y="3505200"/>
              <a:ext cx="2252133" cy="2624667"/>
            </a:xfrm>
            <a:custGeom>
              <a:avLst/>
              <a:gdLst>
                <a:gd name="connsiteX0" fmla="*/ 0 w 2252133"/>
                <a:gd name="connsiteY0" fmla="*/ 0 h 2624667"/>
                <a:gd name="connsiteX1" fmla="*/ 2252133 w 2252133"/>
                <a:gd name="connsiteY1" fmla="*/ 1710267 h 2624667"/>
                <a:gd name="connsiteX2" fmla="*/ 1490133 w 2252133"/>
                <a:gd name="connsiteY2" fmla="*/ 2624667 h 2624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52133" h="2624667">
                  <a:moveTo>
                    <a:pt x="0" y="0"/>
                  </a:moveTo>
                  <a:lnTo>
                    <a:pt x="2252133" y="1710267"/>
                  </a:lnTo>
                  <a:lnTo>
                    <a:pt x="1490133" y="2624667"/>
                  </a:ln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Freeform 205"/>
            <p:cNvSpPr/>
            <p:nvPr/>
          </p:nvSpPr>
          <p:spPr>
            <a:xfrm>
              <a:off x="2946401" y="3589869"/>
              <a:ext cx="2167465" cy="2489198"/>
            </a:xfrm>
            <a:custGeom>
              <a:avLst/>
              <a:gdLst>
                <a:gd name="connsiteX0" fmla="*/ 0 w 2252133"/>
                <a:gd name="connsiteY0" fmla="*/ 0 h 2624667"/>
                <a:gd name="connsiteX1" fmla="*/ 2252133 w 2252133"/>
                <a:gd name="connsiteY1" fmla="*/ 1710267 h 2624667"/>
                <a:gd name="connsiteX2" fmla="*/ 1490133 w 2252133"/>
                <a:gd name="connsiteY2" fmla="*/ 2624667 h 2624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52133" h="2624667">
                  <a:moveTo>
                    <a:pt x="0" y="0"/>
                  </a:moveTo>
                  <a:lnTo>
                    <a:pt x="2252133" y="1710267"/>
                  </a:lnTo>
                  <a:lnTo>
                    <a:pt x="1490133" y="2624667"/>
                  </a:ln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Oval 206"/>
            <p:cNvSpPr>
              <a:spLocks noChangeAspect="1"/>
            </p:cNvSpPr>
            <p:nvPr/>
          </p:nvSpPr>
          <p:spPr>
            <a:xfrm>
              <a:off x="3835388" y="5892880"/>
              <a:ext cx="684951" cy="68495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208" name="Freeform 207"/>
            <p:cNvSpPr/>
            <p:nvPr/>
          </p:nvSpPr>
          <p:spPr>
            <a:xfrm>
              <a:off x="1693333" y="3556000"/>
              <a:ext cx="931334" cy="1557867"/>
            </a:xfrm>
            <a:custGeom>
              <a:avLst/>
              <a:gdLst>
                <a:gd name="connsiteX0" fmla="*/ 931334 w 931334"/>
                <a:gd name="connsiteY0" fmla="*/ 0 h 1557867"/>
                <a:gd name="connsiteX1" fmla="*/ 0 w 931334"/>
                <a:gd name="connsiteY1" fmla="*/ 795867 h 1557867"/>
                <a:gd name="connsiteX2" fmla="*/ 931334 w 931334"/>
                <a:gd name="connsiteY2" fmla="*/ 1557867 h 1557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1334" h="1557867">
                  <a:moveTo>
                    <a:pt x="931334" y="0"/>
                  </a:moveTo>
                  <a:lnTo>
                    <a:pt x="0" y="795867"/>
                  </a:lnTo>
                  <a:lnTo>
                    <a:pt x="931334" y="1557867"/>
                  </a:ln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Freeform 208"/>
            <p:cNvSpPr/>
            <p:nvPr/>
          </p:nvSpPr>
          <p:spPr>
            <a:xfrm>
              <a:off x="1879599" y="3539070"/>
              <a:ext cx="931334" cy="1557867"/>
            </a:xfrm>
            <a:custGeom>
              <a:avLst/>
              <a:gdLst>
                <a:gd name="connsiteX0" fmla="*/ 931334 w 931334"/>
                <a:gd name="connsiteY0" fmla="*/ 0 h 1557867"/>
                <a:gd name="connsiteX1" fmla="*/ 0 w 931334"/>
                <a:gd name="connsiteY1" fmla="*/ 795867 h 1557867"/>
                <a:gd name="connsiteX2" fmla="*/ 931334 w 931334"/>
                <a:gd name="connsiteY2" fmla="*/ 1557867 h 1557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1334" h="1557867">
                  <a:moveTo>
                    <a:pt x="931334" y="0"/>
                  </a:moveTo>
                  <a:lnTo>
                    <a:pt x="0" y="795867"/>
                  </a:lnTo>
                  <a:lnTo>
                    <a:pt x="931334" y="1557867"/>
                  </a:ln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Oval 209"/>
            <p:cNvSpPr>
              <a:spLocks noChangeAspect="1"/>
            </p:cNvSpPr>
            <p:nvPr/>
          </p:nvSpPr>
          <p:spPr>
            <a:xfrm>
              <a:off x="2613358" y="4853539"/>
              <a:ext cx="684951" cy="68495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87212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Stage 2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509283" y="3891408"/>
            <a:ext cx="2280353" cy="1092533"/>
          </a:xfrm>
          <a:prstGeom prst="ellipse">
            <a:avLst/>
          </a:prstGeom>
          <a:solidFill>
            <a:srgbClr val="FF0000">
              <a:alpha val="16000"/>
            </a:srgbClr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6" name="Group 55"/>
          <p:cNvGrpSpPr/>
          <p:nvPr/>
        </p:nvGrpSpPr>
        <p:grpSpPr>
          <a:xfrm>
            <a:off x="314747" y="2626485"/>
            <a:ext cx="3378909" cy="3323117"/>
            <a:chOff x="276647" y="2626485"/>
            <a:chExt cx="3378909" cy="3323117"/>
          </a:xfrm>
        </p:grpSpPr>
        <p:sp>
          <p:nvSpPr>
            <p:cNvPr id="24" name="Freeform 23"/>
            <p:cNvSpPr/>
            <p:nvPr/>
          </p:nvSpPr>
          <p:spPr>
            <a:xfrm>
              <a:off x="370635" y="2687710"/>
              <a:ext cx="2730812" cy="3232074"/>
            </a:xfrm>
            <a:custGeom>
              <a:avLst/>
              <a:gdLst>
                <a:gd name="connsiteX0" fmla="*/ 0 w 3747115"/>
                <a:gd name="connsiteY0" fmla="*/ 4434927 h 4434927"/>
                <a:gd name="connsiteX1" fmla="*/ 2643798 w 3747115"/>
                <a:gd name="connsiteY1" fmla="*/ 3435507 h 4434927"/>
                <a:gd name="connsiteX2" fmla="*/ 3414038 w 3747115"/>
                <a:gd name="connsiteY2" fmla="*/ 2665120 h 4434927"/>
                <a:gd name="connsiteX3" fmla="*/ 3747115 w 3747115"/>
                <a:gd name="connsiteY3" fmla="*/ 0 h 4434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47115" h="4434927">
                  <a:moveTo>
                    <a:pt x="0" y="4434927"/>
                  </a:moveTo>
                  <a:cubicBezTo>
                    <a:pt x="1037396" y="4082701"/>
                    <a:pt x="2074792" y="3730475"/>
                    <a:pt x="2643798" y="3435507"/>
                  </a:cubicBezTo>
                  <a:cubicBezTo>
                    <a:pt x="3212804" y="3140539"/>
                    <a:pt x="3230152" y="3237704"/>
                    <a:pt x="3414038" y="2665120"/>
                  </a:cubicBezTo>
                  <a:cubicBezTo>
                    <a:pt x="3597924" y="2092535"/>
                    <a:pt x="3672519" y="1046267"/>
                    <a:pt x="3747115" y="0"/>
                  </a:cubicBez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555428" y="2722906"/>
              <a:ext cx="2657671" cy="3226696"/>
            </a:xfrm>
            <a:custGeom>
              <a:avLst/>
              <a:gdLst>
                <a:gd name="connsiteX0" fmla="*/ 0 w 3747115"/>
                <a:gd name="connsiteY0" fmla="*/ 4434927 h 4434927"/>
                <a:gd name="connsiteX1" fmla="*/ 2643798 w 3747115"/>
                <a:gd name="connsiteY1" fmla="*/ 3435507 h 4434927"/>
                <a:gd name="connsiteX2" fmla="*/ 3414038 w 3747115"/>
                <a:gd name="connsiteY2" fmla="*/ 2665120 h 4434927"/>
                <a:gd name="connsiteX3" fmla="*/ 3747115 w 3747115"/>
                <a:gd name="connsiteY3" fmla="*/ 0 h 4434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47115" h="4434927">
                  <a:moveTo>
                    <a:pt x="0" y="4434927"/>
                  </a:moveTo>
                  <a:cubicBezTo>
                    <a:pt x="1037396" y="4082701"/>
                    <a:pt x="2074792" y="3730475"/>
                    <a:pt x="2643798" y="3435507"/>
                  </a:cubicBezTo>
                  <a:cubicBezTo>
                    <a:pt x="3212804" y="3140539"/>
                    <a:pt x="3230152" y="3237704"/>
                    <a:pt x="3414038" y="2665120"/>
                  </a:cubicBezTo>
                  <a:cubicBezTo>
                    <a:pt x="3597924" y="2092535"/>
                    <a:pt x="3672519" y="1046267"/>
                    <a:pt x="3747115" y="0"/>
                  </a:cubicBez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 25"/>
            <p:cNvSpPr/>
            <p:nvPr/>
          </p:nvSpPr>
          <p:spPr>
            <a:xfrm>
              <a:off x="276647" y="2626485"/>
              <a:ext cx="2730812" cy="3232074"/>
            </a:xfrm>
            <a:custGeom>
              <a:avLst/>
              <a:gdLst>
                <a:gd name="connsiteX0" fmla="*/ 0 w 3747115"/>
                <a:gd name="connsiteY0" fmla="*/ 4434927 h 4434927"/>
                <a:gd name="connsiteX1" fmla="*/ 2643798 w 3747115"/>
                <a:gd name="connsiteY1" fmla="*/ 3435507 h 4434927"/>
                <a:gd name="connsiteX2" fmla="*/ 3414038 w 3747115"/>
                <a:gd name="connsiteY2" fmla="*/ 2665120 h 4434927"/>
                <a:gd name="connsiteX3" fmla="*/ 3747115 w 3747115"/>
                <a:gd name="connsiteY3" fmla="*/ 0 h 4434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47115" h="4434927">
                  <a:moveTo>
                    <a:pt x="0" y="4434927"/>
                  </a:moveTo>
                  <a:cubicBezTo>
                    <a:pt x="1037396" y="4082701"/>
                    <a:pt x="2074792" y="3730475"/>
                    <a:pt x="2643798" y="3435507"/>
                  </a:cubicBezTo>
                  <a:cubicBezTo>
                    <a:pt x="3212804" y="3140539"/>
                    <a:pt x="3230152" y="3237704"/>
                    <a:pt x="3414038" y="2665120"/>
                  </a:cubicBezTo>
                  <a:cubicBezTo>
                    <a:pt x="3597924" y="2092535"/>
                    <a:pt x="3672519" y="1046267"/>
                    <a:pt x="3747115" y="0"/>
                  </a:cubicBez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9" name="Group 28"/>
            <p:cNvGrpSpPr/>
            <p:nvPr/>
          </p:nvGrpSpPr>
          <p:grpSpPr>
            <a:xfrm>
              <a:off x="2558094" y="2692658"/>
              <a:ext cx="1097462" cy="3256944"/>
              <a:chOff x="2558094" y="2692658"/>
              <a:chExt cx="1097462" cy="3256944"/>
            </a:xfrm>
          </p:grpSpPr>
          <p:sp>
            <p:nvSpPr>
              <p:cNvPr id="18" name="Freeform 17"/>
              <p:cNvSpPr/>
              <p:nvPr/>
            </p:nvSpPr>
            <p:spPr>
              <a:xfrm>
                <a:off x="2558094" y="2692658"/>
                <a:ext cx="864756" cy="3186551"/>
              </a:xfrm>
              <a:custGeom>
                <a:avLst/>
                <a:gdLst>
                  <a:gd name="connsiteX0" fmla="*/ 0 w 1186586"/>
                  <a:gd name="connsiteY0" fmla="*/ 4372463 h 4372463"/>
                  <a:gd name="connsiteX1" fmla="*/ 728606 w 1186586"/>
                  <a:gd name="connsiteY1" fmla="*/ 3081545 h 4372463"/>
                  <a:gd name="connsiteX2" fmla="*/ 1186586 w 1186586"/>
                  <a:gd name="connsiteY2" fmla="*/ 0 h 43724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86586" h="4372463">
                    <a:moveTo>
                      <a:pt x="0" y="4372463"/>
                    </a:moveTo>
                    <a:cubicBezTo>
                      <a:pt x="265421" y="4091376"/>
                      <a:pt x="530842" y="3810289"/>
                      <a:pt x="728606" y="3081545"/>
                    </a:cubicBezTo>
                    <a:cubicBezTo>
                      <a:pt x="926370" y="2352801"/>
                      <a:pt x="1056478" y="1176400"/>
                      <a:pt x="1186586" y="0"/>
                    </a:cubicBezTo>
                  </a:path>
                </a:pathLst>
              </a:custGeom>
              <a:ln>
                <a:solidFill>
                  <a:srgbClr val="008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Freeform 18"/>
              <p:cNvSpPr/>
              <p:nvPr/>
            </p:nvSpPr>
            <p:spPr>
              <a:xfrm>
                <a:off x="2674447" y="2727854"/>
                <a:ext cx="864756" cy="3186551"/>
              </a:xfrm>
              <a:custGeom>
                <a:avLst/>
                <a:gdLst>
                  <a:gd name="connsiteX0" fmla="*/ 0 w 1186586"/>
                  <a:gd name="connsiteY0" fmla="*/ 4372463 h 4372463"/>
                  <a:gd name="connsiteX1" fmla="*/ 728606 w 1186586"/>
                  <a:gd name="connsiteY1" fmla="*/ 3081545 h 4372463"/>
                  <a:gd name="connsiteX2" fmla="*/ 1186586 w 1186586"/>
                  <a:gd name="connsiteY2" fmla="*/ 0 h 43724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86586" h="4372463">
                    <a:moveTo>
                      <a:pt x="0" y="4372463"/>
                    </a:moveTo>
                    <a:cubicBezTo>
                      <a:pt x="265421" y="4091376"/>
                      <a:pt x="530842" y="3810289"/>
                      <a:pt x="728606" y="3081545"/>
                    </a:cubicBezTo>
                    <a:cubicBezTo>
                      <a:pt x="926370" y="2352801"/>
                      <a:pt x="1056478" y="1176400"/>
                      <a:pt x="1186586" y="0"/>
                    </a:cubicBezTo>
                  </a:path>
                </a:pathLst>
              </a:custGeom>
              <a:ln>
                <a:solidFill>
                  <a:srgbClr val="008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Freeform 19"/>
              <p:cNvSpPr/>
              <p:nvPr/>
            </p:nvSpPr>
            <p:spPr>
              <a:xfrm>
                <a:off x="2790800" y="2763051"/>
                <a:ext cx="864756" cy="3186551"/>
              </a:xfrm>
              <a:custGeom>
                <a:avLst/>
                <a:gdLst>
                  <a:gd name="connsiteX0" fmla="*/ 0 w 1186586"/>
                  <a:gd name="connsiteY0" fmla="*/ 4372463 h 4372463"/>
                  <a:gd name="connsiteX1" fmla="*/ 728606 w 1186586"/>
                  <a:gd name="connsiteY1" fmla="*/ 3081545 h 4372463"/>
                  <a:gd name="connsiteX2" fmla="*/ 1186586 w 1186586"/>
                  <a:gd name="connsiteY2" fmla="*/ 0 h 43724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86586" h="4372463">
                    <a:moveTo>
                      <a:pt x="0" y="4372463"/>
                    </a:moveTo>
                    <a:cubicBezTo>
                      <a:pt x="265421" y="4091376"/>
                      <a:pt x="530842" y="3810289"/>
                      <a:pt x="728606" y="3081545"/>
                    </a:cubicBezTo>
                    <a:cubicBezTo>
                      <a:pt x="926370" y="2352801"/>
                      <a:pt x="1056478" y="1176400"/>
                      <a:pt x="1186586" y="0"/>
                    </a:cubicBezTo>
                  </a:path>
                </a:pathLst>
              </a:custGeom>
              <a:ln>
                <a:solidFill>
                  <a:srgbClr val="008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" name="Group 3"/>
          <p:cNvGrpSpPr/>
          <p:nvPr/>
        </p:nvGrpSpPr>
        <p:grpSpPr>
          <a:xfrm>
            <a:off x="206216" y="5800657"/>
            <a:ext cx="2891853" cy="523706"/>
            <a:chOff x="206216" y="5800657"/>
            <a:chExt cx="2891853" cy="523706"/>
          </a:xfrm>
        </p:grpSpPr>
        <p:grpSp>
          <p:nvGrpSpPr>
            <p:cNvPr id="8" name="Group 7"/>
            <p:cNvGrpSpPr>
              <a:grpSpLocks noChangeAspect="1"/>
            </p:cNvGrpSpPr>
            <p:nvPr/>
          </p:nvGrpSpPr>
          <p:grpSpPr>
            <a:xfrm>
              <a:off x="206216" y="5841191"/>
              <a:ext cx="2607871" cy="466476"/>
              <a:chOff x="1623748" y="5081253"/>
              <a:chExt cx="5223582" cy="934354"/>
            </a:xfrm>
          </p:grpSpPr>
          <p:grpSp>
            <p:nvGrpSpPr>
              <p:cNvPr id="49" name="Group 48"/>
              <p:cNvGrpSpPr/>
              <p:nvPr/>
            </p:nvGrpSpPr>
            <p:grpSpPr>
              <a:xfrm>
                <a:off x="2454880" y="5351062"/>
                <a:ext cx="695211" cy="457200"/>
                <a:chOff x="2454880" y="5351062"/>
                <a:chExt cx="695211" cy="457200"/>
              </a:xfrm>
            </p:grpSpPr>
            <p:cxnSp>
              <p:nvCxnSpPr>
                <p:cNvPr id="66" name="Straight Connector 65"/>
                <p:cNvCxnSpPr/>
                <p:nvPr/>
              </p:nvCxnSpPr>
              <p:spPr>
                <a:xfrm>
                  <a:off x="2454880" y="53510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66"/>
                <p:cNvCxnSpPr/>
                <p:nvPr/>
              </p:nvCxnSpPr>
              <p:spPr>
                <a:xfrm>
                  <a:off x="2454880" y="55034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/>
                <p:cNvCxnSpPr/>
                <p:nvPr/>
              </p:nvCxnSpPr>
              <p:spPr>
                <a:xfrm>
                  <a:off x="2454880" y="56558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/>
                <p:cNvCxnSpPr/>
                <p:nvPr/>
              </p:nvCxnSpPr>
              <p:spPr>
                <a:xfrm>
                  <a:off x="2454880" y="58082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0" name="Group 49"/>
              <p:cNvGrpSpPr/>
              <p:nvPr/>
            </p:nvGrpSpPr>
            <p:grpSpPr>
              <a:xfrm>
                <a:off x="3877138" y="5351062"/>
                <a:ext cx="695211" cy="457200"/>
                <a:chOff x="2454880" y="5351062"/>
                <a:chExt cx="695211" cy="457200"/>
              </a:xfrm>
            </p:grpSpPr>
            <p:cxnSp>
              <p:nvCxnSpPr>
                <p:cNvPr id="62" name="Straight Connector 61"/>
                <p:cNvCxnSpPr/>
                <p:nvPr/>
              </p:nvCxnSpPr>
              <p:spPr>
                <a:xfrm>
                  <a:off x="2454880" y="53510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62"/>
                <p:cNvCxnSpPr/>
                <p:nvPr/>
              </p:nvCxnSpPr>
              <p:spPr>
                <a:xfrm>
                  <a:off x="2454880" y="55034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Straight Connector 63"/>
                <p:cNvCxnSpPr/>
                <p:nvPr/>
              </p:nvCxnSpPr>
              <p:spPr>
                <a:xfrm>
                  <a:off x="2454880" y="56558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/>
                <p:cNvCxnSpPr/>
                <p:nvPr/>
              </p:nvCxnSpPr>
              <p:spPr>
                <a:xfrm>
                  <a:off x="2454880" y="58082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1" name="Group 50"/>
              <p:cNvGrpSpPr/>
              <p:nvPr/>
            </p:nvGrpSpPr>
            <p:grpSpPr>
              <a:xfrm>
                <a:off x="5299396" y="5351062"/>
                <a:ext cx="695211" cy="457200"/>
                <a:chOff x="2454880" y="5351062"/>
                <a:chExt cx="695211" cy="457200"/>
              </a:xfrm>
            </p:grpSpPr>
            <p:cxnSp>
              <p:nvCxnSpPr>
                <p:cNvPr id="58" name="Straight Connector 57"/>
                <p:cNvCxnSpPr/>
                <p:nvPr/>
              </p:nvCxnSpPr>
              <p:spPr>
                <a:xfrm>
                  <a:off x="2454880" y="53510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/>
                <p:cNvCxnSpPr/>
                <p:nvPr/>
              </p:nvCxnSpPr>
              <p:spPr>
                <a:xfrm>
                  <a:off x="2454880" y="55034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/>
                <p:cNvCxnSpPr/>
                <p:nvPr/>
              </p:nvCxnSpPr>
              <p:spPr>
                <a:xfrm>
                  <a:off x="2454880" y="56558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/>
                <p:cNvCxnSpPr/>
                <p:nvPr/>
              </p:nvCxnSpPr>
              <p:spPr>
                <a:xfrm>
                  <a:off x="2454880" y="58082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2" name="Oval 51"/>
              <p:cNvSpPr/>
              <p:nvPr/>
            </p:nvSpPr>
            <p:spPr>
              <a:xfrm>
                <a:off x="4489081" y="5081253"/>
                <a:ext cx="914400" cy="91440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dk1"/>
                  </a:solidFill>
                </a:endParaRPr>
              </a:p>
            </p:txBody>
          </p:sp>
          <p:sp>
            <p:nvSpPr>
              <p:cNvPr id="53" name="Oval 52"/>
              <p:cNvSpPr/>
              <p:nvPr/>
            </p:nvSpPr>
            <p:spPr>
              <a:xfrm>
                <a:off x="5932930" y="5101207"/>
                <a:ext cx="914400" cy="91440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dk1"/>
                  </a:solidFill>
                </a:endParaRPr>
              </a:p>
            </p:txBody>
          </p:sp>
          <p:sp>
            <p:nvSpPr>
              <p:cNvPr id="54" name="Oval 53"/>
              <p:cNvSpPr/>
              <p:nvPr/>
            </p:nvSpPr>
            <p:spPr>
              <a:xfrm>
                <a:off x="3046006" y="5081253"/>
                <a:ext cx="914400" cy="91440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dk1"/>
                  </a:solidFill>
                </a:endParaRPr>
              </a:p>
            </p:txBody>
          </p:sp>
          <p:sp>
            <p:nvSpPr>
              <p:cNvPr id="55" name="Oval 54"/>
              <p:cNvSpPr/>
              <p:nvPr/>
            </p:nvSpPr>
            <p:spPr>
              <a:xfrm>
                <a:off x="1623748" y="5081253"/>
                <a:ext cx="914400" cy="91440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0" name="TextBox 69"/>
            <p:cNvSpPr txBox="1"/>
            <p:nvPr/>
          </p:nvSpPr>
          <p:spPr>
            <a:xfrm>
              <a:off x="213862" y="5800657"/>
              <a:ext cx="72137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A</a:t>
              </a:r>
              <a:endParaRPr lang="en-US" sz="2800" dirty="0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2376697" y="5801143"/>
              <a:ext cx="72137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B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4591029" y="5826196"/>
            <a:ext cx="2703565" cy="486622"/>
            <a:chOff x="4591029" y="5826196"/>
            <a:chExt cx="2703565" cy="486622"/>
          </a:xfrm>
        </p:grpSpPr>
        <p:grpSp>
          <p:nvGrpSpPr>
            <p:cNvPr id="27" name="Group 26"/>
            <p:cNvGrpSpPr/>
            <p:nvPr/>
          </p:nvGrpSpPr>
          <p:grpSpPr>
            <a:xfrm>
              <a:off x="4591029" y="5831348"/>
              <a:ext cx="2607870" cy="466475"/>
              <a:chOff x="1623748" y="5081253"/>
              <a:chExt cx="5223582" cy="934355"/>
            </a:xfrm>
          </p:grpSpPr>
          <p:grpSp>
            <p:nvGrpSpPr>
              <p:cNvPr id="30" name="Group 29"/>
              <p:cNvGrpSpPr/>
              <p:nvPr/>
            </p:nvGrpSpPr>
            <p:grpSpPr>
              <a:xfrm>
                <a:off x="2454880" y="5351062"/>
                <a:ext cx="695211" cy="457200"/>
                <a:chOff x="2454880" y="5351062"/>
                <a:chExt cx="695211" cy="457200"/>
              </a:xfrm>
            </p:grpSpPr>
            <p:cxnSp>
              <p:nvCxnSpPr>
                <p:cNvPr id="45" name="Straight Connector 44"/>
                <p:cNvCxnSpPr/>
                <p:nvPr/>
              </p:nvCxnSpPr>
              <p:spPr>
                <a:xfrm>
                  <a:off x="2454880" y="53510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/>
                <p:cNvCxnSpPr/>
                <p:nvPr/>
              </p:nvCxnSpPr>
              <p:spPr>
                <a:xfrm>
                  <a:off x="2454880" y="55034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/>
                <p:cNvCxnSpPr/>
                <p:nvPr/>
              </p:nvCxnSpPr>
              <p:spPr>
                <a:xfrm>
                  <a:off x="2454880" y="56558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/>
                <p:cNvCxnSpPr/>
                <p:nvPr/>
              </p:nvCxnSpPr>
              <p:spPr>
                <a:xfrm>
                  <a:off x="2454880" y="58082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" name="Group 30"/>
              <p:cNvGrpSpPr/>
              <p:nvPr/>
            </p:nvGrpSpPr>
            <p:grpSpPr>
              <a:xfrm>
                <a:off x="3877138" y="5351062"/>
                <a:ext cx="695211" cy="457200"/>
                <a:chOff x="2454880" y="5351062"/>
                <a:chExt cx="695211" cy="457200"/>
              </a:xfrm>
            </p:grpSpPr>
            <p:cxnSp>
              <p:nvCxnSpPr>
                <p:cNvPr id="41" name="Straight Connector 40"/>
                <p:cNvCxnSpPr/>
                <p:nvPr/>
              </p:nvCxnSpPr>
              <p:spPr>
                <a:xfrm>
                  <a:off x="2454880" y="53510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>
                <a:xfrm>
                  <a:off x="2454880" y="55034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>
                <a:xfrm>
                  <a:off x="2454880" y="56558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/>
                <p:cNvCxnSpPr/>
                <p:nvPr/>
              </p:nvCxnSpPr>
              <p:spPr>
                <a:xfrm>
                  <a:off x="2454880" y="58082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2" name="Group 31"/>
              <p:cNvGrpSpPr/>
              <p:nvPr/>
            </p:nvGrpSpPr>
            <p:grpSpPr>
              <a:xfrm>
                <a:off x="5299396" y="5351062"/>
                <a:ext cx="695211" cy="457200"/>
                <a:chOff x="2454880" y="5351062"/>
                <a:chExt cx="695211" cy="457200"/>
              </a:xfrm>
            </p:grpSpPr>
            <p:cxnSp>
              <p:nvCxnSpPr>
                <p:cNvPr id="37" name="Straight Connector 36"/>
                <p:cNvCxnSpPr/>
                <p:nvPr/>
              </p:nvCxnSpPr>
              <p:spPr>
                <a:xfrm>
                  <a:off x="2454880" y="53510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>
                <a:xfrm>
                  <a:off x="2454880" y="55034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>
                <a:xfrm>
                  <a:off x="2454880" y="56558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>
                <a:xfrm>
                  <a:off x="2454880" y="58082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3" name="Oval 32"/>
              <p:cNvSpPr/>
              <p:nvPr/>
            </p:nvSpPr>
            <p:spPr>
              <a:xfrm>
                <a:off x="4489081" y="5081253"/>
                <a:ext cx="914400" cy="91440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dk1"/>
                  </a:solidFill>
                </a:endParaRPr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5932930" y="5101208"/>
                <a:ext cx="914400" cy="91440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dk1"/>
                  </a:solidFill>
                </a:endParaRPr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3046006" y="5081253"/>
                <a:ext cx="914400" cy="91440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dk1"/>
                  </a:solidFill>
                </a:endParaRPr>
              </a:p>
            </p:txBody>
          </p:sp>
          <p:sp>
            <p:nvSpPr>
              <p:cNvPr id="36" name="Oval 35"/>
              <p:cNvSpPr/>
              <p:nvPr/>
            </p:nvSpPr>
            <p:spPr>
              <a:xfrm>
                <a:off x="1623748" y="5081253"/>
                <a:ext cx="914400" cy="91440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8" name="TextBox 87"/>
            <p:cNvSpPr txBox="1"/>
            <p:nvPr/>
          </p:nvSpPr>
          <p:spPr>
            <a:xfrm>
              <a:off x="4616129" y="5826196"/>
              <a:ext cx="5341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C</a:t>
              </a:r>
              <a:endParaRPr lang="en-US" sz="2400" dirty="0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6760428" y="5851153"/>
              <a:ext cx="5341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D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3715105" y="2626485"/>
            <a:ext cx="3387658" cy="3323117"/>
            <a:chOff x="3715105" y="2626485"/>
            <a:chExt cx="3387658" cy="3323117"/>
          </a:xfrm>
        </p:grpSpPr>
        <p:pic>
          <p:nvPicPr>
            <p:cNvPr id="84" name="Picture 83" descr="latex-image-1.pdf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3715105" y="3402281"/>
              <a:ext cx="27766" cy="249898"/>
            </a:xfrm>
            <a:prstGeom prst="rect">
              <a:avLst/>
            </a:prstGeom>
          </p:spPr>
        </p:pic>
        <p:sp>
          <p:nvSpPr>
            <p:cNvPr id="80" name="Freeform 79"/>
            <p:cNvSpPr/>
            <p:nvPr/>
          </p:nvSpPr>
          <p:spPr>
            <a:xfrm flipH="1">
              <a:off x="4277963" y="2687710"/>
              <a:ext cx="2730812" cy="3232074"/>
            </a:xfrm>
            <a:custGeom>
              <a:avLst/>
              <a:gdLst>
                <a:gd name="connsiteX0" fmla="*/ 0 w 3747115"/>
                <a:gd name="connsiteY0" fmla="*/ 4434927 h 4434927"/>
                <a:gd name="connsiteX1" fmla="*/ 2643798 w 3747115"/>
                <a:gd name="connsiteY1" fmla="*/ 3435507 h 4434927"/>
                <a:gd name="connsiteX2" fmla="*/ 3414038 w 3747115"/>
                <a:gd name="connsiteY2" fmla="*/ 2665120 h 4434927"/>
                <a:gd name="connsiteX3" fmla="*/ 3747115 w 3747115"/>
                <a:gd name="connsiteY3" fmla="*/ 0 h 4434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47115" h="4434927">
                  <a:moveTo>
                    <a:pt x="0" y="4434927"/>
                  </a:moveTo>
                  <a:cubicBezTo>
                    <a:pt x="1037396" y="4082701"/>
                    <a:pt x="2074792" y="3730475"/>
                    <a:pt x="2643798" y="3435507"/>
                  </a:cubicBezTo>
                  <a:cubicBezTo>
                    <a:pt x="3212804" y="3140539"/>
                    <a:pt x="3230152" y="3237704"/>
                    <a:pt x="3414038" y="2665120"/>
                  </a:cubicBezTo>
                  <a:cubicBezTo>
                    <a:pt x="3597924" y="2092535"/>
                    <a:pt x="3672519" y="1046267"/>
                    <a:pt x="3747115" y="0"/>
                  </a:cubicBez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 80"/>
            <p:cNvSpPr/>
            <p:nvPr/>
          </p:nvSpPr>
          <p:spPr>
            <a:xfrm flipH="1">
              <a:off x="4166311" y="2722906"/>
              <a:ext cx="2657671" cy="3226696"/>
            </a:xfrm>
            <a:custGeom>
              <a:avLst/>
              <a:gdLst>
                <a:gd name="connsiteX0" fmla="*/ 0 w 3747115"/>
                <a:gd name="connsiteY0" fmla="*/ 4434927 h 4434927"/>
                <a:gd name="connsiteX1" fmla="*/ 2643798 w 3747115"/>
                <a:gd name="connsiteY1" fmla="*/ 3435507 h 4434927"/>
                <a:gd name="connsiteX2" fmla="*/ 3414038 w 3747115"/>
                <a:gd name="connsiteY2" fmla="*/ 2665120 h 4434927"/>
                <a:gd name="connsiteX3" fmla="*/ 3747115 w 3747115"/>
                <a:gd name="connsiteY3" fmla="*/ 0 h 4434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47115" h="4434927">
                  <a:moveTo>
                    <a:pt x="0" y="4434927"/>
                  </a:moveTo>
                  <a:cubicBezTo>
                    <a:pt x="1037396" y="4082701"/>
                    <a:pt x="2074792" y="3730475"/>
                    <a:pt x="2643798" y="3435507"/>
                  </a:cubicBezTo>
                  <a:cubicBezTo>
                    <a:pt x="3212804" y="3140539"/>
                    <a:pt x="3230152" y="3237704"/>
                    <a:pt x="3414038" y="2665120"/>
                  </a:cubicBezTo>
                  <a:cubicBezTo>
                    <a:pt x="3597924" y="2092535"/>
                    <a:pt x="3672519" y="1046267"/>
                    <a:pt x="3747115" y="0"/>
                  </a:cubicBez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 81"/>
            <p:cNvSpPr/>
            <p:nvPr/>
          </p:nvSpPr>
          <p:spPr>
            <a:xfrm flipH="1">
              <a:off x="4371951" y="2626485"/>
              <a:ext cx="2730812" cy="3232074"/>
            </a:xfrm>
            <a:custGeom>
              <a:avLst/>
              <a:gdLst>
                <a:gd name="connsiteX0" fmla="*/ 0 w 3747115"/>
                <a:gd name="connsiteY0" fmla="*/ 4434927 h 4434927"/>
                <a:gd name="connsiteX1" fmla="*/ 2643798 w 3747115"/>
                <a:gd name="connsiteY1" fmla="*/ 3435507 h 4434927"/>
                <a:gd name="connsiteX2" fmla="*/ 3414038 w 3747115"/>
                <a:gd name="connsiteY2" fmla="*/ 2665120 h 4434927"/>
                <a:gd name="connsiteX3" fmla="*/ 3747115 w 3747115"/>
                <a:gd name="connsiteY3" fmla="*/ 0 h 4434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47115" h="4434927">
                  <a:moveTo>
                    <a:pt x="0" y="4434927"/>
                  </a:moveTo>
                  <a:cubicBezTo>
                    <a:pt x="1037396" y="4082701"/>
                    <a:pt x="2074792" y="3730475"/>
                    <a:pt x="2643798" y="3435507"/>
                  </a:cubicBezTo>
                  <a:cubicBezTo>
                    <a:pt x="3212804" y="3140539"/>
                    <a:pt x="3230152" y="3237704"/>
                    <a:pt x="3414038" y="2665120"/>
                  </a:cubicBezTo>
                  <a:cubicBezTo>
                    <a:pt x="3597924" y="2092535"/>
                    <a:pt x="3672519" y="1046267"/>
                    <a:pt x="3747115" y="0"/>
                  </a:cubicBez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 84"/>
            <p:cNvSpPr/>
            <p:nvPr/>
          </p:nvSpPr>
          <p:spPr>
            <a:xfrm flipH="1">
              <a:off x="3956560" y="2692658"/>
              <a:ext cx="864756" cy="3186551"/>
            </a:xfrm>
            <a:custGeom>
              <a:avLst/>
              <a:gdLst>
                <a:gd name="connsiteX0" fmla="*/ 0 w 1186586"/>
                <a:gd name="connsiteY0" fmla="*/ 4372463 h 4372463"/>
                <a:gd name="connsiteX1" fmla="*/ 728606 w 1186586"/>
                <a:gd name="connsiteY1" fmla="*/ 3081545 h 4372463"/>
                <a:gd name="connsiteX2" fmla="*/ 1186586 w 1186586"/>
                <a:gd name="connsiteY2" fmla="*/ 0 h 43724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86586" h="4372463">
                  <a:moveTo>
                    <a:pt x="0" y="4372463"/>
                  </a:moveTo>
                  <a:cubicBezTo>
                    <a:pt x="265421" y="4091376"/>
                    <a:pt x="530842" y="3810289"/>
                    <a:pt x="728606" y="3081545"/>
                  </a:cubicBezTo>
                  <a:cubicBezTo>
                    <a:pt x="926370" y="2352801"/>
                    <a:pt x="1056478" y="1176400"/>
                    <a:pt x="1186586" y="0"/>
                  </a:cubicBez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Freeform 85"/>
            <p:cNvSpPr/>
            <p:nvPr/>
          </p:nvSpPr>
          <p:spPr>
            <a:xfrm flipH="1">
              <a:off x="3840207" y="2727854"/>
              <a:ext cx="864756" cy="3186551"/>
            </a:xfrm>
            <a:custGeom>
              <a:avLst/>
              <a:gdLst>
                <a:gd name="connsiteX0" fmla="*/ 0 w 1186586"/>
                <a:gd name="connsiteY0" fmla="*/ 4372463 h 4372463"/>
                <a:gd name="connsiteX1" fmla="*/ 728606 w 1186586"/>
                <a:gd name="connsiteY1" fmla="*/ 3081545 h 4372463"/>
                <a:gd name="connsiteX2" fmla="*/ 1186586 w 1186586"/>
                <a:gd name="connsiteY2" fmla="*/ 0 h 43724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86586" h="4372463">
                  <a:moveTo>
                    <a:pt x="0" y="4372463"/>
                  </a:moveTo>
                  <a:cubicBezTo>
                    <a:pt x="265421" y="4091376"/>
                    <a:pt x="530842" y="3810289"/>
                    <a:pt x="728606" y="3081545"/>
                  </a:cubicBezTo>
                  <a:cubicBezTo>
                    <a:pt x="926370" y="2352801"/>
                    <a:pt x="1056478" y="1176400"/>
                    <a:pt x="1186586" y="0"/>
                  </a:cubicBez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 86"/>
            <p:cNvSpPr/>
            <p:nvPr/>
          </p:nvSpPr>
          <p:spPr>
            <a:xfrm flipH="1">
              <a:off x="3723854" y="2763051"/>
              <a:ext cx="864756" cy="3186551"/>
            </a:xfrm>
            <a:custGeom>
              <a:avLst/>
              <a:gdLst>
                <a:gd name="connsiteX0" fmla="*/ 0 w 1186586"/>
                <a:gd name="connsiteY0" fmla="*/ 4372463 h 4372463"/>
                <a:gd name="connsiteX1" fmla="*/ 728606 w 1186586"/>
                <a:gd name="connsiteY1" fmla="*/ 3081545 h 4372463"/>
                <a:gd name="connsiteX2" fmla="*/ 1186586 w 1186586"/>
                <a:gd name="connsiteY2" fmla="*/ 0 h 43724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86586" h="4372463">
                  <a:moveTo>
                    <a:pt x="0" y="4372463"/>
                  </a:moveTo>
                  <a:cubicBezTo>
                    <a:pt x="265421" y="4091376"/>
                    <a:pt x="530842" y="3810289"/>
                    <a:pt x="728606" y="3081545"/>
                  </a:cubicBezTo>
                  <a:cubicBezTo>
                    <a:pt x="926370" y="2352801"/>
                    <a:pt x="1056478" y="1176400"/>
                    <a:pt x="1186586" y="0"/>
                  </a:cubicBez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3502215" y="4083999"/>
            <a:ext cx="9740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X</a:t>
            </a:r>
            <a:endParaRPr lang="en-US" sz="2800" dirty="0"/>
          </a:p>
        </p:txBody>
      </p:sp>
      <p:grpSp>
        <p:nvGrpSpPr>
          <p:cNvPr id="11" name="Group 10"/>
          <p:cNvGrpSpPr/>
          <p:nvPr/>
        </p:nvGrpSpPr>
        <p:grpSpPr>
          <a:xfrm>
            <a:off x="2814087" y="2009827"/>
            <a:ext cx="1838023" cy="852930"/>
            <a:chOff x="2814087" y="2009827"/>
            <a:chExt cx="1838023" cy="852930"/>
          </a:xfrm>
        </p:grpSpPr>
        <p:sp>
          <p:nvSpPr>
            <p:cNvPr id="14" name="Oval 13"/>
            <p:cNvSpPr/>
            <p:nvPr/>
          </p:nvSpPr>
          <p:spPr>
            <a:xfrm>
              <a:off x="2814087" y="2009827"/>
              <a:ext cx="1838023" cy="85293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3444621" y="2241860"/>
              <a:ext cx="9740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R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584257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Stage 2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509283" y="3891408"/>
            <a:ext cx="2280353" cy="1092533"/>
          </a:xfrm>
          <a:prstGeom prst="ellipse">
            <a:avLst/>
          </a:prstGeom>
          <a:solidFill>
            <a:srgbClr val="FF0000">
              <a:alpha val="16000"/>
            </a:srgbClr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6" name="Group 55"/>
          <p:cNvGrpSpPr/>
          <p:nvPr/>
        </p:nvGrpSpPr>
        <p:grpSpPr>
          <a:xfrm>
            <a:off x="314747" y="2626485"/>
            <a:ext cx="3378909" cy="3323117"/>
            <a:chOff x="276647" y="2626485"/>
            <a:chExt cx="3378909" cy="3323117"/>
          </a:xfrm>
        </p:grpSpPr>
        <p:sp>
          <p:nvSpPr>
            <p:cNvPr id="24" name="Freeform 23"/>
            <p:cNvSpPr/>
            <p:nvPr/>
          </p:nvSpPr>
          <p:spPr>
            <a:xfrm>
              <a:off x="370635" y="2687710"/>
              <a:ext cx="2730812" cy="3232074"/>
            </a:xfrm>
            <a:custGeom>
              <a:avLst/>
              <a:gdLst>
                <a:gd name="connsiteX0" fmla="*/ 0 w 3747115"/>
                <a:gd name="connsiteY0" fmla="*/ 4434927 h 4434927"/>
                <a:gd name="connsiteX1" fmla="*/ 2643798 w 3747115"/>
                <a:gd name="connsiteY1" fmla="*/ 3435507 h 4434927"/>
                <a:gd name="connsiteX2" fmla="*/ 3414038 w 3747115"/>
                <a:gd name="connsiteY2" fmla="*/ 2665120 h 4434927"/>
                <a:gd name="connsiteX3" fmla="*/ 3747115 w 3747115"/>
                <a:gd name="connsiteY3" fmla="*/ 0 h 4434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47115" h="4434927">
                  <a:moveTo>
                    <a:pt x="0" y="4434927"/>
                  </a:moveTo>
                  <a:cubicBezTo>
                    <a:pt x="1037396" y="4082701"/>
                    <a:pt x="2074792" y="3730475"/>
                    <a:pt x="2643798" y="3435507"/>
                  </a:cubicBezTo>
                  <a:cubicBezTo>
                    <a:pt x="3212804" y="3140539"/>
                    <a:pt x="3230152" y="3237704"/>
                    <a:pt x="3414038" y="2665120"/>
                  </a:cubicBezTo>
                  <a:cubicBezTo>
                    <a:pt x="3597924" y="2092535"/>
                    <a:pt x="3672519" y="1046267"/>
                    <a:pt x="3747115" y="0"/>
                  </a:cubicBez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555428" y="2722906"/>
              <a:ext cx="2657671" cy="3226696"/>
            </a:xfrm>
            <a:custGeom>
              <a:avLst/>
              <a:gdLst>
                <a:gd name="connsiteX0" fmla="*/ 0 w 3747115"/>
                <a:gd name="connsiteY0" fmla="*/ 4434927 h 4434927"/>
                <a:gd name="connsiteX1" fmla="*/ 2643798 w 3747115"/>
                <a:gd name="connsiteY1" fmla="*/ 3435507 h 4434927"/>
                <a:gd name="connsiteX2" fmla="*/ 3414038 w 3747115"/>
                <a:gd name="connsiteY2" fmla="*/ 2665120 h 4434927"/>
                <a:gd name="connsiteX3" fmla="*/ 3747115 w 3747115"/>
                <a:gd name="connsiteY3" fmla="*/ 0 h 4434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47115" h="4434927">
                  <a:moveTo>
                    <a:pt x="0" y="4434927"/>
                  </a:moveTo>
                  <a:cubicBezTo>
                    <a:pt x="1037396" y="4082701"/>
                    <a:pt x="2074792" y="3730475"/>
                    <a:pt x="2643798" y="3435507"/>
                  </a:cubicBezTo>
                  <a:cubicBezTo>
                    <a:pt x="3212804" y="3140539"/>
                    <a:pt x="3230152" y="3237704"/>
                    <a:pt x="3414038" y="2665120"/>
                  </a:cubicBezTo>
                  <a:cubicBezTo>
                    <a:pt x="3597924" y="2092535"/>
                    <a:pt x="3672519" y="1046267"/>
                    <a:pt x="3747115" y="0"/>
                  </a:cubicBez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 25"/>
            <p:cNvSpPr/>
            <p:nvPr/>
          </p:nvSpPr>
          <p:spPr>
            <a:xfrm>
              <a:off x="276647" y="2626485"/>
              <a:ext cx="2730812" cy="3232074"/>
            </a:xfrm>
            <a:custGeom>
              <a:avLst/>
              <a:gdLst>
                <a:gd name="connsiteX0" fmla="*/ 0 w 3747115"/>
                <a:gd name="connsiteY0" fmla="*/ 4434927 h 4434927"/>
                <a:gd name="connsiteX1" fmla="*/ 2643798 w 3747115"/>
                <a:gd name="connsiteY1" fmla="*/ 3435507 h 4434927"/>
                <a:gd name="connsiteX2" fmla="*/ 3414038 w 3747115"/>
                <a:gd name="connsiteY2" fmla="*/ 2665120 h 4434927"/>
                <a:gd name="connsiteX3" fmla="*/ 3747115 w 3747115"/>
                <a:gd name="connsiteY3" fmla="*/ 0 h 4434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47115" h="4434927">
                  <a:moveTo>
                    <a:pt x="0" y="4434927"/>
                  </a:moveTo>
                  <a:cubicBezTo>
                    <a:pt x="1037396" y="4082701"/>
                    <a:pt x="2074792" y="3730475"/>
                    <a:pt x="2643798" y="3435507"/>
                  </a:cubicBezTo>
                  <a:cubicBezTo>
                    <a:pt x="3212804" y="3140539"/>
                    <a:pt x="3230152" y="3237704"/>
                    <a:pt x="3414038" y="2665120"/>
                  </a:cubicBezTo>
                  <a:cubicBezTo>
                    <a:pt x="3597924" y="2092535"/>
                    <a:pt x="3672519" y="1046267"/>
                    <a:pt x="3747115" y="0"/>
                  </a:cubicBez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9" name="Group 28"/>
            <p:cNvGrpSpPr/>
            <p:nvPr/>
          </p:nvGrpSpPr>
          <p:grpSpPr>
            <a:xfrm>
              <a:off x="2558094" y="2692658"/>
              <a:ext cx="1097462" cy="3256944"/>
              <a:chOff x="2558094" y="2692658"/>
              <a:chExt cx="1097462" cy="3256944"/>
            </a:xfrm>
          </p:grpSpPr>
          <p:sp>
            <p:nvSpPr>
              <p:cNvPr id="18" name="Freeform 17"/>
              <p:cNvSpPr/>
              <p:nvPr/>
            </p:nvSpPr>
            <p:spPr>
              <a:xfrm>
                <a:off x="2558094" y="2692658"/>
                <a:ext cx="864756" cy="3186551"/>
              </a:xfrm>
              <a:custGeom>
                <a:avLst/>
                <a:gdLst>
                  <a:gd name="connsiteX0" fmla="*/ 0 w 1186586"/>
                  <a:gd name="connsiteY0" fmla="*/ 4372463 h 4372463"/>
                  <a:gd name="connsiteX1" fmla="*/ 728606 w 1186586"/>
                  <a:gd name="connsiteY1" fmla="*/ 3081545 h 4372463"/>
                  <a:gd name="connsiteX2" fmla="*/ 1186586 w 1186586"/>
                  <a:gd name="connsiteY2" fmla="*/ 0 h 43724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86586" h="4372463">
                    <a:moveTo>
                      <a:pt x="0" y="4372463"/>
                    </a:moveTo>
                    <a:cubicBezTo>
                      <a:pt x="265421" y="4091376"/>
                      <a:pt x="530842" y="3810289"/>
                      <a:pt x="728606" y="3081545"/>
                    </a:cubicBezTo>
                    <a:cubicBezTo>
                      <a:pt x="926370" y="2352801"/>
                      <a:pt x="1056478" y="1176400"/>
                      <a:pt x="1186586" y="0"/>
                    </a:cubicBezTo>
                  </a:path>
                </a:pathLst>
              </a:custGeom>
              <a:ln>
                <a:solidFill>
                  <a:srgbClr val="008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Freeform 18"/>
              <p:cNvSpPr/>
              <p:nvPr/>
            </p:nvSpPr>
            <p:spPr>
              <a:xfrm>
                <a:off x="2674447" y="2727854"/>
                <a:ext cx="864756" cy="3186551"/>
              </a:xfrm>
              <a:custGeom>
                <a:avLst/>
                <a:gdLst>
                  <a:gd name="connsiteX0" fmla="*/ 0 w 1186586"/>
                  <a:gd name="connsiteY0" fmla="*/ 4372463 h 4372463"/>
                  <a:gd name="connsiteX1" fmla="*/ 728606 w 1186586"/>
                  <a:gd name="connsiteY1" fmla="*/ 3081545 h 4372463"/>
                  <a:gd name="connsiteX2" fmla="*/ 1186586 w 1186586"/>
                  <a:gd name="connsiteY2" fmla="*/ 0 h 43724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86586" h="4372463">
                    <a:moveTo>
                      <a:pt x="0" y="4372463"/>
                    </a:moveTo>
                    <a:cubicBezTo>
                      <a:pt x="265421" y="4091376"/>
                      <a:pt x="530842" y="3810289"/>
                      <a:pt x="728606" y="3081545"/>
                    </a:cubicBezTo>
                    <a:cubicBezTo>
                      <a:pt x="926370" y="2352801"/>
                      <a:pt x="1056478" y="1176400"/>
                      <a:pt x="1186586" y="0"/>
                    </a:cubicBezTo>
                  </a:path>
                </a:pathLst>
              </a:custGeom>
              <a:ln>
                <a:solidFill>
                  <a:srgbClr val="008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Freeform 19"/>
              <p:cNvSpPr/>
              <p:nvPr/>
            </p:nvSpPr>
            <p:spPr>
              <a:xfrm>
                <a:off x="2790800" y="2763051"/>
                <a:ext cx="864756" cy="3186551"/>
              </a:xfrm>
              <a:custGeom>
                <a:avLst/>
                <a:gdLst>
                  <a:gd name="connsiteX0" fmla="*/ 0 w 1186586"/>
                  <a:gd name="connsiteY0" fmla="*/ 4372463 h 4372463"/>
                  <a:gd name="connsiteX1" fmla="*/ 728606 w 1186586"/>
                  <a:gd name="connsiteY1" fmla="*/ 3081545 h 4372463"/>
                  <a:gd name="connsiteX2" fmla="*/ 1186586 w 1186586"/>
                  <a:gd name="connsiteY2" fmla="*/ 0 h 43724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86586" h="4372463">
                    <a:moveTo>
                      <a:pt x="0" y="4372463"/>
                    </a:moveTo>
                    <a:cubicBezTo>
                      <a:pt x="265421" y="4091376"/>
                      <a:pt x="530842" y="3810289"/>
                      <a:pt x="728606" y="3081545"/>
                    </a:cubicBezTo>
                    <a:cubicBezTo>
                      <a:pt x="926370" y="2352801"/>
                      <a:pt x="1056478" y="1176400"/>
                      <a:pt x="1186586" y="0"/>
                    </a:cubicBezTo>
                  </a:path>
                </a:pathLst>
              </a:custGeom>
              <a:ln>
                <a:solidFill>
                  <a:srgbClr val="008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" name="Group 3"/>
          <p:cNvGrpSpPr/>
          <p:nvPr/>
        </p:nvGrpSpPr>
        <p:grpSpPr>
          <a:xfrm>
            <a:off x="206216" y="5800657"/>
            <a:ext cx="2891853" cy="523706"/>
            <a:chOff x="206216" y="5800657"/>
            <a:chExt cx="2891853" cy="523706"/>
          </a:xfrm>
        </p:grpSpPr>
        <p:grpSp>
          <p:nvGrpSpPr>
            <p:cNvPr id="8" name="Group 7"/>
            <p:cNvGrpSpPr>
              <a:grpSpLocks noChangeAspect="1"/>
            </p:cNvGrpSpPr>
            <p:nvPr/>
          </p:nvGrpSpPr>
          <p:grpSpPr>
            <a:xfrm>
              <a:off x="206216" y="5841191"/>
              <a:ext cx="2607871" cy="466476"/>
              <a:chOff x="1623748" y="5081253"/>
              <a:chExt cx="5223582" cy="934354"/>
            </a:xfrm>
          </p:grpSpPr>
          <p:grpSp>
            <p:nvGrpSpPr>
              <p:cNvPr id="49" name="Group 48"/>
              <p:cNvGrpSpPr/>
              <p:nvPr/>
            </p:nvGrpSpPr>
            <p:grpSpPr>
              <a:xfrm>
                <a:off x="2454880" y="5351062"/>
                <a:ext cx="695211" cy="457200"/>
                <a:chOff x="2454880" y="5351062"/>
                <a:chExt cx="695211" cy="457200"/>
              </a:xfrm>
            </p:grpSpPr>
            <p:cxnSp>
              <p:nvCxnSpPr>
                <p:cNvPr id="66" name="Straight Connector 65"/>
                <p:cNvCxnSpPr/>
                <p:nvPr/>
              </p:nvCxnSpPr>
              <p:spPr>
                <a:xfrm>
                  <a:off x="2454880" y="53510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66"/>
                <p:cNvCxnSpPr/>
                <p:nvPr/>
              </p:nvCxnSpPr>
              <p:spPr>
                <a:xfrm>
                  <a:off x="2454880" y="55034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/>
                <p:cNvCxnSpPr/>
                <p:nvPr/>
              </p:nvCxnSpPr>
              <p:spPr>
                <a:xfrm>
                  <a:off x="2454880" y="56558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/>
                <p:cNvCxnSpPr/>
                <p:nvPr/>
              </p:nvCxnSpPr>
              <p:spPr>
                <a:xfrm>
                  <a:off x="2454880" y="58082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0" name="Group 49"/>
              <p:cNvGrpSpPr/>
              <p:nvPr/>
            </p:nvGrpSpPr>
            <p:grpSpPr>
              <a:xfrm>
                <a:off x="3877138" y="5351062"/>
                <a:ext cx="695211" cy="457200"/>
                <a:chOff x="2454880" y="5351062"/>
                <a:chExt cx="695211" cy="457200"/>
              </a:xfrm>
            </p:grpSpPr>
            <p:cxnSp>
              <p:nvCxnSpPr>
                <p:cNvPr id="62" name="Straight Connector 61"/>
                <p:cNvCxnSpPr/>
                <p:nvPr/>
              </p:nvCxnSpPr>
              <p:spPr>
                <a:xfrm>
                  <a:off x="2454880" y="53510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62"/>
                <p:cNvCxnSpPr/>
                <p:nvPr/>
              </p:nvCxnSpPr>
              <p:spPr>
                <a:xfrm>
                  <a:off x="2454880" y="55034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Straight Connector 63"/>
                <p:cNvCxnSpPr/>
                <p:nvPr/>
              </p:nvCxnSpPr>
              <p:spPr>
                <a:xfrm>
                  <a:off x="2454880" y="56558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/>
                <p:cNvCxnSpPr/>
                <p:nvPr/>
              </p:nvCxnSpPr>
              <p:spPr>
                <a:xfrm>
                  <a:off x="2454880" y="58082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1" name="Group 50"/>
              <p:cNvGrpSpPr/>
              <p:nvPr/>
            </p:nvGrpSpPr>
            <p:grpSpPr>
              <a:xfrm>
                <a:off x="5299396" y="5351062"/>
                <a:ext cx="695211" cy="457200"/>
                <a:chOff x="2454880" y="5351062"/>
                <a:chExt cx="695211" cy="457200"/>
              </a:xfrm>
            </p:grpSpPr>
            <p:cxnSp>
              <p:nvCxnSpPr>
                <p:cNvPr id="58" name="Straight Connector 57"/>
                <p:cNvCxnSpPr/>
                <p:nvPr/>
              </p:nvCxnSpPr>
              <p:spPr>
                <a:xfrm>
                  <a:off x="2454880" y="53510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/>
                <p:cNvCxnSpPr/>
                <p:nvPr/>
              </p:nvCxnSpPr>
              <p:spPr>
                <a:xfrm>
                  <a:off x="2454880" y="55034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/>
                <p:cNvCxnSpPr/>
                <p:nvPr/>
              </p:nvCxnSpPr>
              <p:spPr>
                <a:xfrm>
                  <a:off x="2454880" y="56558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/>
                <p:cNvCxnSpPr/>
                <p:nvPr/>
              </p:nvCxnSpPr>
              <p:spPr>
                <a:xfrm>
                  <a:off x="2454880" y="58082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2" name="Oval 51"/>
              <p:cNvSpPr/>
              <p:nvPr/>
            </p:nvSpPr>
            <p:spPr>
              <a:xfrm>
                <a:off x="4489081" y="5081253"/>
                <a:ext cx="914400" cy="91440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dk1"/>
                  </a:solidFill>
                </a:endParaRPr>
              </a:p>
            </p:txBody>
          </p:sp>
          <p:sp>
            <p:nvSpPr>
              <p:cNvPr id="53" name="Oval 52"/>
              <p:cNvSpPr/>
              <p:nvPr/>
            </p:nvSpPr>
            <p:spPr>
              <a:xfrm>
                <a:off x="5932930" y="5101207"/>
                <a:ext cx="914400" cy="91440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dk1"/>
                  </a:solidFill>
                </a:endParaRPr>
              </a:p>
            </p:txBody>
          </p:sp>
          <p:sp>
            <p:nvSpPr>
              <p:cNvPr id="54" name="Oval 53"/>
              <p:cNvSpPr/>
              <p:nvPr/>
            </p:nvSpPr>
            <p:spPr>
              <a:xfrm>
                <a:off x="3046006" y="5081253"/>
                <a:ext cx="914400" cy="91440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dk1"/>
                  </a:solidFill>
                </a:endParaRPr>
              </a:p>
            </p:txBody>
          </p:sp>
          <p:sp>
            <p:nvSpPr>
              <p:cNvPr id="55" name="Oval 54"/>
              <p:cNvSpPr/>
              <p:nvPr/>
            </p:nvSpPr>
            <p:spPr>
              <a:xfrm>
                <a:off x="1623748" y="5081253"/>
                <a:ext cx="914400" cy="91440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0" name="TextBox 69"/>
            <p:cNvSpPr txBox="1"/>
            <p:nvPr/>
          </p:nvSpPr>
          <p:spPr>
            <a:xfrm>
              <a:off x="213862" y="5800657"/>
              <a:ext cx="72137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A</a:t>
              </a:r>
              <a:endParaRPr lang="en-US" sz="2800" dirty="0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2376697" y="5801143"/>
              <a:ext cx="72137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B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075556" y="4864420"/>
            <a:ext cx="351285" cy="115363"/>
            <a:chOff x="3053332" y="4844702"/>
            <a:chExt cx="351285" cy="115363"/>
          </a:xfrm>
        </p:grpSpPr>
        <p:sp>
          <p:nvSpPr>
            <p:cNvPr id="6" name="Oval 5"/>
            <p:cNvSpPr>
              <a:spLocks noChangeAspect="1"/>
            </p:cNvSpPr>
            <p:nvPr/>
          </p:nvSpPr>
          <p:spPr>
            <a:xfrm>
              <a:off x="3304033" y="4859481"/>
              <a:ext cx="100584" cy="100584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/>
            <p:cNvSpPr>
              <a:spLocks noChangeAspect="1"/>
            </p:cNvSpPr>
            <p:nvPr/>
          </p:nvSpPr>
          <p:spPr>
            <a:xfrm>
              <a:off x="3170172" y="4857402"/>
              <a:ext cx="91440" cy="91440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>
              <a:spLocks noChangeAspect="1"/>
            </p:cNvSpPr>
            <p:nvPr/>
          </p:nvSpPr>
          <p:spPr>
            <a:xfrm>
              <a:off x="3053332" y="4844702"/>
              <a:ext cx="91440" cy="91440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4" name="Group 73"/>
          <p:cNvGrpSpPr/>
          <p:nvPr/>
        </p:nvGrpSpPr>
        <p:grpSpPr>
          <a:xfrm rot="979971">
            <a:off x="2678657" y="4716770"/>
            <a:ext cx="351285" cy="115363"/>
            <a:chOff x="3053332" y="4844702"/>
            <a:chExt cx="351285" cy="115363"/>
          </a:xfrm>
        </p:grpSpPr>
        <p:sp>
          <p:nvSpPr>
            <p:cNvPr id="75" name="Oval 74"/>
            <p:cNvSpPr>
              <a:spLocks noChangeAspect="1"/>
            </p:cNvSpPr>
            <p:nvPr/>
          </p:nvSpPr>
          <p:spPr>
            <a:xfrm>
              <a:off x="3304033" y="4859481"/>
              <a:ext cx="100584" cy="100584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>
              <a:spLocks noChangeAspect="1"/>
            </p:cNvSpPr>
            <p:nvPr/>
          </p:nvSpPr>
          <p:spPr>
            <a:xfrm>
              <a:off x="3170172" y="4857402"/>
              <a:ext cx="91440" cy="91440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>
              <a:spLocks noChangeAspect="1"/>
            </p:cNvSpPr>
            <p:nvPr/>
          </p:nvSpPr>
          <p:spPr>
            <a:xfrm>
              <a:off x="3053332" y="4844702"/>
              <a:ext cx="91440" cy="91440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2201724" y="4494195"/>
            <a:ext cx="5341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A’</a:t>
            </a:r>
            <a:endParaRPr lang="en-US" sz="2400" dirty="0"/>
          </a:p>
        </p:txBody>
      </p:sp>
      <p:sp>
        <p:nvSpPr>
          <p:cNvPr id="78" name="TextBox 77"/>
          <p:cNvSpPr txBox="1"/>
          <p:nvPr/>
        </p:nvSpPr>
        <p:spPr>
          <a:xfrm>
            <a:off x="3326257" y="4866819"/>
            <a:ext cx="5341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B</a:t>
            </a:r>
            <a:r>
              <a:rPr lang="en-US" sz="2400" dirty="0" smtClean="0"/>
              <a:t>’</a:t>
            </a:r>
            <a:endParaRPr lang="en-US" sz="2400" dirty="0"/>
          </a:p>
        </p:txBody>
      </p:sp>
      <p:pic>
        <p:nvPicPr>
          <p:cNvPr id="84" name="Picture 83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715105" y="3402281"/>
            <a:ext cx="27766" cy="249898"/>
          </a:xfrm>
          <a:prstGeom prst="rect">
            <a:avLst/>
          </a:prstGeom>
        </p:spPr>
      </p:pic>
      <p:grpSp>
        <p:nvGrpSpPr>
          <p:cNvPr id="57" name="Group 56"/>
          <p:cNvGrpSpPr/>
          <p:nvPr/>
        </p:nvGrpSpPr>
        <p:grpSpPr>
          <a:xfrm>
            <a:off x="4591029" y="5826196"/>
            <a:ext cx="2703565" cy="486622"/>
            <a:chOff x="4591029" y="5826196"/>
            <a:chExt cx="2703565" cy="486622"/>
          </a:xfrm>
        </p:grpSpPr>
        <p:grpSp>
          <p:nvGrpSpPr>
            <p:cNvPr id="27" name="Group 26"/>
            <p:cNvGrpSpPr/>
            <p:nvPr/>
          </p:nvGrpSpPr>
          <p:grpSpPr>
            <a:xfrm>
              <a:off x="4591029" y="5831348"/>
              <a:ext cx="2607870" cy="466475"/>
              <a:chOff x="1623748" y="5081253"/>
              <a:chExt cx="5223582" cy="934355"/>
            </a:xfrm>
          </p:grpSpPr>
          <p:grpSp>
            <p:nvGrpSpPr>
              <p:cNvPr id="30" name="Group 29"/>
              <p:cNvGrpSpPr/>
              <p:nvPr/>
            </p:nvGrpSpPr>
            <p:grpSpPr>
              <a:xfrm>
                <a:off x="2454880" y="5351062"/>
                <a:ext cx="695211" cy="457200"/>
                <a:chOff x="2454880" y="5351062"/>
                <a:chExt cx="695211" cy="457200"/>
              </a:xfrm>
            </p:grpSpPr>
            <p:cxnSp>
              <p:nvCxnSpPr>
                <p:cNvPr id="45" name="Straight Connector 44"/>
                <p:cNvCxnSpPr/>
                <p:nvPr/>
              </p:nvCxnSpPr>
              <p:spPr>
                <a:xfrm>
                  <a:off x="2454880" y="53510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/>
                <p:cNvCxnSpPr/>
                <p:nvPr/>
              </p:nvCxnSpPr>
              <p:spPr>
                <a:xfrm>
                  <a:off x="2454880" y="55034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/>
                <p:cNvCxnSpPr/>
                <p:nvPr/>
              </p:nvCxnSpPr>
              <p:spPr>
                <a:xfrm>
                  <a:off x="2454880" y="56558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/>
                <p:cNvCxnSpPr/>
                <p:nvPr/>
              </p:nvCxnSpPr>
              <p:spPr>
                <a:xfrm>
                  <a:off x="2454880" y="58082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" name="Group 30"/>
              <p:cNvGrpSpPr/>
              <p:nvPr/>
            </p:nvGrpSpPr>
            <p:grpSpPr>
              <a:xfrm>
                <a:off x="3877138" y="5351062"/>
                <a:ext cx="695211" cy="457200"/>
                <a:chOff x="2454880" y="5351062"/>
                <a:chExt cx="695211" cy="457200"/>
              </a:xfrm>
            </p:grpSpPr>
            <p:cxnSp>
              <p:nvCxnSpPr>
                <p:cNvPr id="41" name="Straight Connector 40"/>
                <p:cNvCxnSpPr/>
                <p:nvPr/>
              </p:nvCxnSpPr>
              <p:spPr>
                <a:xfrm>
                  <a:off x="2454880" y="53510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>
                <a:xfrm>
                  <a:off x="2454880" y="55034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>
                <a:xfrm>
                  <a:off x="2454880" y="56558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/>
                <p:cNvCxnSpPr/>
                <p:nvPr/>
              </p:nvCxnSpPr>
              <p:spPr>
                <a:xfrm>
                  <a:off x="2454880" y="58082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2" name="Group 31"/>
              <p:cNvGrpSpPr/>
              <p:nvPr/>
            </p:nvGrpSpPr>
            <p:grpSpPr>
              <a:xfrm>
                <a:off x="5299396" y="5351062"/>
                <a:ext cx="695211" cy="457200"/>
                <a:chOff x="2454880" y="5351062"/>
                <a:chExt cx="695211" cy="457200"/>
              </a:xfrm>
            </p:grpSpPr>
            <p:cxnSp>
              <p:nvCxnSpPr>
                <p:cNvPr id="37" name="Straight Connector 36"/>
                <p:cNvCxnSpPr/>
                <p:nvPr/>
              </p:nvCxnSpPr>
              <p:spPr>
                <a:xfrm>
                  <a:off x="2454880" y="53510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>
                <a:xfrm>
                  <a:off x="2454880" y="55034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>
                <a:xfrm>
                  <a:off x="2454880" y="56558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>
                <a:xfrm>
                  <a:off x="2454880" y="58082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3" name="Oval 32"/>
              <p:cNvSpPr/>
              <p:nvPr/>
            </p:nvSpPr>
            <p:spPr>
              <a:xfrm>
                <a:off x="4489081" y="5081253"/>
                <a:ext cx="914400" cy="91440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dk1"/>
                  </a:solidFill>
                </a:endParaRPr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5932930" y="5101208"/>
                <a:ext cx="914400" cy="91440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dk1"/>
                  </a:solidFill>
                </a:endParaRPr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3046006" y="5081253"/>
                <a:ext cx="914400" cy="91440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dk1"/>
                  </a:solidFill>
                </a:endParaRPr>
              </a:p>
            </p:txBody>
          </p:sp>
          <p:sp>
            <p:nvSpPr>
              <p:cNvPr id="36" name="Oval 35"/>
              <p:cNvSpPr/>
              <p:nvPr/>
            </p:nvSpPr>
            <p:spPr>
              <a:xfrm>
                <a:off x="1623748" y="5081253"/>
                <a:ext cx="914400" cy="91440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8" name="TextBox 87"/>
            <p:cNvSpPr txBox="1"/>
            <p:nvPr/>
          </p:nvSpPr>
          <p:spPr>
            <a:xfrm>
              <a:off x="4616129" y="5826196"/>
              <a:ext cx="5341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C</a:t>
              </a:r>
              <a:endParaRPr lang="en-US" sz="2400" dirty="0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6760428" y="5851153"/>
              <a:ext cx="5341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D</a:t>
              </a:r>
            </a:p>
          </p:txBody>
        </p:sp>
      </p:grpSp>
      <p:sp>
        <p:nvSpPr>
          <p:cNvPr id="80" name="Freeform 79"/>
          <p:cNvSpPr/>
          <p:nvPr/>
        </p:nvSpPr>
        <p:spPr>
          <a:xfrm flipH="1">
            <a:off x="4277963" y="2687710"/>
            <a:ext cx="2730812" cy="3232074"/>
          </a:xfrm>
          <a:custGeom>
            <a:avLst/>
            <a:gdLst>
              <a:gd name="connsiteX0" fmla="*/ 0 w 3747115"/>
              <a:gd name="connsiteY0" fmla="*/ 4434927 h 4434927"/>
              <a:gd name="connsiteX1" fmla="*/ 2643798 w 3747115"/>
              <a:gd name="connsiteY1" fmla="*/ 3435507 h 4434927"/>
              <a:gd name="connsiteX2" fmla="*/ 3414038 w 3747115"/>
              <a:gd name="connsiteY2" fmla="*/ 2665120 h 4434927"/>
              <a:gd name="connsiteX3" fmla="*/ 3747115 w 3747115"/>
              <a:gd name="connsiteY3" fmla="*/ 0 h 4434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47115" h="4434927">
                <a:moveTo>
                  <a:pt x="0" y="4434927"/>
                </a:moveTo>
                <a:cubicBezTo>
                  <a:pt x="1037396" y="4082701"/>
                  <a:pt x="2074792" y="3730475"/>
                  <a:pt x="2643798" y="3435507"/>
                </a:cubicBezTo>
                <a:cubicBezTo>
                  <a:pt x="3212804" y="3140539"/>
                  <a:pt x="3230152" y="3237704"/>
                  <a:pt x="3414038" y="2665120"/>
                </a:cubicBezTo>
                <a:cubicBezTo>
                  <a:pt x="3597924" y="2092535"/>
                  <a:pt x="3672519" y="1046267"/>
                  <a:pt x="3747115" y="0"/>
                </a:cubicBezTo>
              </a:path>
            </a:pathLst>
          </a:cu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Freeform 80"/>
          <p:cNvSpPr/>
          <p:nvPr/>
        </p:nvSpPr>
        <p:spPr>
          <a:xfrm flipH="1">
            <a:off x="4166311" y="2722906"/>
            <a:ext cx="2657671" cy="3226696"/>
          </a:xfrm>
          <a:custGeom>
            <a:avLst/>
            <a:gdLst>
              <a:gd name="connsiteX0" fmla="*/ 0 w 3747115"/>
              <a:gd name="connsiteY0" fmla="*/ 4434927 h 4434927"/>
              <a:gd name="connsiteX1" fmla="*/ 2643798 w 3747115"/>
              <a:gd name="connsiteY1" fmla="*/ 3435507 h 4434927"/>
              <a:gd name="connsiteX2" fmla="*/ 3414038 w 3747115"/>
              <a:gd name="connsiteY2" fmla="*/ 2665120 h 4434927"/>
              <a:gd name="connsiteX3" fmla="*/ 3747115 w 3747115"/>
              <a:gd name="connsiteY3" fmla="*/ 0 h 4434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47115" h="4434927">
                <a:moveTo>
                  <a:pt x="0" y="4434927"/>
                </a:moveTo>
                <a:cubicBezTo>
                  <a:pt x="1037396" y="4082701"/>
                  <a:pt x="2074792" y="3730475"/>
                  <a:pt x="2643798" y="3435507"/>
                </a:cubicBezTo>
                <a:cubicBezTo>
                  <a:pt x="3212804" y="3140539"/>
                  <a:pt x="3230152" y="3237704"/>
                  <a:pt x="3414038" y="2665120"/>
                </a:cubicBezTo>
                <a:cubicBezTo>
                  <a:pt x="3597924" y="2092535"/>
                  <a:pt x="3672519" y="1046267"/>
                  <a:pt x="3747115" y="0"/>
                </a:cubicBezTo>
              </a:path>
            </a:pathLst>
          </a:cu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Freeform 81"/>
          <p:cNvSpPr/>
          <p:nvPr/>
        </p:nvSpPr>
        <p:spPr>
          <a:xfrm flipH="1">
            <a:off x="4371951" y="2626485"/>
            <a:ext cx="2730812" cy="3232074"/>
          </a:xfrm>
          <a:custGeom>
            <a:avLst/>
            <a:gdLst>
              <a:gd name="connsiteX0" fmla="*/ 0 w 3747115"/>
              <a:gd name="connsiteY0" fmla="*/ 4434927 h 4434927"/>
              <a:gd name="connsiteX1" fmla="*/ 2643798 w 3747115"/>
              <a:gd name="connsiteY1" fmla="*/ 3435507 h 4434927"/>
              <a:gd name="connsiteX2" fmla="*/ 3414038 w 3747115"/>
              <a:gd name="connsiteY2" fmla="*/ 2665120 h 4434927"/>
              <a:gd name="connsiteX3" fmla="*/ 3747115 w 3747115"/>
              <a:gd name="connsiteY3" fmla="*/ 0 h 4434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47115" h="4434927">
                <a:moveTo>
                  <a:pt x="0" y="4434927"/>
                </a:moveTo>
                <a:cubicBezTo>
                  <a:pt x="1037396" y="4082701"/>
                  <a:pt x="2074792" y="3730475"/>
                  <a:pt x="2643798" y="3435507"/>
                </a:cubicBezTo>
                <a:cubicBezTo>
                  <a:pt x="3212804" y="3140539"/>
                  <a:pt x="3230152" y="3237704"/>
                  <a:pt x="3414038" y="2665120"/>
                </a:cubicBezTo>
                <a:cubicBezTo>
                  <a:pt x="3597924" y="2092535"/>
                  <a:pt x="3672519" y="1046267"/>
                  <a:pt x="3747115" y="0"/>
                </a:cubicBezTo>
              </a:path>
            </a:pathLst>
          </a:cu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Freeform 84"/>
          <p:cNvSpPr/>
          <p:nvPr/>
        </p:nvSpPr>
        <p:spPr>
          <a:xfrm flipH="1">
            <a:off x="3956560" y="2692658"/>
            <a:ext cx="864756" cy="3186551"/>
          </a:xfrm>
          <a:custGeom>
            <a:avLst/>
            <a:gdLst>
              <a:gd name="connsiteX0" fmla="*/ 0 w 1186586"/>
              <a:gd name="connsiteY0" fmla="*/ 4372463 h 4372463"/>
              <a:gd name="connsiteX1" fmla="*/ 728606 w 1186586"/>
              <a:gd name="connsiteY1" fmla="*/ 3081545 h 4372463"/>
              <a:gd name="connsiteX2" fmla="*/ 1186586 w 1186586"/>
              <a:gd name="connsiteY2" fmla="*/ 0 h 4372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86586" h="4372463">
                <a:moveTo>
                  <a:pt x="0" y="4372463"/>
                </a:moveTo>
                <a:cubicBezTo>
                  <a:pt x="265421" y="4091376"/>
                  <a:pt x="530842" y="3810289"/>
                  <a:pt x="728606" y="3081545"/>
                </a:cubicBezTo>
                <a:cubicBezTo>
                  <a:pt x="926370" y="2352801"/>
                  <a:pt x="1056478" y="1176400"/>
                  <a:pt x="1186586" y="0"/>
                </a:cubicBezTo>
              </a:path>
            </a:pathLst>
          </a:cu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Freeform 85"/>
          <p:cNvSpPr/>
          <p:nvPr/>
        </p:nvSpPr>
        <p:spPr>
          <a:xfrm flipH="1">
            <a:off x="3840207" y="2727854"/>
            <a:ext cx="864756" cy="3186551"/>
          </a:xfrm>
          <a:custGeom>
            <a:avLst/>
            <a:gdLst>
              <a:gd name="connsiteX0" fmla="*/ 0 w 1186586"/>
              <a:gd name="connsiteY0" fmla="*/ 4372463 h 4372463"/>
              <a:gd name="connsiteX1" fmla="*/ 728606 w 1186586"/>
              <a:gd name="connsiteY1" fmla="*/ 3081545 h 4372463"/>
              <a:gd name="connsiteX2" fmla="*/ 1186586 w 1186586"/>
              <a:gd name="connsiteY2" fmla="*/ 0 h 4372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86586" h="4372463">
                <a:moveTo>
                  <a:pt x="0" y="4372463"/>
                </a:moveTo>
                <a:cubicBezTo>
                  <a:pt x="265421" y="4091376"/>
                  <a:pt x="530842" y="3810289"/>
                  <a:pt x="728606" y="3081545"/>
                </a:cubicBezTo>
                <a:cubicBezTo>
                  <a:pt x="926370" y="2352801"/>
                  <a:pt x="1056478" y="1176400"/>
                  <a:pt x="1186586" y="0"/>
                </a:cubicBezTo>
              </a:path>
            </a:pathLst>
          </a:cu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Freeform 86"/>
          <p:cNvSpPr/>
          <p:nvPr/>
        </p:nvSpPr>
        <p:spPr>
          <a:xfrm flipH="1">
            <a:off x="3723854" y="2763051"/>
            <a:ext cx="864756" cy="3186551"/>
          </a:xfrm>
          <a:custGeom>
            <a:avLst/>
            <a:gdLst>
              <a:gd name="connsiteX0" fmla="*/ 0 w 1186586"/>
              <a:gd name="connsiteY0" fmla="*/ 4372463 h 4372463"/>
              <a:gd name="connsiteX1" fmla="*/ 728606 w 1186586"/>
              <a:gd name="connsiteY1" fmla="*/ 3081545 h 4372463"/>
              <a:gd name="connsiteX2" fmla="*/ 1186586 w 1186586"/>
              <a:gd name="connsiteY2" fmla="*/ 0 h 4372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86586" h="4372463">
                <a:moveTo>
                  <a:pt x="0" y="4372463"/>
                </a:moveTo>
                <a:cubicBezTo>
                  <a:pt x="265421" y="4091376"/>
                  <a:pt x="530842" y="3810289"/>
                  <a:pt x="728606" y="3081545"/>
                </a:cubicBezTo>
                <a:cubicBezTo>
                  <a:pt x="926370" y="2352801"/>
                  <a:pt x="1056478" y="1176400"/>
                  <a:pt x="1186586" y="0"/>
                </a:cubicBezTo>
              </a:path>
            </a:pathLst>
          </a:cu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89"/>
          <p:cNvGrpSpPr/>
          <p:nvPr/>
        </p:nvGrpSpPr>
        <p:grpSpPr>
          <a:xfrm rot="20620029" flipH="1">
            <a:off x="4344545" y="4665785"/>
            <a:ext cx="351285" cy="115363"/>
            <a:chOff x="3053332" y="4844702"/>
            <a:chExt cx="351285" cy="115363"/>
          </a:xfrm>
        </p:grpSpPr>
        <p:sp>
          <p:nvSpPr>
            <p:cNvPr id="91" name="Oval 90"/>
            <p:cNvSpPr>
              <a:spLocks noChangeAspect="1"/>
            </p:cNvSpPr>
            <p:nvPr/>
          </p:nvSpPr>
          <p:spPr>
            <a:xfrm>
              <a:off x="3304033" y="4859481"/>
              <a:ext cx="100584" cy="100584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>
              <a:spLocks noChangeAspect="1"/>
            </p:cNvSpPr>
            <p:nvPr/>
          </p:nvSpPr>
          <p:spPr>
            <a:xfrm>
              <a:off x="3170172" y="4857402"/>
              <a:ext cx="91440" cy="91440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>
              <a:spLocks noChangeAspect="1"/>
            </p:cNvSpPr>
            <p:nvPr/>
          </p:nvSpPr>
          <p:spPr>
            <a:xfrm>
              <a:off x="3053332" y="4844702"/>
              <a:ext cx="91440" cy="91440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4" name="Group 93"/>
          <p:cNvGrpSpPr/>
          <p:nvPr/>
        </p:nvGrpSpPr>
        <p:grpSpPr>
          <a:xfrm rot="21160641" flipH="1">
            <a:off x="3969260" y="4840497"/>
            <a:ext cx="351285" cy="115363"/>
            <a:chOff x="3053332" y="4844702"/>
            <a:chExt cx="351285" cy="115363"/>
          </a:xfrm>
        </p:grpSpPr>
        <p:sp>
          <p:nvSpPr>
            <p:cNvPr id="95" name="Oval 94"/>
            <p:cNvSpPr>
              <a:spLocks noChangeAspect="1"/>
            </p:cNvSpPr>
            <p:nvPr/>
          </p:nvSpPr>
          <p:spPr>
            <a:xfrm>
              <a:off x="3304033" y="4859481"/>
              <a:ext cx="100584" cy="100584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>
              <a:spLocks noChangeAspect="1"/>
            </p:cNvSpPr>
            <p:nvPr/>
          </p:nvSpPr>
          <p:spPr>
            <a:xfrm>
              <a:off x="3170172" y="4857402"/>
              <a:ext cx="91440" cy="91440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>
              <a:spLocks noChangeAspect="1"/>
            </p:cNvSpPr>
            <p:nvPr/>
          </p:nvSpPr>
          <p:spPr>
            <a:xfrm>
              <a:off x="3053332" y="4844702"/>
              <a:ext cx="91440" cy="91440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8" name="TextBox 97"/>
          <p:cNvSpPr txBox="1"/>
          <p:nvPr/>
        </p:nvSpPr>
        <p:spPr>
          <a:xfrm>
            <a:off x="3712300" y="4879199"/>
            <a:ext cx="5341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C’</a:t>
            </a:r>
            <a:endParaRPr lang="en-US" sz="2400" dirty="0"/>
          </a:p>
        </p:txBody>
      </p:sp>
      <p:sp>
        <p:nvSpPr>
          <p:cNvPr id="99" name="TextBox 98"/>
          <p:cNvSpPr txBox="1"/>
          <p:nvPr/>
        </p:nvSpPr>
        <p:spPr>
          <a:xfrm>
            <a:off x="4675388" y="4472569"/>
            <a:ext cx="5341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D</a:t>
            </a:r>
            <a:r>
              <a:rPr lang="en-US" sz="2400" dirty="0" smtClean="0"/>
              <a:t>’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3502215" y="4083999"/>
            <a:ext cx="9740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X</a:t>
            </a:r>
            <a:endParaRPr lang="en-US" sz="2800" dirty="0"/>
          </a:p>
        </p:txBody>
      </p:sp>
      <p:grpSp>
        <p:nvGrpSpPr>
          <p:cNvPr id="11" name="Group 10"/>
          <p:cNvGrpSpPr/>
          <p:nvPr/>
        </p:nvGrpSpPr>
        <p:grpSpPr>
          <a:xfrm>
            <a:off x="2814087" y="2009827"/>
            <a:ext cx="1838023" cy="852930"/>
            <a:chOff x="2814087" y="2009827"/>
            <a:chExt cx="1838023" cy="852930"/>
          </a:xfrm>
        </p:grpSpPr>
        <p:sp>
          <p:nvSpPr>
            <p:cNvPr id="14" name="Oval 13"/>
            <p:cNvSpPr/>
            <p:nvPr/>
          </p:nvSpPr>
          <p:spPr>
            <a:xfrm>
              <a:off x="2814087" y="2009827"/>
              <a:ext cx="1838023" cy="85293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3444621" y="2241860"/>
              <a:ext cx="9740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R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792075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Stage 2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509283" y="3891408"/>
            <a:ext cx="2280353" cy="1092533"/>
          </a:xfrm>
          <a:prstGeom prst="ellipse">
            <a:avLst/>
          </a:prstGeom>
          <a:solidFill>
            <a:srgbClr val="FF0000">
              <a:alpha val="16000"/>
            </a:srgbClr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6" name="Group 55"/>
          <p:cNvGrpSpPr/>
          <p:nvPr/>
        </p:nvGrpSpPr>
        <p:grpSpPr>
          <a:xfrm>
            <a:off x="314747" y="2626485"/>
            <a:ext cx="3378909" cy="3323117"/>
            <a:chOff x="276647" y="2626485"/>
            <a:chExt cx="3378909" cy="3323117"/>
          </a:xfrm>
        </p:grpSpPr>
        <p:sp>
          <p:nvSpPr>
            <p:cNvPr id="24" name="Freeform 23"/>
            <p:cNvSpPr/>
            <p:nvPr/>
          </p:nvSpPr>
          <p:spPr>
            <a:xfrm>
              <a:off x="370635" y="2687710"/>
              <a:ext cx="2730812" cy="3232074"/>
            </a:xfrm>
            <a:custGeom>
              <a:avLst/>
              <a:gdLst>
                <a:gd name="connsiteX0" fmla="*/ 0 w 3747115"/>
                <a:gd name="connsiteY0" fmla="*/ 4434927 h 4434927"/>
                <a:gd name="connsiteX1" fmla="*/ 2643798 w 3747115"/>
                <a:gd name="connsiteY1" fmla="*/ 3435507 h 4434927"/>
                <a:gd name="connsiteX2" fmla="*/ 3414038 w 3747115"/>
                <a:gd name="connsiteY2" fmla="*/ 2665120 h 4434927"/>
                <a:gd name="connsiteX3" fmla="*/ 3747115 w 3747115"/>
                <a:gd name="connsiteY3" fmla="*/ 0 h 4434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47115" h="4434927">
                  <a:moveTo>
                    <a:pt x="0" y="4434927"/>
                  </a:moveTo>
                  <a:cubicBezTo>
                    <a:pt x="1037396" y="4082701"/>
                    <a:pt x="2074792" y="3730475"/>
                    <a:pt x="2643798" y="3435507"/>
                  </a:cubicBezTo>
                  <a:cubicBezTo>
                    <a:pt x="3212804" y="3140539"/>
                    <a:pt x="3230152" y="3237704"/>
                    <a:pt x="3414038" y="2665120"/>
                  </a:cubicBezTo>
                  <a:cubicBezTo>
                    <a:pt x="3597924" y="2092535"/>
                    <a:pt x="3672519" y="1046267"/>
                    <a:pt x="3747115" y="0"/>
                  </a:cubicBez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555428" y="2722906"/>
              <a:ext cx="2657671" cy="3226696"/>
            </a:xfrm>
            <a:custGeom>
              <a:avLst/>
              <a:gdLst>
                <a:gd name="connsiteX0" fmla="*/ 0 w 3747115"/>
                <a:gd name="connsiteY0" fmla="*/ 4434927 h 4434927"/>
                <a:gd name="connsiteX1" fmla="*/ 2643798 w 3747115"/>
                <a:gd name="connsiteY1" fmla="*/ 3435507 h 4434927"/>
                <a:gd name="connsiteX2" fmla="*/ 3414038 w 3747115"/>
                <a:gd name="connsiteY2" fmla="*/ 2665120 h 4434927"/>
                <a:gd name="connsiteX3" fmla="*/ 3747115 w 3747115"/>
                <a:gd name="connsiteY3" fmla="*/ 0 h 4434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47115" h="4434927">
                  <a:moveTo>
                    <a:pt x="0" y="4434927"/>
                  </a:moveTo>
                  <a:cubicBezTo>
                    <a:pt x="1037396" y="4082701"/>
                    <a:pt x="2074792" y="3730475"/>
                    <a:pt x="2643798" y="3435507"/>
                  </a:cubicBezTo>
                  <a:cubicBezTo>
                    <a:pt x="3212804" y="3140539"/>
                    <a:pt x="3230152" y="3237704"/>
                    <a:pt x="3414038" y="2665120"/>
                  </a:cubicBezTo>
                  <a:cubicBezTo>
                    <a:pt x="3597924" y="2092535"/>
                    <a:pt x="3672519" y="1046267"/>
                    <a:pt x="3747115" y="0"/>
                  </a:cubicBez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 25"/>
            <p:cNvSpPr/>
            <p:nvPr/>
          </p:nvSpPr>
          <p:spPr>
            <a:xfrm>
              <a:off x="276647" y="2626485"/>
              <a:ext cx="2730812" cy="3232074"/>
            </a:xfrm>
            <a:custGeom>
              <a:avLst/>
              <a:gdLst>
                <a:gd name="connsiteX0" fmla="*/ 0 w 3747115"/>
                <a:gd name="connsiteY0" fmla="*/ 4434927 h 4434927"/>
                <a:gd name="connsiteX1" fmla="*/ 2643798 w 3747115"/>
                <a:gd name="connsiteY1" fmla="*/ 3435507 h 4434927"/>
                <a:gd name="connsiteX2" fmla="*/ 3414038 w 3747115"/>
                <a:gd name="connsiteY2" fmla="*/ 2665120 h 4434927"/>
                <a:gd name="connsiteX3" fmla="*/ 3747115 w 3747115"/>
                <a:gd name="connsiteY3" fmla="*/ 0 h 4434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47115" h="4434927">
                  <a:moveTo>
                    <a:pt x="0" y="4434927"/>
                  </a:moveTo>
                  <a:cubicBezTo>
                    <a:pt x="1037396" y="4082701"/>
                    <a:pt x="2074792" y="3730475"/>
                    <a:pt x="2643798" y="3435507"/>
                  </a:cubicBezTo>
                  <a:cubicBezTo>
                    <a:pt x="3212804" y="3140539"/>
                    <a:pt x="3230152" y="3237704"/>
                    <a:pt x="3414038" y="2665120"/>
                  </a:cubicBezTo>
                  <a:cubicBezTo>
                    <a:pt x="3597924" y="2092535"/>
                    <a:pt x="3672519" y="1046267"/>
                    <a:pt x="3747115" y="0"/>
                  </a:cubicBez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9" name="Group 28"/>
            <p:cNvGrpSpPr/>
            <p:nvPr/>
          </p:nvGrpSpPr>
          <p:grpSpPr>
            <a:xfrm>
              <a:off x="2558094" y="2692658"/>
              <a:ext cx="1097462" cy="3256944"/>
              <a:chOff x="2558094" y="2692658"/>
              <a:chExt cx="1097462" cy="3256944"/>
            </a:xfrm>
          </p:grpSpPr>
          <p:sp>
            <p:nvSpPr>
              <p:cNvPr id="18" name="Freeform 17"/>
              <p:cNvSpPr/>
              <p:nvPr/>
            </p:nvSpPr>
            <p:spPr>
              <a:xfrm>
                <a:off x="2558094" y="2692658"/>
                <a:ext cx="864756" cy="3186551"/>
              </a:xfrm>
              <a:custGeom>
                <a:avLst/>
                <a:gdLst>
                  <a:gd name="connsiteX0" fmla="*/ 0 w 1186586"/>
                  <a:gd name="connsiteY0" fmla="*/ 4372463 h 4372463"/>
                  <a:gd name="connsiteX1" fmla="*/ 728606 w 1186586"/>
                  <a:gd name="connsiteY1" fmla="*/ 3081545 h 4372463"/>
                  <a:gd name="connsiteX2" fmla="*/ 1186586 w 1186586"/>
                  <a:gd name="connsiteY2" fmla="*/ 0 h 43724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86586" h="4372463">
                    <a:moveTo>
                      <a:pt x="0" y="4372463"/>
                    </a:moveTo>
                    <a:cubicBezTo>
                      <a:pt x="265421" y="4091376"/>
                      <a:pt x="530842" y="3810289"/>
                      <a:pt x="728606" y="3081545"/>
                    </a:cubicBezTo>
                    <a:cubicBezTo>
                      <a:pt x="926370" y="2352801"/>
                      <a:pt x="1056478" y="1176400"/>
                      <a:pt x="1186586" y="0"/>
                    </a:cubicBezTo>
                  </a:path>
                </a:pathLst>
              </a:custGeom>
              <a:ln>
                <a:solidFill>
                  <a:srgbClr val="008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Freeform 18"/>
              <p:cNvSpPr/>
              <p:nvPr/>
            </p:nvSpPr>
            <p:spPr>
              <a:xfrm>
                <a:off x="2674447" y="2727854"/>
                <a:ext cx="864756" cy="3186551"/>
              </a:xfrm>
              <a:custGeom>
                <a:avLst/>
                <a:gdLst>
                  <a:gd name="connsiteX0" fmla="*/ 0 w 1186586"/>
                  <a:gd name="connsiteY0" fmla="*/ 4372463 h 4372463"/>
                  <a:gd name="connsiteX1" fmla="*/ 728606 w 1186586"/>
                  <a:gd name="connsiteY1" fmla="*/ 3081545 h 4372463"/>
                  <a:gd name="connsiteX2" fmla="*/ 1186586 w 1186586"/>
                  <a:gd name="connsiteY2" fmla="*/ 0 h 43724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86586" h="4372463">
                    <a:moveTo>
                      <a:pt x="0" y="4372463"/>
                    </a:moveTo>
                    <a:cubicBezTo>
                      <a:pt x="265421" y="4091376"/>
                      <a:pt x="530842" y="3810289"/>
                      <a:pt x="728606" y="3081545"/>
                    </a:cubicBezTo>
                    <a:cubicBezTo>
                      <a:pt x="926370" y="2352801"/>
                      <a:pt x="1056478" y="1176400"/>
                      <a:pt x="1186586" y="0"/>
                    </a:cubicBezTo>
                  </a:path>
                </a:pathLst>
              </a:custGeom>
              <a:ln>
                <a:solidFill>
                  <a:srgbClr val="008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Freeform 19"/>
              <p:cNvSpPr/>
              <p:nvPr/>
            </p:nvSpPr>
            <p:spPr>
              <a:xfrm>
                <a:off x="2790800" y="2763051"/>
                <a:ext cx="864756" cy="3186551"/>
              </a:xfrm>
              <a:custGeom>
                <a:avLst/>
                <a:gdLst>
                  <a:gd name="connsiteX0" fmla="*/ 0 w 1186586"/>
                  <a:gd name="connsiteY0" fmla="*/ 4372463 h 4372463"/>
                  <a:gd name="connsiteX1" fmla="*/ 728606 w 1186586"/>
                  <a:gd name="connsiteY1" fmla="*/ 3081545 h 4372463"/>
                  <a:gd name="connsiteX2" fmla="*/ 1186586 w 1186586"/>
                  <a:gd name="connsiteY2" fmla="*/ 0 h 43724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86586" h="4372463">
                    <a:moveTo>
                      <a:pt x="0" y="4372463"/>
                    </a:moveTo>
                    <a:cubicBezTo>
                      <a:pt x="265421" y="4091376"/>
                      <a:pt x="530842" y="3810289"/>
                      <a:pt x="728606" y="3081545"/>
                    </a:cubicBezTo>
                    <a:cubicBezTo>
                      <a:pt x="926370" y="2352801"/>
                      <a:pt x="1056478" y="1176400"/>
                      <a:pt x="1186586" y="0"/>
                    </a:cubicBezTo>
                  </a:path>
                </a:pathLst>
              </a:custGeom>
              <a:ln>
                <a:solidFill>
                  <a:srgbClr val="008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" name="Group 3"/>
          <p:cNvGrpSpPr/>
          <p:nvPr/>
        </p:nvGrpSpPr>
        <p:grpSpPr>
          <a:xfrm>
            <a:off x="206216" y="5800657"/>
            <a:ext cx="2891853" cy="523706"/>
            <a:chOff x="206216" y="5800657"/>
            <a:chExt cx="2891853" cy="523706"/>
          </a:xfrm>
        </p:grpSpPr>
        <p:grpSp>
          <p:nvGrpSpPr>
            <p:cNvPr id="8" name="Group 7"/>
            <p:cNvGrpSpPr>
              <a:grpSpLocks noChangeAspect="1"/>
            </p:cNvGrpSpPr>
            <p:nvPr/>
          </p:nvGrpSpPr>
          <p:grpSpPr>
            <a:xfrm>
              <a:off x="206216" y="5841191"/>
              <a:ext cx="2607871" cy="466476"/>
              <a:chOff x="1623748" y="5081253"/>
              <a:chExt cx="5223582" cy="934354"/>
            </a:xfrm>
          </p:grpSpPr>
          <p:grpSp>
            <p:nvGrpSpPr>
              <p:cNvPr id="49" name="Group 48"/>
              <p:cNvGrpSpPr/>
              <p:nvPr/>
            </p:nvGrpSpPr>
            <p:grpSpPr>
              <a:xfrm>
                <a:off x="2454880" y="5351062"/>
                <a:ext cx="695211" cy="457200"/>
                <a:chOff x="2454880" y="5351062"/>
                <a:chExt cx="695211" cy="457200"/>
              </a:xfrm>
            </p:grpSpPr>
            <p:cxnSp>
              <p:nvCxnSpPr>
                <p:cNvPr id="66" name="Straight Connector 65"/>
                <p:cNvCxnSpPr/>
                <p:nvPr/>
              </p:nvCxnSpPr>
              <p:spPr>
                <a:xfrm>
                  <a:off x="2454880" y="53510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66"/>
                <p:cNvCxnSpPr/>
                <p:nvPr/>
              </p:nvCxnSpPr>
              <p:spPr>
                <a:xfrm>
                  <a:off x="2454880" y="55034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/>
                <p:cNvCxnSpPr/>
                <p:nvPr/>
              </p:nvCxnSpPr>
              <p:spPr>
                <a:xfrm>
                  <a:off x="2454880" y="56558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/>
                <p:cNvCxnSpPr/>
                <p:nvPr/>
              </p:nvCxnSpPr>
              <p:spPr>
                <a:xfrm>
                  <a:off x="2454880" y="58082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0" name="Group 49"/>
              <p:cNvGrpSpPr/>
              <p:nvPr/>
            </p:nvGrpSpPr>
            <p:grpSpPr>
              <a:xfrm>
                <a:off x="3877138" y="5351062"/>
                <a:ext cx="695211" cy="457200"/>
                <a:chOff x="2454880" y="5351062"/>
                <a:chExt cx="695211" cy="457200"/>
              </a:xfrm>
            </p:grpSpPr>
            <p:cxnSp>
              <p:nvCxnSpPr>
                <p:cNvPr id="62" name="Straight Connector 61"/>
                <p:cNvCxnSpPr/>
                <p:nvPr/>
              </p:nvCxnSpPr>
              <p:spPr>
                <a:xfrm>
                  <a:off x="2454880" y="53510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62"/>
                <p:cNvCxnSpPr/>
                <p:nvPr/>
              </p:nvCxnSpPr>
              <p:spPr>
                <a:xfrm>
                  <a:off x="2454880" y="55034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Straight Connector 63"/>
                <p:cNvCxnSpPr/>
                <p:nvPr/>
              </p:nvCxnSpPr>
              <p:spPr>
                <a:xfrm>
                  <a:off x="2454880" y="56558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/>
                <p:cNvCxnSpPr/>
                <p:nvPr/>
              </p:nvCxnSpPr>
              <p:spPr>
                <a:xfrm>
                  <a:off x="2454880" y="58082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1" name="Group 50"/>
              <p:cNvGrpSpPr/>
              <p:nvPr/>
            </p:nvGrpSpPr>
            <p:grpSpPr>
              <a:xfrm>
                <a:off x="5299396" y="5351062"/>
                <a:ext cx="695211" cy="457200"/>
                <a:chOff x="2454880" y="5351062"/>
                <a:chExt cx="695211" cy="457200"/>
              </a:xfrm>
            </p:grpSpPr>
            <p:cxnSp>
              <p:nvCxnSpPr>
                <p:cNvPr id="58" name="Straight Connector 57"/>
                <p:cNvCxnSpPr/>
                <p:nvPr/>
              </p:nvCxnSpPr>
              <p:spPr>
                <a:xfrm>
                  <a:off x="2454880" y="53510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/>
                <p:cNvCxnSpPr/>
                <p:nvPr/>
              </p:nvCxnSpPr>
              <p:spPr>
                <a:xfrm>
                  <a:off x="2454880" y="55034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/>
                <p:cNvCxnSpPr/>
                <p:nvPr/>
              </p:nvCxnSpPr>
              <p:spPr>
                <a:xfrm>
                  <a:off x="2454880" y="56558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/>
                <p:cNvCxnSpPr/>
                <p:nvPr/>
              </p:nvCxnSpPr>
              <p:spPr>
                <a:xfrm>
                  <a:off x="2454880" y="58082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2" name="Oval 51"/>
              <p:cNvSpPr/>
              <p:nvPr/>
            </p:nvSpPr>
            <p:spPr>
              <a:xfrm>
                <a:off x="4489081" y="5081253"/>
                <a:ext cx="914400" cy="91440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dk1"/>
                  </a:solidFill>
                </a:endParaRPr>
              </a:p>
            </p:txBody>
          </p:sp>
          <p:sp>
            <p:nvSpPr>
              <p:cNvPr id="53" name="Oval 52"/>
              <p:cNvSpPr/>
              <p:nvPr/>
            </p:nvSpPr>
            <p:spPr>
              <a:xfrm>
                <a:off x="5932930" y="5101207"/>
                <a:ext cx="914400" cy="91440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dk1"/>
                  </a:solidFill>
                </a:endParaRPr>
              </a:p>
            </p:txBody>
          </p:sp>
          <p:sp>
            <p:nvSpPr>
              <p:cNvPr id="54" name="Oval 53"/>
              <p:cNvSpPr/>
              <p:nvPr/>
            </p:nvSpPr>
            <p:spPr>
              <a:xfrm>
                <a:off x="3046006" y="5081253"/>
                <a:ext cx="914400" cy="91440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dk1"/>
                  </a:solidFill>
                </a:endParaRPr>
              </a:p>
            </p:txBody>
          </p:sp>
          <p:sp>
            <p:nvSpPr>
              <p:cNvPr id="55" name="Oval 54"/>
              <p:cNvSpPr/>
              <p:nvPr/>
            </p:nvSpPr>
            <p:spPr>
              <a:xfrm>
                <a:off x="1623748" y="5081253"/>
                <a:ext cx="914400" cy="91440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0" name="TextBox 69"/>
            <p:cNvSpPr txBox="1"/>
            <p:nvPr/>
          </p:nvSpPr>
          <p:spPr>
            <a:xfrm>
              <a:off x="213862" y="5800657"/>
              <a:ext cx="72137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A</a:t>
              </a:r>
              <a:endParaRPr lang="en-US" sz="2800" dirty="0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2376697" y="5801143"/>
              <a:ext cx="72137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B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075556" y="4864420"/>
            <a:ext cx="351285" cy="115363"/>
            <a:chOff x="3053332" y="4844702"/>
            <a:chExt cx="351285" cy="115363"/>
          </a:xfrm>
        </p:grpSpPr>
        <p:sp>
          <p:nvSpPr>
            <p:cNvPr id="6" name="Oval 5"/>
            <p:cNvSpPr>
              <a:spLocks noChangeAspect="1"/>
            </p:cNvSpPr>
            <p:nvPr/>
          </p:nvSpPr>
          <p:spPr>
            <a:xfrm>
              <a:off x="3304033" y="4859481"/>
              <a:ext cx="100584" cy="100584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/>
            <p:cNvSpPr>
              <a:spLocks noChangeAspect="1"/>
            </p:cNvSpPr>
            <p:nvPr/>
          </p:nvSpPr>
          <p:spPr>
            <a:xfrm>
              <a:off x="3170172" y="4857402"/>
              <a:ext cx="91440" cy="91440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>
              <a:spLocks noChangeAspect="1"/>
            </p:cNvSpPr>
            <p:nvPr/>
          </p:nvSpPr>
          <p:spPr>
            <a:xfrm>
              <a:off x="3053332" y="4844702"/>
              <a:ext cx="91440" cy="91440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4" name="Group 73"/>
          <p:cNvGrpSpPr/>
          <p:nvPr/>
        </p:nvGrpSpPr>
        <p:grpSpPr>
          <a:xfrm rot="979971">
            <a:off x="2678657" y="4716770"/>
            <a:ext cx="351285" cy="115363"/>
            <a:chOff x="3053332" y="4844702"/>
            <a:chExt cx="351285" cy="115363"/>
          </a:xfrm>
        </p:grpSpPr>
        <p:sp>
          <p:nvSpPr>
            <p:cNvPr id="75" name="Oval 74"/>
            <p:cNvSpPr>
              <a:spLocks noChangeAspect="1"/>
            </p:cNvSpPr>
            <p:nvPr/>
          </p:nvSpPr>
          <p:spPr>
            <a:xfrm>
              <a:off x="3304033" y="4859481"/>
              <a:ext cx="100584" cy="100584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>
              <a:spLocks noChangeAspect="1"/>
            </p:cNvSpPr>
            <p:nvPr/>
          </p:nvSpPr>
          <p:spPr>
            <a:xfrm>
              <a:off x="3170172" y="4857402"/>
              <a:ext cx="91440" cy="91440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>
              <a:spLocks noChangeAspect="1"/>
            </p:cNvSpPr>
            <p:nvPr/>
          </p:nvSpPr>
          <p:spPr>
            <a:xfrm>
              <a:off x="3053332" y="4844702"/>
              <a:ext cx="91440" cy="91440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2201724" y="4494195"/>
            <a:ext cx="5341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A’</a:t>
            </a:r>
            <a:endParaRPr lang="en-US" sz="2400" dirty="0"/>
          </a:p>
        </p:txBody>
      </p:sp>
      <p:sp>
        <p:nvSpPr>
          <p:cNvPr id="78" name="TextBox 77"/>
          <p:cNvSpPr txBox="1"/>
          <p:nvPr/>
        </p:nvSpPr>
        <p:spPr>
          <a:xfrm>
            <a:off x="3326257" y="4866819"/>
            <a:ext cx="5341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B</a:t>
            </a:r>
            <a:r>
              <a:rPr lang="en-US" sz="2400" dirty="0" smtClean="0"/>
              <a:t>’</a:t>
            </a:r>
            <a:endParaRPr lang="en-US" sz="2400" dirty="0"/>
          </a:p>
        </p:txBody>
      </p:sp>
      <p:grpSp>
        <p:nvGrpSpPr>
          <p:cNvPr id="79" name="Group 78"/>
          <p:cNvGrpSpPr/>
          <p:nvPr/>
        </p:nvGrpSpPr>
        <p:grpSpPr>
          <a:xfrm flipH="1">
            <a:off x="3715105" y="2626485"/>
            <a:ext cx="3387658" cy="3323117"/>
            <a:chOff x="276647" y="2626485"/>
            <a:chExt cx="3387658" cy="3323117"/>
          </a:xfrm>
        </p:grpSpPr>
        <p:sp>
          <p:nvSpPr>
            <p:cNvPr id="80" name="Freeform 79"/>
            <p:cNvSpPr/>
            <p:nvPr/>
          </p:nvSpPr>
          <p:spPr>
            <a:xfrm>
              <a:off x="370635" y="2687710"/>
              <a:ext cx="2730812" cy="3232074"/>
            </a:xfrm>
            <a:custGeom>
              <a:avLst/>
              <a:gdLst>
                <a:gd name="connsiteX0" fmla="*/ 0 w 3747115"/>
                <a:gd name="connsiteY0" fmla="*/ 4434927 h 4434927"/>
                <a:gd name="connsiteX1" fmla="*/ 2643798 w 3747115"/>
                <a:gd name="connsiteY1" fmla="*/ 3435507 h 4434927"/>
                <a:gd name="connsiteX2" fmla="*/ 3414038 w 3747115"/>
                <a:gd name="connsiteY2" fmla="*/ 2665120 h 4434927"/>
                <a:gd name="connsiteX3" fmla="*/ 3747115 w 3747115"/>
                <a:gd name="connsiteY3" fmla="*/ 0 h 4434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47115" h="4434927">
                  <a:moveTo>
                    <a:pt x="0" y="4434927"/>
                  </a:moveTo>
                  <a:cubicBezTo>
                    <a:pt x="1037396" y="4082701"/>
                    <a:pt x="2074792" y="3730475"/>
                    <a:pt x="2643798" y="3435507"/>
                  </a:cubicBezTo>
                  <a:cubicBezTo>
                    <a:pt x="3212804" y="3140539"/>
                    <a:pt x="3230152" y="3237704"/>
                    <a:pt x="3414038" y="2665120"/>
                  </a:cubicBezTo>
                  <a:cubicBezTo>
                    <a:pt x="3597924" y="2092535"/>
                    <a:pt x="3672519" y="1046267"/>
                    <a:pt x="3747115" y="0"/>
                  </a:cubicBez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 80"/>
            <p:cNvSpPr/>
            <p:nvPr/>
          </p:nvSpPr>
          <p:spPr>
            <a:xfrm>
              <a:off x="555428" y="2722906"/>
              <a:ext cx="2657671" cy="3226696"/>
            </a:xfrm>
            <a:custGeom>
              <a:avLst/>
              <a:gdLst>
                <a:gd name="connsiteX0" fmla="*/ 0 w 3747115"/>
                <a:gd name="connsiteY0" fmla="*/ 4434927 h 4434927"/>
                <a:gd name="connsiteX1" fmla="*/ 2643798 w 3747115"/>
                <a:gd name="connsiteY1" fmla="*/ 3435507 h 4434927"/>
                <a:gd name="connsiteX2" fmla="*/ 3414038 w 3747115"/>
                <a:gd name="connsiteY2" fmla="*/ 2665120 h 4434927"/>
                <a:gd name="connsiteX3" fmla="*/ 3747115 w 3747115"/>
                <a:gd name="connsiteY3" fmla="*/ 0 h 4434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47115" h="4434927">
                  <a:moveTo>
                    <a:pt x="0" y="4434927"/>
                  </a:moveTo>
                  <a:cubicBezTo>
                    <a:pt x="1037396" y="4082701"/>
                    <a:pt x="2074792" y="3730475"/>
                    <a:pt x="2643798" y="3435507"/>
                  </a:cubicBezTo>
                  <a:cubicBezTo>
                    <a:pt x="3212804" y="3140539"/>
                    <a:pt x="3230152" y="3237704"/>
                    <a:pt x="3414038" y="2665120"/>
                  </a:cubicBezTo>
                  <a:cubicBezTo>
                    <a:pt x="3597924" y="2092535"/>
                    <a:pt x="3672519" y="1046267"/>
                    <a:pt x="3747115" y="0"/>
                  </a:cubicBez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 81"/>
            <p:cNvSpPr/>
            <p:nvPr/>
          </p:nvSpPr>
          <p:spPr>
            <a:xfrm>
              <a:off x="276647" y="2626485"/>
              <a:ext cx="2730812" cy="3232074"/>
            </a:xfrm>
            <a:custGeom>
              <a:avLst/>
              <a:gdLst>
                <a:gd name="connsiteX0" fmla="*/ 0 w 3747115"/>
                <a:gd name="connsiteY0" fmla="*/ 4434927 h 4434927"/>
                <a:gd name="connsiteX1" fmla="*/ 2643798 w 3747115"/>
                <a:gd name="connsiteY1" fmla="*/ 3435507 h 4434927"/>
                <a:gd name="connsiteX2" fmla="*/ 3414038 w 3747115"/>
                <a:gd name="connsiteY2" fmla="*/ 2665120 h 4434927"/>
                <a:gd name="connsiteX3" fmla="*/ 3747115 w 3747115"/>
                <a:gd name="connsiteY3" fmla="*/ 0 h 4434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47115" h="4434927">
                  <a:moveTo>
                    <a:pt x="0" y="4434927"/>
                  </a:moveTo>
                  <a:cubicBezTo>
                    <a:pt x="1037396" y="4082701"/>
                    <a:pt x="2074792" y="3730475"/>
                    <a:pt x="2643798" y="3435507"/>
                  </a:cubicBezTo>
                  <a:cubicBezTo>
                    <a:pt x="3212804" y="3140539"/>
                    <a:pt x="3230152" y="3237704"/>
                    <a:pt x="3414038" y="2665120"/>
                  </a:cubicBezTo>
                  <a:cubicBezTo>
                    <a:pt x="3597924" y="2092535"/>
                    <a:pt x="3672519" y="1046267"/>
                    <a:pt x="3747115" y="0"/>
                  </a:cubicBez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3" name="Group 82"/>
            <p:cNvGrpSpPr/>
            <p:nvPr/>
          </p:nvGrpSpPr>
          <p:grpSpPr>
            <a:xfrm>
              <a:off x="2558094" y="2692658"/>
              <a:ext cx="1106211" cy="3256944"/>
              <a:chOff x="2558094" y="2692658"/>
              <a:chExt cx="1106211" cy="3256944"/>
            </a:xfrm>
          </p:grpSpPr>
          <p:pic>
            <p:nvPicPr>
              <p:cNvPr id="84" name="Picture 83" descr="latex-image-1.pdf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636539" y="3402281"/>
                <a:ext cx="27766" cy="249898"/>
              </a:xfrm>
              <a:prstGeom prst="rect">
                <a:avLst/>
              </a:prstGeom>
            </p:spPr>
          </p:pic>
          <p:sp>
            <p:nvSpPr>
              <p:cNvPr id="85" name="Freeform 84"/>
              <p:cNvSpPr/>
              <p:nvPr/>
            </p:nvSpPr>
            <p:spPr>
              <a:xfrm>
                <a:off x="2558094" y="2692658"/>
                <a:ext cx="864756" cy="3186551"/>
              </a:xfrm>
              <a:custGeom>
                <a:avLst/>
                <a:gdLst>
                  <a:gd name="connsiteX0" fmla="*/ 0 w 1186586"/>
                  <a:gd name="connsiteY0" fmla="*/ 4372463 h 4372463"/>
                  <a:gd name="connsiteX1" fmla="*/ 728606 w 1186586"/>
                  <a:gd name="connsiteY1" fmla="*/ 3081545 h 4372463"/>
                  <a:gd name="connsiteX2" fmla="*/ 1186586 w 1186586"/>
                  <a:gd name="connsiteY2" fmla="*/ 0 h 43724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86586" h="4372463">
                    <a:moveTo>
                      <a:pt x="0" y="4372463"/>
                    </a:moveTo>
                    <a:cubicBezTo>
                      <a:pt x="265421" y="4091376"/>
                      <a:pt x="530842" y="3810289"/>
                      <a:pt x="728606" y="3081545"/>
                    </a:cubicBezTo>
                    <a:cubicBezTo>
                      <a:pt x="926370" y="2352801"/>
                      <a:pt x="1056478" y="1176400"/>
                      <a:pt x="1186586" y="0"/>
                    </a:cubicBezTo>
                  </a:path>
                </a:pathLst>
              </a:custGeom>
              <a:ln>
                <a:solidFill>
                  <a:srgbClr val="008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Freeform 85"/>
              <p:cNvSpPr/>
              <p:nvPr/>
            </p:nvSpPr>
            <p:spPr>
              <a:xfrm>
                <a:off x="2674447" y="2727854"/>
                <a:ext cx="864756" cy="3186551"/>
              </a:xfrm>
              <a:custGeom>
                <a:avLst/>
                <a:gdLst>
                  <a:gd name="connsiteX0" fmla="*/ 0 w 1186586"/>
                  <a:gd name="connsiteY0" fmla="*/ 4372463 h 4372463"/>
                  <a:gd name="connsiteX1" fmla="*/ 728606 w 1186586"/>
                  <a:gd name="connsiteY1" fmla="*/ 3081545 h 4372463"/>
                  <a:gd name="connsiteX2" fmla="*/ 1186586 w 1186586"/>
                  <a:gd name="connsiteY2" fmla="*/ 0 h 43724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86586" h="4372463">
                    <a:moveTo>
                      <a:pt x="0" y="4372463"/>
                    </a:moveTo>
                    <a:cubicBezTo>
                      <a:pt x="265421" y="4091376"/>
                      <a:pt x="530842" y="3810289"/>
                      <a:pt x="728606" y="3081545"/>
                    </a:cubicBezTo>
                    <a:cubicBezTo>
                      <a:pt x="926370" y="2352801"/>
                      <a:pt x="1056478" y="1176400"/>
                      <a:pt x="1186586" y="0"/>
                    </a:cubicBezTo>
                  </a:path>
                </a:pathLst>
              </a:custGeom>
              <a:ln>
                <a:solidFill>
                  <a:srgbClr val="008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Freeform 86"/>
              <p:cNvSpPr/>
              <p:nvPr/>
            </p:nvSpPr>
            <p:spPr>
              <a:xfrm>
                <a:off x="2790800" y="2763051"/>
                <a:ext cx="864756" cy="3186551"/>
              </a:xfrm>
              <a:custGeom>
                <a:avLst/>
                <a:gdLst>
                  <a:gd name="connsiteX0" fmla="*/ 0 w 1186586"/>
                  <a:gd name="connsiteY0" fmla="*/ 4372463 h 4372463"/>
                  <a:gd name="connsiteX1" fmla="*/ 728606 w 1186586"/>
                  <a:gd name="connsiteY1" fmla="*/ 3081545 h 4372463"/>
                  <a:gd name="connsiteX2" fmla="*/ 1186586 w 1186586"/>
                  <a:gd name="connsiteY2" fmla="*/ 0 h 43724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86586" h="4372463">
                    <a:moveTo>
                      <a:pt x="0" y="4372463"/>
                    </a:moveTo>
                    <a:cubicBezTo>
                      <a:pt x="265421" y="4091376"/>
                      <a:pt x="530842" y="3810289"/>
                      <a:pt x="728606" y="3081545"/>
                    </a:cubicBezTo>
                    <a:cubicBezTo>
                      <a:pt x="926370" y="2352801"/>
                      <a:pt x="1056478" y="1176400"/>
                      <a:pt x="1186586" y="0"/>
                    </a:cubicBezTo>
                  </a:path>
                </a:pathLst>
              </a:custGeom>
              <a:ln>
                <a:solidFill>
                  <a:srgbClr val="008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4" name="Oval 13"/>
          <p:cNvSpPr/>
          <p:nvPr/>
        </p:nvSpPr>
        <p:spPr>
          <a:xfrm>
            <a:off x="2814087" y="2009827"/>
            <a:ext cx="1838023" cy="85293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7" name="Group 56"/>
          <p:cNvGrpSpPr/>
          <p:nvPr/>
        </p:nvGrpSpPr>
        <p:grpSpPr>
          <a:xfrm>
            <a:off x="4591029" y="5826196"/>
            <a:ext cx="2703565" cy="486622"/>
            <a:chOff x="4591029" y="5826196"/>
            <a:chExt cx="2703565" cy="486622"/>
          </a:xfrm>
        </p:grpSpPr>
        <p:grpSp>
          <p:nvGrpSpPr>
            <p:cNvPr id="27" name="Group 26"/>
            <p:cNvGrpSpPr/>
            <p:nvPr/>
          </p:nvGrpSpPr>
          <p:grpSpPr>
            <a:xfrm>
              <a:off x="4591029" y="5831348"/>
              <a:ext cx="2607870" cy="466475"/>
              <a:chOff x="1623748" y="5081253"/>
              <a:chExt cx="5223582" cy="934355"/>
            </a:xfrm>
          </p:grpSpPr>
          <p:grpSp>
            <p:nvGrpSpPr>
              <p:cNvPr id="30" name="Group 29"/>
              <p:cNvGrpSpPr/>
              <p:nvPr/>
            </p:nvGrpSpPr>
            <p:grpSpPr>
              <a:xfrm>
                <a:off x="2454880" y="5351062"/>
                <a:ext cx="695211" cy="457200"/>
                <a:chOff x="2454880" y="5351062"/>
                <a:chExt cx="695211" cy="457200"/>
              </a:xfrm>
            </p:grpSpPr>
            <p:cxnSp>
              <p:nvCxnSpPr>
                <p:cNvPr id="45" name="Straight Connector 44"/>
                <p:cNvCxnSpPr/>
                <p:nvPr/>
              </p:nvCxnSpPr>
              <p:spPr>
                <a:xfrm>
                  <a:off x="2454880" y="53510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/>
                <p:cNvCxnSpPr/>
                <p:nvPr/>
              </p:nvCxnSpPr>
              <p:spPr>
                <a:xfrm>
                  <a:off x="2454880" y="55034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/>
                <p:cNvCxnSpPr/>
                <p:nvPr/>
              </p:nvCxnSpPr>
              <p:spPr>
                <a:xfrm>
                  <a:off x="2454880" y="56558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/>
                <p:cNvCxnSpPr/>
                <p:nvPr/>
              </p:nvCxnSpPr>
              <p:spPr>
                <a:xfrm>
                  <a:off x="2454880" y="58082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" name="Group 30"/>
              <p:cNvGrpSpPr/>
              <p:nvPr/>
            </p:nvGrpSpPr>
            <p:grpSpPr>
              <a:xfrm>
                <a:off x="3877138" y="5351062"/>
                <a:ext cx="695211" cy="457200"/>
                <a:chOff x="2454880" y="5351062"/>
                <a:chExt cx="695211" cy="457200"/>
              </a:xfrm>
            </p:grpSpPr>
            <p:cxnSp>
              <p:nvCxnSpPr>
                <p:cNvPr id="41" name="Straight Connector 40"/>
                <p:cNvCxnSpPr/>
                <p:nvPr/>
              </p:nvCxnSpPr>
              <p:spPr>
                <a:xfrm>
                  <a:off x="2454880" y="53510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>
                <a:xfrm>
                  <a:off x="2454880" y="55034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>
                <a:xfrm>
                  <a:off x="2454880" y="56558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/>
                <p:cNvCxnSpPr/>
                <p:nvPr/>
              </p:nvCxnSpPr>
              <p:spPr>
                <a:xfrm>
                  <a:off x="2454880" y="58082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2" name="Group 31"/>
              <p:cNvGrpSpPr/>
              <p:nvPr/>
            </p:nvGrpSpPr>
            <p:grpSpPr>
              <a:xfrm>
                <a:off x="5299396" y="5351062"/>
                <a:ext cx="695211" cy="457200"/>
                <a:chOff x="2454880" y="5351062"/>
                <a:chExt cx="695211" cy="457200"/>
              </a:xfrm>
            </p:grpSpPr>
            <p:cxnSp>
              <p:nvCxnSpPr>
                <p:cNvPr id="37" name="Straight Connector 36"/>
                <p:cNvCxnSpPr/>
                <p:nvPr/>
              </p:nvCxnSpPr>
              <p:spPr>
                <a:xfrm>
                  <a:off x="2454880" y="53510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>
                <a:xfrm>
                  <a:off x="2454880" y="55034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>
                <a:xfrm>
                  <a:off x="2454880" y="56558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>
                <a:xfrm>
                  <a:off x="2454880" y="58082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3" name="Oval 32"/>
              <p:cNvSpPr/>
              <p:nvPr/>
            </p:nvSpPr>
            <p:spPr>
              <a:xfrm>
                <a:off x="4489081" y="5081253"/>
                <a:ext cx="914400" cy="91440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dk1"/>
                  </a:solidFill>
                </a:endParaRPr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5932930" y="5101208"/>
                <a:ext cx="914400" cy="91440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dk1"/>
                  </a:solidFill>
                </a:endParaRPr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3046006" y="5081253"/>
                <a:ext cx="914400" cy="91440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dk1"/>
                  </a:solidFill>
                </a:endParaRPr>
              </a:p>
            </p:txBody>
          </p:sp>
          <p:sp>
            <p:nvSpPr>
              <p:cNvPr id="36" name="Oval 35"/>
              <p:cNvSpPr/>
              <p:nvPr/>
            </p:nvSpPr>
            <p:spPr>
              <a:xfrm>
                <a:off x="1623748" y="5081253"/>
                <a:ext cx="914400" cy="91440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8" name="TextBox 87"/>
            <p:cNvSpPr txBox="1"/>
            <p:nvPr/>
          </p:nvSpPr>
          <p:spPr>
            <a:xfrm>
              <a:off x="4616129" y="5826196"/>
              <a:ext cx="5341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C</a:t>
              </a:r>
              <a:endParaRPr lang="en-US" sz="2400" dirty="0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6760428" y="5851153"/>
              <a:ext cx="5341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D</a:t>
              </a:r>
            </a:p>
          </p:txBody>
        </p:sp>
      </p:grpSp>
      <p:grpSp>
        <p:nvGrpSpPr>
          <p:cNvPr id="90" name="Group 89"/>
          <p:cNvGrpSpPr/>
          <p:nvPr/>
        </p:nvGrpSpPr>
        <p:grpSpPr>
          <a:xfrm rot="20620029" flipH="1">
            <a:off x="4344545" y="4665785"/>
            <a:ext cx="351285" cy="115363"/>
            <a:chOff x="3053332" y="4844702"/>
            <a:chExt cx="351285" cy="115363"/>
          </a:xfrm>
        </p:grpSpPr>
        <p:sp>
          <p:nvSpPr>
            <p:cNvPr id="91" name="Oval 90"/>
            <p:cNvSpPr>
              <a:spLocks noChangeAspect="1"/>
            </p:cNvSpPr>
            <p:nvPr/>
          </p:nvSpPr>
          <p:spPr>
            <a:xfrm>
              <a:off x="3304033" y="4859481"/>
              <a:ext cx="100584" cy="100584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>
              <a:spLocks noChangeAspect="1"/>
            </p:cNvSpPr>
            <p:nvPr/>
          </p:nvSpPr>
          <p:spPr>
            <a:xfrm>
              <a:off x="3170172" y="4857402"/>
              <a:ext cx="91440" cy="91440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>
              <a:spLocks noChangeAspect="1"/>
            </p:cNvSpPr>
            <p:nvPr/>
          </p:nvSpPr>
          <p:spPr>
            <a:xfrm>
              <a:off x="3053332" y="4844702"/>
              <a:ext cx="91440" cy="91440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4" name="Group 93"/>
          <p:cNvGrpSpPr/>
          <p:nvPr/>
        </p:nvGrpSpPr>
        <p:grpSpPr>
          <a:xfrm rot="21160641" flipH="1">
            <a:off x="3969260" y="4840497"/>
            <a:ext cx="351285" cy="115363"/>
            <a:chOff x="3053332" y="4844702"/>
            <a:chExt cx="351285" cy="115363"/>
          </a:xfrm>
        </p:grpSpPr>
        <p:sp>
          <p:nvSpPr>
            <p:cNvPr id="95" name="Oval 94"/>
            <p:cNvSpPr>
              <a:spLocks noChangeAspect="1"/>
            </p:cNvSpPr>
            <p:nvPr/>
          </p:nvSpPr>
          <p:spPr>
            <a:xfrm>
              <a:off x="3304033" y="4859481"/>
              <a:ext cx="100584" cy="100584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>
              <a:spLocks noChangeAspect="1"/>
            </p:cNvSpPr>
            <p:nvPr/>
          </p:nvSpPr>
          <p:spPr>
            <a:xfrm>
              <a:off x="3170172" y="4857402"/>
              <a:ext cx="91440" cy="91440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>
              <a:spLocks noChangeAspect="1"/>
            </p:cNvSpPr>
            <p:nvPr/>
          </p:nvSpPr>
          <p:spPr>
            <a:xfrm>
              <a:off x="3053332" y="4844702"/>
              <a:ext cx="91440" cy="91440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8" name="TextBox 97"/>
          <p:cNvSpPr txBox="1"/>
          <p:nvPr/>
        </p:nvSpPr>
        <p:spPr>
          <a:xfrm>
            <a:off x="3712300" y="4879199"/>
            <a:ext cx="5341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C’</a:t>
            </a:r>
            <a:endParaRPr lang="en-US" sz="2400" dirty="0"/>
          </a:p>
        </p:txBody>
      </p:sp>
      <p:sp>
        <p:nvSpPr>
          <p:cNvPr id="99" name="TextBox 98"/>
          <p:cNvSpPr txBox="1"/>
          <p:nvPr/>
        </p:nvSpPr>
        <p:spPr>
          <a:xfrm>
            <a:off x="4675388" y="4472569"/>
            <a:ext cx="5341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D</a:t>
            </a:r>
            <a:r>
              <a:rPr lang="en-US" sz="2400" dirty="0" smtClean="0"/>
              <a:t>’</a:t>
            </a:r>
            <a:endParaRPr lang="en-US" sz="2400" dirty="0"/>
          </a:p>
        </p:txBody>
      </p:sp>
      <p:sp>
        <p:nvSpPr>
          <p:cNvPr id="100" name="Rounded Rectangle 99"/>
          <p:cNvSpPr/>
          <p:nvPr/>
        </p:nvSpPr>
        <p:spPr>
          <a:xfrm>
            <a:off x="5241749" y="4587563"/>
            <a:ext cx="3826933" cy="212512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571500" indent="-571500">
              <a:buFont typeface="Arial"/>
              <a:buChar char="•"/>
            </a:pPr>
            <a:r>
              <a:rPr lang="en-US" sz="2800" dirty="0" smtClean="0"/>
              <a:t>h</a:t>
            </a:r>
            <a:r>
              <a:rPr lang="en-US" sz="2800" baseline="30000" dirty="0" smtClean="0"/>
              <a:t>1/3</a:t>
            </a:r>
            <a:r>
              <a:rPr lang="en-US" sz="2800" dirty="0" smtClean="0"/>
              <a:t> blue paths</a:t>
            </a:r>
          </a:p>
          <a:p>
            <a:pPr marL="571500" indent="-571500">
              <a:buFont typeface="Arial"/>
              <a:buChar char="•"/>
            </a:pPr>
            <a:r>
              <a:rPr lang="en-US" sz="2800" dirty="0" smtClean="0"/>
              <a:t>intersect at most h</a:t>
            </a:r>
            <a:r>
              <a:rPr lang="en-US" sz="2800" baseline="30000" dirty="0" smtClean="0"/>
              <a:t>1/3</a:t>
            </a:r>
            <a:r>
              <a:rPr lang="en-US" sz="2800" dirty="0" smtClean="0"/>
              <a:t> green paths from each set</a:t>
            </a:r>
            <a:endParaRPr lang="en-US" sz="2800" baseline="30000" dirty="0"/>
          </a:p>
        </p:txBody>
      </p:sp>
      <p:sp>
        <p:nvSpPr>
          <p:cNvPr id="101" name="Oval 100"/>
          <p:cNvSpPr/>
          <p:nvPr/>
        </p:nvSpPr>
        <p:spPr>
          <a:xfrm>
            <a:off x="5550395" y="2399509"/>
            <a:ext cx="2893878" cy="1386476"/>
          </a:xfrm>
          <a:prstGeom prst="ellips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02" name="Group 101"/>
          <p:cNvGrpSpPr/>
          <p:nvPr/>
        </p:nvGrpSpPr>
        <p:grpSpPr>
          <a:xfrm>
            <a:off x="5858933" y="2480716"/>
            <a:ext cx="516465" cy="1168417"/>
            <a:chOff x="3403600" y="2853250"/>
            <a:chExt cx="516465" cy="1168417"/>
          </a:xfrm>
        </p:grpSpPr>
        <p:sp>
          <p:nvSpPr>
            <p:cNvPr id="103" name="Freeform 102"/>
            <p:cNvSpPr/>
            <p:nvPr/>
          </p:nvSpPr>
          <p:spPr>
            <a:xfrm>
              <a:off x="3403600" y="2921000"/>
              <a:ext cx="262467" cy="965200"/>
            </a:xfrm>
            <a:custGeom>
              <a:avLst/>
              <a:gdLst>
                <a:gd name="connsiteX0" fmla="*/ 0 w 262467"/>
                <a:gd name="connsiteY0" fmla="*/ 965200 h 965200"/>
                <a:gd name="connsiteX1" fmla="*/ 160867 w 262467"/>
                <a:gd name="connsiteY1" fmla="*/ 558800 h 965200"/>
                <a:gd name="connsiteX2" fmla="*/ 262467 w 262467"/>
                <a:gd name="connsiteY2" fmla="*/ 0 h 965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2467" h="965200">
                  <a:moveTo>
                    <a:pt x="0" y="965200"/>
                  </a:moveTo>
                  <a:cubicBezTo>
                    <a:pt x="58561" y="842433"/>
                    <a:pt x="117123" y="719667"/>
                    <a:pt x="160867" y="558800"/>
                  </a:cubicBezTo>
                  <a:cubicBezTo>
                    <a:pt x="204612" y="397933"/>
                    <a:pt x="233539" y="198966"/>
                    <a:pt x="262467" y="0"/>
                  </a:cubicBez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Freeform 103"/>
            <p:cNvSpPr/>
            <p:nvPr/>
          </p:nvSpPr>
          <p:spPr>
            <a:xfrm>
              <a:off x="3530599" y="2887125"/>
              <a:ext cx="262467" cy="1058341"/>
            </a:xfrm>
            <a:custGeom>
              <a:avLst/>
              <a:gdLst>
                <a:gd name="connsiteX0" fmla="*/ 0 w 262467"/>
                <a:gd name="connsiteY0" fmla="*/ 965200 h 965200"/>
                <a:gd name="connsiteX1" fmla="*/ 160867 w 262467"/>
                <a:gd name="connsiteY1" fmla="*/ 558800 h 965200"/>
                <a:gd name="connsiteX2" fmla="*/ 262467 w 262467"/>
                <a:gd name="connsiteY2" fmla="*/ 0 h 965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2467" h="965200">
                  <a:moveTo>
                    <a:pt x="0" y="965200"/>
                  </a:moveTo>
                  <a:cubicBezTo>
                    <a:pt x="58561" y="842433"/>
                    <a:pt x="117123" y="719667"/>
                    <a:pt x="160867" y="558800"/>
                  </a:cubicBezTo>
                  <a:cubicBezTo>
                    <a:pt x="204612" y="397933"/>
                    <a:pt x="233539" y="198966"/>
                    <a:pt x="262467" y="0"/>
                  </a:cubicBez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Freeform 104"/>
            <p:cNvSpPr/>
            <p:nvPr/>
          </p:nvSpPr>
          <p:spPr>
            <a:xfrm>
              <a:off x="3657598" y="2853250"/>
              <a:ext cx="262467" cy="1168417"/>
            </a:xfrm>
            <a:custGeom>
              <a:avLst/>
              <a:gdLst>
                <a:gd name="connsiteX0" fmla="*/ 0 w 262467"/>
                <a:gd name="connsiteY0" fmla="*/ 965200 h 965200"/>
                <a:gd name="connsiteX1" fmla="*/ 160867 w 262467"/>
                <a:gd name="connsiteY1" fmla="*/ 558800 h 965200"/>
                <a:gd name="connsiteX2" fmla="*/ 262467 w 262467"/>
                <a:gd name="connsiteY2" fmla="*/ 0 h 965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2467" h="965200">
                  <a:moveTo>
                    <a:pt x="0" y="965200"/>
                  </a:moveTo>
                  <a:cubicBezTo>
                    <a:pt x="58561" y="842433"/>
                    <a:pt x="117123" y="719667"/>
                    <a:pt x="160867" y="558800"/>
                  </a:cubicBezTo>
                  <a:cubicBezTo>
                    <a:pt x="204612" y="397933"/>
                    <a:pt x="233539" y="198966"/>
                    <a:pt x="262467" y="0"/>
                  </a:cubicBez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6" name="Group 105"/>
          <p:cNvGrpSpPr/>
          <p:nvPr/>
        </p:nvGrpSpPr>
        <p:grpSpPr>
          <a:xfrm flipH="1">
            <a:off x="7674859" y="2472247"/>
            <a:ext cx="516465" cy="1168417"/>
            <a:chOff x="3403600" y="2853250"/>
            <a:chExt cx="516465" cy="1168417"/>
          </a:xfrm>
        </p:grpSpPr>
        <p:sp>
          <p:nvSpPr>
            <p:cNvPr id="107" name="Freeform 106"/>
            <p:cNvSpPr/>
            <p:nvPr/>
          </p:nvSpPr>
          <p:spPr>
            <a:xfrm>
              <a:off x="3403600" y="2921000"/>
              <a:ext cx="262467" cy="965200"/>
            </a:xfrm>
            <a:custGeom>
              <a:avLst/>
              <a:gdLst>
                <a:gd name="connsiteX0" fmla="*/ 0 w 262467"/>
                <a:gd name="connsiteY0" fmla="*/ 965200 h 965200"/>
                <a:gd name="connsiteX1" fmla="*/ 160867 w 262467"/>
                <a:gd name="connsiteY1" fmla="*/ 558800 h 965200"/>
                <a:gd name="connsiteX2" fmla="*/ 262467 w 262467"/>
                <a:gd name="connsiteY2" fmla="*/ 0 h 965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2467" h="965200">
                  <a:moveTo>
                    <a:pt x="0" y="965200"/>
                  </a:moveTo>
                  <a:cubicBezTo>
                    <a:pt x="58561" y="842433"/>
                    <a:pt x="117123" y="719667"/>
                    <a:pt x="160867" y="558800"/>
                  </a:cubicBezTo>
                  <a:cubicBezTo>
                    <a:pt x="204612" y="397933"/>
                    <a:pt x="233539" y="198966"/>
                    <a:pt x="262467" y="0"/>
                  </a:cubicBez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Freeform 107"/>
            <p:cNvSpPr/>
            <p:nvPr/>
          </p:nvSpPr>
          <p:spPr>
            <a:xfrm>
              <a:off x="3530599" y="2887125"/>
              <a:ext cx="262467" cy="1058341"/>
            </a:xfrm>
            <a:custGeom>
              <a:avLst/>
              <a:gdLst>
                <a:gd name="connsiteX0" fmla="*/ 0 w 262467"/>
                <a:gd name="connsiteY0" fmla="*/ 965200 h 965200"/>
                <a:gd name="connsiteX1" fmla="*/ 160867 w 262467"/>
                <a:gd name="connsiteY1" fmla="*/ 558800 h 965200"/>
                <a:gd name="connsiteX2" fmla="*/ 262467 w 262467"/>
                <a:gd name="connsiteY2" fmla="*/ 0 h 965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2467" h="965200">
                  <a:moveTo>
                    <a:pt x="0" y="965200"/>
                  </a:moveTo>
                  <a:cubicBezTo>
                    <a:pt x="58561" y="842433"/>
                    <a:pt x="117123" y="719667"/>
                    <a:pt x="160867" y="558800"/>
                  </a:cubicBezTo>
                  <a:cubicBezTo>
                    <a:pt x="204612" y="397933"/>
                    <a:pt x="233539" y="198966"/>
                    <a:pt x="262467" y="0"/>
                  </a:cubicBez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Freeform 108"/>
            <p:cNvSpPr/>
            <p:nvPr/>
          </p:nvSpPr>
          <p:spPr>
            <a:xfrm>
              <a:off x="3657598" y="2853250"/>
              <a:ext cx="262467" cy="1168417"/>
            </a:xfrm>
            <a:custGeom>
              <a:avLst/>
              <a:gdLst>
                <a:gd name="connsiteX0" fmla="*/ 0 w 262467"/>
                <a:gd name="connsiteY0" fmla="*/ 965200 h 965200"/>
                <a:gd name="connsiteX1" fmla="*/ 160867 w 262467"/>
                <a:gd name="connsiteY1" fmla="*/ 558800 h 965200"/>
                <a:gd name="connsiteX2" fmla="*/ 262467 w 262467"/>
                <a:gd name="connsiteY2" fmla="*/ 0 h 965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2467" h="965200">
                  <a:moveTo>
                    <a:pt x="0" y="965200"/>
                  </a:moveTo>
                  <a:cubicBezTo>
                    <a:pt x="58561" y="842433"/>
                    <a:pt x="117123" y="719667"/>
                    <a:pt x="160867" y="558800"/>
                  </a:cubicBezTo>
                  <a:cubicBezTo>
                    <a:pt x="204612" y="397933"/>
                    <a:pt x="233539" y="198966"/>
                    <a:pt x="262467" y="0"/>
                  </a:cubicBez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6290733" y="2416443"/>
            <a:ext cx="406396" cy="1311447"/>
            <a:chOff x="3835400" y="2788977"/>
            <a:chExt cx="406396" cy="1311447"/>
          </a:xfrm>
        </p:grpSpPr>
        <p:sp>
          <p:nvSpPr>
            <p:cNvPr id="111" name="Freeform 110"/>
            <p:cNvSpPr/>
            <p:nvPr/>
          </p:nvSpPr>
          <p:spPr>
            <a:xfrm>
              <a:off x="3835400" y="2802467"/>
              <a:ext cx="220133" cy="1261533"/>
            </a:xfrm>
            <a:custGeom>
              <a:avLst/>
              <a:gdLst>
                <a:gd name="connsiteX0" fmla="*/ 220133 w 220133"/>
                <a:gd name="connsiteY0" fmla="*/ 0 h 1261533"/>
                <a:gd name="connsiteX1" fmla="*/ 127000 w 220133"/>
                <a:gd name="connsiteY1" fmla="*/ 694266 h 1261533"/>
                <a:gd name="connsiteX2" fmla="*/ 0 w 220133"/>
                <a:gd name="connsiteY2" fmla="*/ 1261533 h 12615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0133" h="1261533">
                  <a:moveTo>
                    <a:pt x="220133" y="0"/>
                  </a:moveTo>
                  <a:cubicBezTo>
                    <a:pt x="191911" y="242005"/>
                    <a:pt x="163689" y="484011"/>
                    <a:pt x="127000" y="694266"/>
                  </a:cubicBezTo>
                  <a:cubicBezTo>
                    <a:pt x="90311" y="904522"/>
                    <a:pt x="45155" y="1083027"/>
                    <a:pt x="0" y="1261533"/>
                  </a:cubicBez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Freeform 111"/>
            <p:cNvSpPr/>
            <p:nvPr/>
          </p:nvSpPr>
          <p:spPr>
            <a:xfrm>
              <a:off x="3928532" y="2788977"/>
              <a:ext cx="220133" cy="1302985"/>
            </a:xfrm>
            <a:custGeom>
              <a:avLst/>
              <a:gdLst>
                <a:gd name="connsiteX0" fmla="*/ 220133 w 220133"/>
                <a:gd name="connsiteY0" fmla="*/ 0 h 1261533"/>
                <a:gd name="connsiteX1" fmla="*/ 127000 w 220133"/>
                <a:gd name="connsiteY1" fmla="*/ 694266 h 1261533"/>
                <a:gd name="connsiteX2" fmla="*/ 0 w 220133"/>
                <a:gd name="connsiteY2" fmla="*/ 1261533 h 12615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0133" h="1261533">
                  <a:moveTo>
                    <a:pt x="220133" y="0"/>
                  </a:moveTo>
                  <a:cubicBezTo>
                    <a:pt x="191911" y="242005"/>
                    <a:pt x="163689" y="484011"/>
                    <a:pt x="127000" y="694266"/>
                  </a:cubicBezTo>
                  <a:cubicBezTo>
                    <a:pt x="90311" y="904522"/>
                    <a:pt x="45155" y="1083027"/>
                    <a:pt x="0" y="1261533"/>
                  </a:cubicBez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Freeform 112"/>
            <p:cNvSpPr/>
            <p:nvPr/>
          </p:nvSpPr>
          <p:spPr>
            <a:xfrm>
              <a:off x="4021663" y="2788978"/>
              <a:ext cx="220133" cy="1311446"/>
            </a:xfrm>
            <a:custGeom>
              <a:avLst/>
              <a:gdLst>
                <a:gd name="connsiteX0" fmla="*/ 220133 w 220133"/>
                <a:gd name="connsiteY0" fmla="*/ 0 h 1261533"/>
                <a:gd name="connsiteX1" fmla="*/ 127000 w 220133"/>
                <a:gd name="connsiteY1" fmla="*/ 694266 h 1261533"/>
                <a:gd name="connsiteX2" fmla="*/ 0 w 220133"/>
                <a:gd name="connsiteY2" fmla="*/ 1261533 h 12615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0133" h="1261533">
                  <a:moveTo>
                    <a:pt x="220133" y="0"/>
                  </a:moveTo>
                  <a:cubicBezTo>
                    <a:pt x="191911" y="242005"/>
                    <a:pt x="163689" y="484011"/>
                    <a:pt x="127000" y="694266"/>
                  </a:cubicBezTo>
                  <a:cubicBezTo>
                    <a:pt x="90311" y="904522"/>
                    <a:pt x="45155" y="1083027"/>
                    <a:pt x="0" y="1261533"/>
                  </a:cubicBez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4" name="Group 113"/>
          <p:cNvGrpSpPr/>
          <p:nvPr/>
        </p:nvGrpSpPr>
        <p:grpSpPr>
          <a:xfrm flipH="1">
            <a:off x="7390509" y="2424907"/>
            <a:ext cx="406396" cy="1311447"/>
            <a:chOff x="3835400" y="2788977"/>
            <a:chExt cx="406396" cy="1311447"/>
          </a:xfrm>
        </p:grpSpPr>
        <p:sp>
          <p:nvSpPr>
            <p:cNvPr id="115" name="Freeform 114"/>
            <p:cNvSpPr/>
            <p:nvPr/>
          </p:nvSpPr>
          <p:spPr>
            <a:xfrm>
              <a:off x="3835400" y="2802467"/>
              <a:ext cx="220133" cy="1261533"/>
            </a:xfrm>
            <a:custGeom>
              <a:avLst/>
              <a:gdLst>
                <a:gd name="connsiteX0" fmla="*/ 220133 w 220133"/>
                <a:gd name="connsiteY0" fmla="*/ 0 h 1261533"/>
                <a:gd name="connsiteX1" fmla="*/ 127000 w 220133"/>
                <a:gd name="connsiteY1" fmla="*/ 694266 h 1261533"/>
                <a:gd name="connsiteX2" fmla="*/ 0 w 220133"/>
                <a:gd name="connsiteY2" fmla="*/ 1261533 h 12615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0133" h="1261533">
                  <a:moveTo>
                    <a:pt x="220133" y="0"/>
                  </a:moveTo>
                  <a:cubicBezTo>
                    <a:pt x="191911" y="242005"/>
                    <a:pt x="163689" y="484011"/>
                    <a:pt x="127000" y="694266"/>
                  </a:cubicBezTo>
                  <a:cubicBezTo>
                    <a:pt x="90311" y="904522"/>
                    <a:pt x="45155" y="1083027"/>
                    <a:pt x="0" y="1261533"/>
                  </a:cubicBez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Freeform 115"/>
            <p:cNvSpPr/>
            <p:nvPr/>
          </p:nvSpPr>
          <p:spPr>
            <a:xfrm>
              <a:off x="3928532" y="2788977"/>
              <a:ext cx="220133" cy="1302985"/>
            </a:xfrm>
            <a:custGeom>
              <a:avLst/>
              <a:gdLst>
                <a:gd name="connsiteX0" fmla="*/ 220133 w 220133"/>
                <a:gd name="connsiteY0" fmla="*/ 0 h 1261533"/>
                <a:gd name="connsiteX1" fmla="*/ 127000 w 220133"/>
                <a:gd name="connsiteY1" fmla="*/ 694266 h 1261533"/>
                <a:gd name="connsiteX2" fmla="*/ 0 w 220133"/>
                <a:gd name="connsiteY2" fmla="*/ 1261533 h 12615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0133" h="1261533">
                  <a:moveTo>
                    <a:pt x="220133" y="0"/>
                  </a:moveTo>
                  <a:cubicBezTo>
                    <a:pt x="191911" y="242005"/>
                    <a:pt x="163689" y="484011"/>
                    <a:pt x="127000" y="694266"/>
                  </a:cubicBezTo>
                  <a:cubicBezTo>
                    <a:pt x="90311" y="904522"/>
                    <a:pt x="45155" y="1083027"/>
                    <a:pt x="0" y="1261533"/>
                  </a:cubicBez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Freeform 116"/>
            <p:cNvSpPr/>
            <p:nvPr/>
          </p:nvSpPr>
          <p:spPr>
            <a:xfrm>
              <a:off x="4021663" y="2788978"/>
              <a:ext cx="220133" cy="1311446"/>
            </a:xfrm>
            <a:custGeom>
              <a:avLst/>
              <a:gdLst>
                <a:gd name="connsiteX0" fmla="*/ 220133 w 220133"/>
                <a:gd name="connsiteY0" fmla="*/ 0 h 1261533"/>
                <a:gd name="connsiteX1" fmla="*/ 127000 w 220133"/>
                <a:gd name="connsiteY1" fmla="*/ 694266 h 1261533"/>
                <a:gd name="connsiteX2" fmla="*/ 0 w 220133"/>
                <a:gd name="connsiteY2" fmla="*/ 1261533 h 12615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0133" h="1261533">
                  <a:moveTo>
                    <a:pt x="220133" y="0"/>
                  </a:moveTo>
                  <a:cubicBezTo>
                    <a:pt x="191911" y="242005"/>
                    <a:pt x="163689" y="484011"/>
                    <a:pt x="127000" y="694266"/>
                  </a:cubicBezTo>
                  <a:cubicBezTo>
                    <a:pt x="90311" y="904522"/>
                    <a:pt x="45155" y="1083027"/>
                    <a:pt x="0" y="1261533"/>
                  </a:cubicBez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8" name="Group 117"/>
          <p:cNvGrpSpPr/>
          <p:nvPr/>
        </p:nvGrpSpPr>
        <p:grpSpPr>
          <a:xfrm>
            <a:off x="5813213" y="3474409"/>
            <a:ext cx="726435" cy="320019"/>
            <a:chOff x="3357880" y="3846943"/>
            <a:chExt cx="726435" cy="320019"/>
          </a:xfrm>
        </p:grpSpPr>
        <p:sp>
          <p:nvSpPr>
            <p:cNvPr id="119" name="Oval 118"/>
            <p:cNvSpPr>
              <a:spLocks noChangeAspect="1"/>
            </p:cNvSpPr>
            <p:nvPr/>
          </p:nvSpPr>
          <p:spPr>
            <a:xfrm>
              <a:off x="3357880" y="3846943"/>
              <a:ext cx="91440" cy="9144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3366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Oval 119"/>
            <p:cNvSpPr>
              <a:spLocks noChangeAspect="1"/>
            </p:cNvSpPr>
            <p:nvPr/>
          </p:nvSpPr>
          <p:spPr>
            <a:xfrm>
              <a:off x="3476412" y="3897739"/>
              <a:ext cx="91440" cy="9144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3366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/>
            <p:cNvSpPr>
              <a:spLocks noChangeAspect="1"/>
            </p:cNvSpPr>
            <p:nvPr/>
          </p:nvSpPr>
          <p:spPr>
            <a:xfrm>
              <a:off x="3611878" y="3965469"/>
              <a:ext cx="91440" cy="9144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3366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21"/>
            <p:cNvSpPr>
              <a:spLocks noChangeAspect="1"/>
            </p:cNvSpPr>
            <p:nvPr/>
          </p:nvSpPr>
          <p:spPr>
            <a:xfrm>
              <a:off x="3772745" y="4024732"/>
              <a:ext cx="91440" cy="9144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3366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Oval 122"/>
            <p:cNvSpPr>
              <a:spLocks noChangeAspect="1"/>
            </p:cNvSpPr>
            <p:nvPr/>
          </p:nvSpPr>
          <p:spPr>
            <a:xfrm>
              <a:off x="3882810" y="4050127"/>
              <a:ext cx="91440" cy="9144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3366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Oval 123"/>
            <p:cNvSpPr>
              <a:spLocks noChangeAspect="1"/>
            </p:cNvSpPr>
            <p:nvPr/>
          </p:nvSpPr>
          <p:spPr>
            <a:xfrm>
              <a:off x="3992875" y="4075522"/>
              <a:ext cx="91440" cy="9144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3366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5" name="Oval 124"/>
          <p:cNvSpPr>
            <a:spLocks noChangeAspect="1"/>
          </p:cNvSpPr>
          <p:nvPr/>
        </p:nvSpPr>
        <p:spPr>
          <a:xfrm flipH="1">
            <a:off x="8158299" y="3457475"/>
            <a:ext cx="91440" cy="91440"/>
          </a:xfrm>
          <a:prstGeom prst="ellipse">
            <a:avLst/>
          </a:prstGeom>
          <a:solidFill>
            <a:srgbClr val="0000FF"/>
          </a:solidFill>
          <a:ln>
            <a:solidFill>
              <a:srgbClr val="3366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 flipH="1">
            <a:off x="8039767" y="3516738"/>
            <a:ext cx="91440" cy="91440"/>
          </a:xfrm>
          <a:prstGeom prst="ellipse">
            <a:avLst/>
          </a:prstGeom>
          <a:solidFill>
            <a:srgbClr val="0000FF"/>
          </a:solidFill>
          <a:ln>
            <a:solidFill>
              <a:srgbClr val="3366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 flipH="1">
            <a:off x="7904301" y="3584468"/>
            <a:ext cx="91440" cy="91440"/>
          </a:xfrm>
          <a:prstGeom prst="ellipse">
            <a:avLst/>
          </a:prstGeom>
          <a:solidFill>
            <a:srgbClr val="0000FF"/>
          </a:solidFill>
          <a:ln>
            <a:solidFill>
              <a:srgbClr val="3366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 flipH="1">
            <a:off x="7768835" y="3643731"/>
            <a:ext cx="91440" cy="91440"/>
          </a:xfrm>
          <a:prstGeom prst="ellipse">
            <a:avLst/>
          </a:prstGeom>
          <a:solidFill>
            <a:srgbClr val="0000FF"/>
          </a:solidFill>
          <a:ln>
            <a:solidFill>
              <a:srgbClr val="3366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 flipH="1">
            <a:off x="7658770" y="3669126"/>
            <a:ext cx="91440" cy="91440"/>
          </a:xfrm>
          <a:prstGeom prst="ellipse">
            <a:avLst/>
          </a:prstGeom>
          <a:solidFill>
            <a:srgbClr val="0000FF"/>
          </a:solidFill>
          <a:ln>
            <a:solidFill>
              <a:srgbClr val="3366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 flipH="1">
            <a:off x="7548705" y="3694521"/>
            <a:ext cx="91440" cy="91440"/>
          </a:xfrm>
          <a:prstGeom prst="ellipse">
            <a:avLst/>
          </a:prstGeom>
          <a:solidFill>
            <a:srgbClr val="0000FF"/>
          </a:solidFill>
          <a:ln>
            <a:solidFill>
              <a:srgbClr val="3366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Freeform 130"/>
          <p:cNvSpPr/>
          <p:nvPr/>
        </p:nvSpPr>
        <p:spPr>
          <a:xfrm>
            <a:off x="6451600" y="3445892"/>
            <a:ext cx="1143000" cy="296374"/>
          </a:xfrm>
          <a:custGeom>
            <a:avLst/>
            <a:gdLst>
              <a:gd name="connsiteX0" fmla="*/ 0 w 1143000"/>
              <a:gd name="connsiteY0" fmla="*/ 296374 h 296374"/>
              <a:gd name="connsiteX1" fmla="*/ 533400 w 1143000"/>
              <a:gd name="connsiteY1" fmla="*/ 41 h 296374"/>
              <a:gd name="connsiteX2" fmla="*/ 1143000 w 1143000"/>
              <a:gd name="connsiteY2" fmla="*/ 279441 h 296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3000" h="296374">
                <a:moveTo>
                  <a:pt x="0" y="296374"/>
                </a:moveTo>
                <a:cubicBezTo>
                  <a:pt x="171450" y="149618"/>
                  <a:pt x="342900" y="2863"/>
                  <a:pt x="533400" y="41"/>
                </a:cubicBezTo>
                <a:cubicBezTo>
                  <a:pt x="723900" y="-2781"/>
                  <a:pt x="933450" y="138330"/>
                  <a:pt x="1143000" y="279441"/>
                </a:cubicBezTo>
              </a:path>
            </a:pathLst>
          </a:cu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Freeform 131"/>
          <p:cNvSpPr/>
          <p:nvPr/>
        </p:nvSpPr>
        <p:spPr>
          <a:xfrm>
            <a:off x="6360219" y="3344326"/>
            <a:ext cx="1335024" cy="389467"/>
          </a:xfrm>
          <a:custGeom>
            <a:avLst/>
            <a:gdLst>
              <a:gd name="connsiteX0" fmla="*/ 0 w 1143000"/>
              <a:gd name="connsiteY0" fmla="*/ 296374 h 296374"/>
              <a:gd name="connsiteX1" fmla="*/ 533400 w 1143000"/>
              <a:gd name="connsiteY1" fmla="*/ 41 h 296374"/>
              <a:gd name="connsiteX2" fmla="*/ 1143000 w 1143000"/>
              <a:gd name="connsiteY2" fmla="*/ 279441 h 296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3000" h="296374">
                <a:moveTo>
                  <a:pt x="0" y="296374"/>
                </a:moveTo>
                <a:cubicBezTo>
                  <a:pt x="171450" y="149618"/>
                  <a:pt x="342900" y="2863"/>
                  <a:pt x="533400" y="41"/>
                </a:cubicBezTo>
                <a:cubicBezTo>
                  <a:pt x="723900" y="-2781"/>
                  <a:pt x="933450" y="138330"/>
                  <a:pt x="1143000" y="279441"/>
                </a:cubicBezTo>
              </a:path>
            </a:pathLst>
          </a:cu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Freeform 132"/>
          <p:cNvSpPr>
            <a:spLocks noChangeAspect="1"/>
          </p:cNvSpPr>
          <p:nvPr/>
        </p:nvSpPr>
        <p:spPr>
          <a:xfrm>
            <a:off x="6290580" y="3256119"/>
            <a:ext cx="1508760" cy="440150"/>
          </a:xfrm>
          <a:custGeom>
            <a:avLst/>
            <a:gdLst>
              <a:gd name="connsiteX0" fmla="*/ 0 w 1143000"/>
              <a:gd name="connsiteY0" fmla="*/ 296374 h 296374"/>
              <a:gd name="connsiteX1" fmla="*/ 533400 w 1143000"/>
              <a:gd name="connsiteY1" fmla="*/ 41 h 296374"/>
              <a:gd name="connsiteX2" fmla="*/ 1143000 w 1143000"/>
              <a:gd name="connsiteY2" fmla="*/ 279441 h 296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3000" h="296374">
                <a:moveTo>
                  <a:pt x="0" y="296374"/>
                </a:moveTo>
                <a:cubicBezTo>
                  <a:pt x="171450" y="149618"/>
                  <a:pt x="342900" y="2863"/>
                  <a:pt x="533400" y="41"/>
                </a:cubicBezTo>
                <a:cubicBezTo>
                  <a:pt x="723900" y="-2781"/>
                  <a:pt x="933450" y="138330"/>
                  <a:pt x="1143000" y="279441"/>
                </a:cubicBezTo>
              </a:path>
            </a:pathLst>
          </a:cu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Right Arrow 133"/>
          <p:cNvSpPr/>
          <p:nvPr/>
        </p:nvSpPr>
        <p:spPr>
          <a:xfrm rot="19424936">
            <a:off x="4747871" y="3854543"/>
            <a:ext cx="1117865" cy="184687"/>
          </a:xfrm>
          <a:prstGeom prst="rightArrow">
            <a:avLst/>
          </a:prstGeom>
          <a:solidFill>
            <a:srgbClr val="800000"/>
          </a:solidFill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TextBox 134"/>
          <p:cNvSpPr txBox="1"/>
          <p:nvPr/>
        </p:nvSpPr>
        <p:spPr>
          <a:xfrm>
            <a:off x="3444621" y="2241860"/>
            <a:ext cx="9740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R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3502215" y="4083999"/>
            <a:ext cx="9740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X</a:t>
            </a:r>
            <a:endParaRPr lang="en-US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41911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 animBg="1"/>
      <p:bldP spid="131" grpId="0" animBg="1"/>
      <p:bldP spid="132" grpId="0" animBg="1"/>
      <p:bldP spid="133" grpId="0" animBg="1"/>
    </p:bld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Stage 2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509283" y="3891408"/>
            <a:ext cx="2280353" cy="1092533"/>
          </a:xfrm>
          <a:prstGeom prst="ellipse">
            <a:avLst/>
          </a:prstGeom>
          <a:solidFill>
            <a:srgbClr val="FF0000">
              <a:alpha val="16000"/>
            </a:srgbClr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370635" y="2687710"/>
            <a:ext cx="2730812" cy="3232074"/>
          </a:xfrm>
          <a:custGeom>
            <a:avLst/>
            <a:gdLst>
              <a:gd name="connsiteX0" fmla="*/ 0 w 3747115"/>
              <a:gd name="connsiteY0" fmla="*/ 4434927 h 4434927"/>
              <a:gd name="connsiteX1" fmla="*/ 2643798 w 3747115"/>
              <a:gd name="connsiteY1" fmla="*/ 3435507 h 4434927"/>
              <a:gd name="connsiteX2" fmla="*/ 3414038 w 3747115"/>
              <a:gd name="connsiteY2" fmla="*/ 2665120 h 4434927"/>
              <a:gd name="connsiteX3" fmla="*/ 3747115 w 3747115"/>
              <a:gd name="connsiteY3" fmla="*/ 0 h 4434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47115" h="4434927">
                <a:moveTo>
                  <a:pt x="0" y="4434927"/>
                </a:moveTo>
                <a:cubicBezTo>
                  <a:pt x="1037396" y="4082701"/>
                  <a:pt x="2074792" y="3730475"/>
                  <a:pt x="2643798" y="3435507"/>
                </a:cubicBezTo>
                <a:cubicBezTo>
                  <a:pt x="3212804" y="3140539"/>
                  <a:pt x="3230152" y="3237704"/>
                  <a:pt x="3414038" y="2665120"/>
                </a:cubicBezTo>
                <a:cubicBezTo>
                  <a:pt x="3597924" y="2092535"/>
                  <a:pt x="3672519" y="1046267"/>
                  <a:pt x="3747115" y="0"/>
                </a:cubicBezTo>
              </a:path>
            </a:pathLst>
          </a:cu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555428" y="2722906"/>
            <a:ext cx="2657671" cy="3226696"/>
          </a:xfrm>
          <a:custGeom>
            <a:avLst/>
            <a:gdLst>
              <a:gd name="connsiteX0" fmla="*/ 0 w 3747115"/>
              <a:gd name="connsiteY0" fmla="*/ 4434927 h 4434927"/>
              <a:gd name="connsiteX1" fmla="*/ 2643798 w 3747115"/>
              <a:gd name="connsiteY1" fmla="*/ 3435507 h 4434927"/>
              <a:gd name="connsiteX2" fmla="*/ 3414038 w 3747115"/>
              <a:gd name="connsiteY2" fmla="*/ 2665120 h 4434927"/>
              <a:gd name="connsiteX3" fmla="*/ 3747115 w 3747115"/>
              <a:gd name="connsiteY3" fmla="*/ 0 h 4434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47115" h="4434927">
                <a:moveTo>
                  <a:pt x="0" y="4434927"/>
                </a:moveTo>
                <a:cubicBezTo>
                  <a:pt x="1037396" y="4082701"/>
                  <a:pt x="2074792" y="3730475"/>
                  <a:pt x="2643798" y="3435507"/>
                </a:cubicBezTo>
                <a:cubicBezTo>
                  <a:pt x="3212804" y="3140539"/>
                  <a:pt x="3230152" y="3237704"/>
                  <a:pt x="3414038" y="2665120"/>
                </a:cubicBezTo>
                <a:cubicBezTo>
                  <a:pt x="3597924" y="2092535"/>
                  <a:pt x="3672519" y="1046267"/>
                  <a:pt x="3747115" y="0"/>
                </a:cubicBezTo>
              </a:path>
            </a:pathLst>
          </a:cu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276647" y="2626485"/>
            <a:ext cx="2730812" cy="3232074"/>
          </a:xfrm>
          <a:custGeom>
            <a:avLst/>
            <a:gdLst>
              <a:gd name="connsiteX0" fmla="*/ 0 w 3747115"/>
              <a:gd name="connsiteY0" fmla="*/ 4434927 h 4434927"/>
              <a:gd name="connsiteX1" fmla="*/ 2643798 w 3747115"/>
              <a:gd name="connsiteY1" fmla="*/ 3435507 h 4434927"/>
              <a:gd name="connsiteX2" fmla="*/ 3414038 w 3747115"/>
              <a:gd name="connsiteY2" fmla="*/ 2665120 h 4434927"/>
              <a:gd name="connsiteX3" fmla="*/ 3747115 w 3747115"/>
              <a:gd name="connsiteY3" fmla="*/ 0 h 4434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47115" h="4434927">
                <a:moveTo>
                  <a:pt x="0" y="4434927"/>
                </a:moveTo>
                <a:cubicBezTo>
                  <a:pt x="1037396" y="4082701"/>
                  <a:pt x="2074792" y="3730475"/>
                  <a:pt x="2643798" y="3435507"/>
                </a:cubicBezTo>
                <a:cubicBezTo>
                  <a:pt x="3212804" y="3140539"/>
                  <a:pt x="3230152" y="3237704"/>
                  <a:pt x="3414038" y="2665120"/>
                </a:cubicBezTo>
                <a:cubicBezTo>
                  <a:pt x="3597924" y="2092535"/>
                  <a:pt x="3672519" y="1046267"/>
                  <a:pt x="3747115" y="0"/>
                </a:cubicBezTo>
              </a:path>
            </a:pathLst>
          </a:cu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206216" y="5800657"/>
            <a:ext cx="2891853" cy="523706"/>
            <a:chOff x="206216" y="5800657"/>
            <a:chExt cx="2891853" cy="523706"/>
          </a:xfrm>
        </p:grpSpPr>
        <p:grpSp>
          <p:nvGrpSpPr>
            <p:cNvPr id="8" name="Group 7"/>
            <p:cNvGrpSpPr>
              <a:grpSpLocks noChangeAspect="1"/>
            </p:cNvGrpSpPr>
            <p:nvPr/>
          </p:nvGrpSpPr>
          <p:grpSpPr>
            <a:xfrm>
              <a:off x="206216" y="5841191"/>
              <a:ext cx="2607871" cy="466476"/>
              <a:chOff x="1623748" y="5081253"/>
              <a:chExt cx="5223582" cy="934354"/>
            </a:xfrm>
          </p:grpSpPr>
          <p:grpSp>
            <p:nvGrpSpPr>
              <p:cNvPr id="49" name="Group 48"/>
              <p:cNvGrpSpPr/>
              <p:nvPr/>
            </p:nvGrpSpPr>
            <p:grpSpPr>
              <a:xfrm>
                <a:off x="2454880" y="5351062"/>
                <a:ext cx="695211" cy="457200"/>
                <a:chOff x="2454880" y="5351062"/>
                <a:chExt cx="695211" cy="457200"/>
              </a:xfrm>
            </p:grpSpPr>
            <p:cxnSp>
              <p:nvCxnSpPr>
                <p:cNvPr id="66" name="Straight Connector 65"/>
                <p:cNvCxnSpPr/>
                <p:nvPr/>
              </p:nvCxnSpPr>
              <p:spPr>
                <a:xfrm>
                  <a:off x="2454880" y="53510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66"/>
                <p:cNvCxnSpPr/>
                <p:nvPr/>
              </p:nvCxnSpPr>
              <p:spPr>
                <a:xfrm>
                  <a:off x="2454880" y="55034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/>
                <p:cNvCxnSpPr/>
                <p:nvPr/>
              </p:nvCxnSpPr>
              <p:spPr>
                <a:xfrm>
                  <a:off x="2454880" y="56558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/>
                <p:cNvCxnSpPr/>
                <p:nvPr/>
              </p:nvCxnSpPr>
              <p:spPr>
                <a:xfrm>
                  <a:off x="2454880" y="58082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0" name="Group 49"/>
              <p:cNvGrpSpPr/>
              <p:nvPr/>
            </p:nvGrpSpPr>
            <p:grpSpPr>
              <a:xfrm>
                <a:off x="3877138" y="5351062"/>
                <a:ext cx="695211" cy="457200"/>
                <a:chOff x="2454880" y="5351062"/>
                <a:chExt cx="695211" cy="457200"/>
              </a:xfrm>
            </p:grpSpPr>
            <p:cxnSp>
              <p:nvCxnSpPr>
                <p:cNvPr id="62" name="Straight Connector 61"/>
                <p:cNvCxnSpPr/>
                <p:nvPr/>
              </p:nvCxnSpPr>
              <p:spPr>
                <a:xfrm>
                  <a:off x="2454880" y="53510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62"/>
                <p:cNvCxnSpPr/>
                <p:nvPr/>
              </p:nvCxnSpPr>
              <p:spPr>
                <a:xfrm>
                  <a:off x="2454880" y="55034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Straight Connector 63"/>
                <p:cNvCxnSpPr/>
                <p:nvPr/>
              </p:nvCxnSpPr>
              <p:spPr>
                <a:xfrm>
                  <a:off x="2454880" y="56558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/>
                <p:cNvCxnSpPr/>
                <p:nvPr/>
              </p:nvCxnSpPr>
              <p:spPr>
                <a:xfrm>
                  <a:off x="2454880" y="58082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1" name="Group 50"/>
              <p:cNvGrpSpPr/>
              <p:nvPr/>
            </p:nvGrpSpPr>
            <p:grpSpPr>
              <a:xfrm>
                <a:off x="5299396" y="5351062"/>
                <a:ext cx="695211" cy="457200"/>
                <a:chOff x="2454880" y="5351062"/>
                <a:chExt cx="695211" cy="457200"/>
              </a:xfrm>
            </p:grpSpPr>
            <p:cxnSp>
              <p:nvCxnSpPr>
                <p:cNvPr id="58" name="Straight Connector 57"/>
                <p:cNvCxnSpPr/>
                <p:nvPr/>
              </p:nvCxnSpPr>
              <p:spPr>
                <a:xfrm>
                  <a:off x="2454880" y="53510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/>
                <p:cNvCxnSpPr/>
                <p:nvPr/>
              </p:nvCxnSpPr>
              <p:spPr>
                <a:xfrm>
                  <a:off x="2454880" y="55034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/>
                <p:cNvCxnSpPr/>
                <p:nvPr/>
              </p:nvCxnSpPr>
              <p:spPr>
                <a:xfrm>
                  <a:off x="2454880" y="56558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/>
                <p:cNvCxnSpPr/>
                <p:nvPr/>
              </p:nvCxnSpPr>
              <p:spPr>
                <a:xfrm>
                  <a:off x="2454880" y="5808262"/>
                  <a:ext cx="695211" cy="0"/>
                </a:xfrm>
                <a:prstGeom prst="line">
                  <a:avLst/>
                </a:prstGeom>
                <a:ln w="38100" cmpd="sng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2" name="Oval 51"/>
              <p:cNvSpPr/>
              <p:nvPr/>
            </p:nvSpPr>
            <p:spPr>
              <a:xfrm>
                <a:off x="4489081" y="5081253"/>
                <a:ext cx="914400" cy="91440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dk1"/>
                  </a:solidFill>
                </a:endParaRPr>
              </a:p>
            </p:txBody>
          </p:sp>
          <p:sp>
            <p:nvSpPr>
              <p:cNvPr id="53" name="Oval 52"/>
              <p:cNvSpPr/>
              <p:nvPr/>
            </p:nvSpPr>
            <p:spPr>
              <a:xfrm>
                <a:off x="5932930" y="5101207"/>
                <a:ext cx="914400" cy="91440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dk1"/>
                  </a:solidFill>
                </a:endParaRPr>
              </a:p>
            </p:txBody>
          </p:sp>
          <p:sp>
            <p:nvSpPr>
              <p:cNvPr id="54" name="Oval 53"/>
              <p:cNvSpPr/>
              <p:nvPr/>
            </p:nvSpPr>
            <p:spPr>
              <a:xfrm>
                <a:off x="3046006" y="5081253"/>
                <a:ext cx="914400" cy="91440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dk1"/>
                  </a:solidFill>
                </a:endParaRPr>
              </a:p>
            </p:txBody>
          </p:sp>
          <p:sp>
            <p:nvSpPr>
              <p:cNvPr id="55" name="Oval 54"/>
              <p:cNvSpPr/>
              <p:nvPr/>
            </p:nvSpPr>
            <p:spPr>
              <a:xfrm>
                <a:off x="1623748" y="5081253"/>
                <a:ext cx="914400" cy="91440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0" name="TextBox 69"/>
            <p:cNvSpPr txBox="1"/>
            <p:nvPr/>
          </p:nvSpPr>
          <p:spPr>
            <a:xfrm>
              <a:off x="213862" y="5800657"/>
              <a:ext cx="72137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A</a:t>
              </a:r>
              <a:endParaRPr lang="en-US" sz="2800" dirty="0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2376697" y="5801143"/>
              <a:ext cx="72137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B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037456" y="4864420"/>
            <a:ext cx="351285" cy="115363"/>
            <a:chOff x="3053332" y="4844702"/>
            <a:chExt cx="351285" cy="115363"/>
          </a:xfrm>
        </p:grpSpPr>
        <p:sp>
          <p:nvSpPr>
            <p:cNvPr id="6" name="Oval 5"/>
            <p:cNvSpPr>
              <a:spLocks noChangeAspect="1"/>
            </p:cNvSpPr>
            <p:nvPr/>
          </p:nvSpPr>
          <p:spPr>
            <a:xfrm>
              <a:off x="3304033" y="4859481"/>
              <a:ext cx="100584" cy="100584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/>
            <p:cNvSpPr>
              <a:spLocks noChangeAspect="1"/>
            </p:cNvSpPr>
            <p:nvPr/>
          </p:nvSpPr>
          <p:spPr>
            <a:xfrm>
              <a:off x="3170172" y="4857402"/>
              <a:ext cx="91440" cy="91440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>
              <a:spLocks noChangeAspect="1"/>
            </p:cNvSpPr>
            <p:nvPr/>
          </p:nvSpPr>
          <p:spPr>
            <a:xfrm>
              <a:off x="3053332" y="4844702"/>
              <a:ext cx="91440" cy="91440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4" name="Group 73"/>
          <p:cNvGrpSpPr/>
          <p:nvPr/>
        </p:nvGrpSpPr>
        <p:grpSpPr>
          <a:xfrm rot="979971">
            <a:off x="2640557" y="4716770"/>
            <a:ext cx="351285" cy="115363"/>
            <a:chOff x="3053332" y="4844702"/>
            <a:chExt cx="351285" cy="115363"/>
          </a:xfrm>
        </p:grpSpPr>
        <p:sp>
          <p:nvSpPr>
            <p:cNvPr id="75" name="Oval 74"/>
            <p:cNvSpPr>
              <a:spLocks noChangeAspect="1"/>
            </p:cNvSpPr>
            <p:nvPr/>
          </p:nvSpPr>
          <p:spPr>
            <a:xfrm>
              <a:off x="3304033" y="4859481"/>
              <a:ext cx="100584" cy="100584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>
              <a:spLocks noChangeAspect="1"/>
            </p:cNvSpPr>
            <p:nvPr/>
          </p:nvSpPr>
          <p:spPr>
            <a:xfrm>
              <a:off x="3170172" y="4857402"/>
              <a:ext cx="91440" cy="91440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>
              <a:spLocks noChangeAspect="1"/>
            </p:cNvSpPr>
            <p:nvPr/>
          </p:nvSpPr>
          <p:spPr>
            <a:xfrm>
              <a:off x="3053332" y="4844702"/>
              <a:ext cx="91440" cy="91440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2201724" y="4494195"/>
            <a:ext cx="5341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A’</a:t>
            </a:r>
            <a:endParaRPr lang="en-US" sz="2400" dirty="0"/>
          </a:p>
        </p:txBody>
      </p:sp>
      <p:sp>
        <p:nvSpPr>
          <p:cNvPr id="78" name="TextBox 77"/>
          <p:cNvSpPr txBox="1"/>
          <p:nvPr/>
        </p:nvSpPr>
        <p:spPr>
          <a:xfrm>
            <a:off x="3288157" y="4866819"/>
            <a:ext cx="5341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B</a:t>
            </a:r>
            <a:r>
              <a:rPr lang="en-US" sz="2400" dirty="0" smtClean="0"/>
              <a:t>’</a:t>
            </a:r>
            <a:endParaRPr lang="en-US" sz="2400" dirty="0"/>
          </a:p>
        </p:txBody>
      </p:sp>
      <p:sp>
        <p:nvSpPr>
          <p:cNvPr id="80" name="Freeform 79"/>
          <p:cNvSpPr/>
          <p:nvPr/>
        </p:nvSpPr>
        <p:spPr>
          <a:xfrm flipH="1">
            <a:off x="4341463" y="2687710"/>
            <a:ext cx="2730812" cy="3232074"/>
          </a:xfrm>
          <a:custGeom>
            <a:avLst/>
            <a:gdLst>
              <a:gd name="connsiteX0" fmla="*/ 0 w 3747115"/>
              <a:gd name="connsiteY0" fmla="*/ 4434927 h 4434927"/>
              <a:gd name="connsiteX1" fmla="*/ 2643798 w 3747115"/>
              <a:gd name="connsiteY1" fmla="*/ 3435507 h 4434927"/>
              <a:gd name="connsiteX2" fmla="*/ 3414038 w 3747115"/>
              <a:gd name="connsiteY2" fmla="*/ 2665120 h 4434927"/>
              <a:gd name="connsiteX3" fmla="*/ 3747115 w 3747115"/>
              <a:gd name="connsiteY3" fmla="*/ 0 h 4434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47115" h="4434927">
                <a:moveTo>
                  <a:pt x="0" y="4434927"/>
                </a:moveTo>
                <a:cubicBezTo>
                  <a:pt x="1037396" y="4082701"/>
                  <a:pt x="2074792" y="3730475"/>
                  <a:pt x="2643798" y="3435507"/>
                </a:cubicBezTo>
                <a:cubicBezTo>
                  <a:pt x="3212804" y="3140539"/>
                  <a:pt x="3230152" y="3237704"/>
                  <a:pt x="3414038" y="2665120"/>
                </a:cubicBezTo>
                <a:cubicBezTo>
                  <a:pt x="3597924" y="2092535"/>
                  <a:pt x="3672519" y="1046267"/>
                  <a:pt x="3747115" y="0"/>
                </a:cubicBezTo>
              </a:path>
            </a:pathLst>
          </a:cu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Freeform 80"/>
          <p:cNvSpPr/>
          <p:nvPr/>
        </p:nvSpPr>
        <p:spPr>
          <a:xfrm flipH="1">
            <a:off x="4229811" y="2722906"/>
            <a:ext cx="2657671" cy="3226696"/>
          </a:xfrm>
          <a:custGeom>
            <a:avLst/>
            <a:gdLst>
              <a:gd name="connsiteX0" fmla="*/ 0 w 3747115"/>
              <a:gd name="connsiteY0" fmla="*/ 4434927 h 4434927"/>
              <a:gd name="connsiteX1" fmla="*/ 2643798 w 3747115"/>
              <a:gd name="connsiteY1" fmla="*/ 3435507 h 4434927"/>
              <a:gd name="connsiteX2" fmla="*/ 3414038 w 3747115"/>
              <a:gd name="connsiteY2" fmla="*/ 2665120 h 4434927"/>
              <a:gd name="connsiteX3" fmla="*/ 3747115 w 3747115"/>
              <a:gd name="connsiteY3" fmla="*/ 0 h 4434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47115" h="4434927">
                <a:moveTo>
                  <a:pt x="0" y="4434927"/>
                </a:moveTo>
                <a:cubicBezTo>
                  <a:pt x="1037396" y="4082701"/>
                  <a:pt x="2074792" y="3730475"/>
                  <a:pt x="2643798" y="3435507"/>
                </a:cubicBezTo>
                <a:cubicBezTo>
                  <a:pt x="3212804" y="3140539"/>
                  <a:pt x="3230152" y="3237704"/>
                  <a:pt x="3414038" y="2665120"/>
                </a:cubicBezTo>
                <a:cubicBezTo>
                  <a:pt x="3597924" y="2092535"/>
                  <a:pt x="3672519" y="1046267"/>
                  <a:pt x="3747115" y="0"/>
                </a:cubicBezTo>
              </a:path>
            </a:pathLst>
          </a:cu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Freeform 81"/>
          <p:cNvSpPr/>
          <p:nvPr/>
        </p:nvSpPr>
        <p:spPr>
          <a:xfrm flipH="1">
            <a:off x="4435451" y="2626485"/>
            <a:ext cx="2730812" cy="3232074"/>
          </a:xfrm>
          <a:custGeom>
            <a:avLst/>
            <a:gdLst>
              <a:gd name="connsiteX0" fmla="*/ 0 w 3747115"/>
              <a:gd name="connsiteY0" fmla="*/ 4434927 h 4434927"/>
              <a:gd name="connsiteX1" fmla="*/ 2643798 w 3747115"/>
              <a:gd name="connsiteY1" fmla="*/ 3435507 h 4434927"/>
              <a:gd name="connsiteX2" fmla="*/ 3414038 w 3747115"/>
              <a:gd name="connsiteY2" fmla="*/ 2665120 h 4434927"/>
              <a:gd name="connsiteX3" fmla="*/ 3747115 w 3747115"/>
              <a:gd name="connsiteY3" fmla="*/ 0 h 4434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47115" h="4434927">
                <a:moveTo>
                  <a:pt x="0" y="4434927"/>
                </a:moveTo>
                <a:cubicBezTo>
                  <a:pt x="1037396" y="4082701"/>
                  <a:pt x="2074792" y="3730475"/>
                  <a:pt x="2643798" y="3435507"/>
                </a:cubicBezTo>
                <a:cubicBezTo>
                  <a:pt x="3212804" y="3140539"/>
                  <a:pt x="3230152" y="3237704"/>
                  <a:pt x="3414038" y="2665120"/>
                </a:cubicBezTo>
                <a:cubicBezTo>
                  <a:pt x="3597924" y="2092535"/>
                  <a:pt x="3672519" y="1046267"/>
                  <a:pt x="3747115" y="0"/>
                </a:cubicBezTo>
              </a:path>
            </a:pathLst>
          </a:cu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2814087" y="2009827"/>
            <a:ext cx="1838023" cy="85293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7" name="Group 26"/>
          <p:cNvGrpSpPr/>
          <p:nvPr/>
        </p:nvGrpSpPr>
        <p:grpSpPr>
          <a:xfrm>
            <a:off x="4591029" y="5831348"/>
            <a:ext cx="2607870" cy="466475"/>
            <a:chOff x="1623748" y="5081253"/>
            <a:chExt cx="5223582" cy="934355"/>
          </a:xfrm>
        </p:grpSpPr>
        <p:grpSp>
          <p:nvGrpSpPr>
            <p:cNvPr id="30" name="Group 29"/>
            <p:cNvGrpSpPr/>
            <p:nvPr/>
          </p:nvGrpSpPr>
          <p:grpSpPr>
            <a:xfrm>
              <a:off x="2454880" y="5351062"/>
              <a:ext cx="695211" cy="457200"/>
              <a:chOff x="2454880" y="5351062"/>
              <a:chExt cx="695211" cy="457200"/>
            </a:xfrm>
          </p:grpSpPr>
          <p:cxnSp>
            <p:nvCxnSpPr>
              <p:cNvPr id="45" name="Straight Connector 44"/>
              <p:cNvCxnSpPr/>
              <p:nvPr/>
            </p:nvCxnSpPr>
            <p:spPr>
              <a:xfrm>
                <a:off x="2454880" y="5351062"/>
                <a:ext cx="695211" cy="0"/>
              </a:xfrm>
              <a:prstGeom prst="line">
                <a:avLst/>
              </a:prstGeom>
              <a:ln w="38100" cmpd="sng"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>
                <a:off x="2454880" y="5503462"/>
                <a:ext cx="695211" cy="0"/>
              </a:xfrm>
              <a:prstGeom prst="line">
                <a:avLst/>
              </a:prstGeom>
              <a:ln w="38100" cmpd="sng"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>
                <a:off x="2454880" y="5655862"/>
                <a:ext cx="695211" cy="0"/>
              </a:xfrm>
              <a:prstGeom prst="line">
                <a:avLst/>
              </a:prstGeom>
              <a:ln w="38100" cmpd="sng"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>
                <a:off x="2454880" y="5808262"/>
                <a:ext cx="695211" cy="0"/>
              </a:xfrm>
              <a:prstGeom prst="line">
                <a:avLst/>
              </a:prstGeom>
              <a:ln w="38100" cmpd="sng"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1" name="Group 30"/>
            <p:cNvGrpSpPr/>
            <p:nvPr/>
          </p:nvGrpSpPr>
          <p:grpSpPr>
            <a:xfrm>
              <a:off x="3877138" y="5351062"/>
              <a:ext cx="695211" cy="457200"/>
              <a:chOff x="2454880" y="5351062"/>
              <a:chExt cx="695211" cy="457200"/>
            </a:xfrm>
          </p:grpSpPr>
          <p:cxnSp>
            <p:nvCxnSpPr>
              <p:cNvPr id="41" name="Straight Connector 40"/>
              <p:cNvCxnSpPr/>
              <p:nvPr/>
            </p:nvCxnSpPr>
            <p:spPr>
              <a:xfrm>
                <a:off x="2454880" y="5351062"/>
                <a:ext cx="695211" cy="0"/>
              </a:xfrm>
              <a:prstGeom prst="line">
                <a:avLst/>
              </a:prstGeom>
              <a:ln w="38100" cmpd="sng"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>
                <a:off x="2454880" y="5503462"/>
                <a:ext cx="695211" cy="0"/>
              </a:xfrm>
              <a:prstGeom prst="line">
                <a:avLst/>
              </a:prstGeom>
              <a:ln w="38100" cmpd="sng"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>
                <a:off x="2454880" y="5655862"/>
                <a:ext cx="695211" cy="0"/>
              </a:xfrm>
              <a:prstGeom prst="line">
                <a:avLst/>
              </a:prstGeom>
              <a:ln w="38100" cmpd="sng"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>
                <a:off x="2454880" y="5808262"/>
                <a:ext cx="695211" cy="0"/>
              </a:xfrm>
              <a:prstGeom prst="line">
                <a:avLst/>
              </a:prstGeom>
              <a:ln w="38100" cmpd="sng"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2" name="Group 31"/>
            <p:cNvGrpSpPr/>
            <p:nvPr/>
          </p:nvGrpSpPr>
          <p:grpSpPr>
            <a:xfrm>
              <a:off x="5299396" y="5351062"/>
              <a:ext cx="695211" cy="457200"/>
              <a:chOff x="2454880" y="5351062"/>
              <a:chExt cx="695211" cy="457200"/>
            </a:xfrm>
          </p:grpSpPr>
          <p:cxnSp>
            <p:nvCxnSpPr>
              <p:cNvPr id="37" name="Straight Connector 36"/>
              <p:cNvCxnSpPr/>
              <p:nvPr/>
            </p:nvCxnSpPr>
            <p:spPr>
              <a:xfrm>
                <a:off x="2454880" y="5351062"/>
                <a:ext cx="695211" cy="0"/>
              </a:xfrm>
              <a:prstGeom prst="line">
                <a:avLst/>
              </a:prstGeom>
              <a:ln w="38100" cmpd="sng"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2454880" y="5503462"/>
                <a:ext cx="695211" cy="0"/>
              </a:xfrm>
              <a:prstGeom prst="line">
                <a:avLst/>
              </a:prstGeom>
              <a:ln w="38100" cmpd="sng"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>
                <a:off x="2454880" y="5655862"/>
                <a:ext cx="695211" cy="0"/>
              </a:xfrm>
              <a:prstGeom prst="line">
                <a:avLst/>
              </a:prstGeom>
              <a:ln w="38100" cmpd="sng"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2454880" y="5808262"/>
                <a:ext cx="695211" cy="0"/>
              </a:xfrm>
              <a:prstGeom prst="line">
                <a:avLst/>
              </a:prstGeom>
              <a:ln w="38100" cmpd="sng"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" name="Oval 32"/>
            <p:cNvSpPr/>
            <p:nvPr/>
          </p:nvSpPr>
          <p:spPr>
            <a:xfrm>
              <a:off x="4489081" y="5081253"/>
              <a:ext cx="914400" cy="914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34" name="Oval 33"/>
            <p:cNvSpPr/>
            <p:nvPr/>
          </p:nvSpPr>
          <p:spPr>
            <a:xfrm>
              <a:off x="5932930" y="5101208"/>
              <a:ext cx="914400" cy="914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35" name="Oval 34"/>
            <p:cNvSpPr/>
            <p:nvPr/>
          </p:nvSpPr>
          <p:spPr>
            <a:xfrm>
              <a:off x="3046006" y="5081253"/>
              <a:ext cx="914400" cy="914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36" name="Oval 35"/>
            <p:cNvSpPr/>
            <p:nvPr/>
          </p:nvSpPr>
          <p:spPr>
            <a:xfrm>
              <a:off x="1623748" y="5081253"/>
              <a:ext cx="914400" cy="914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8" name="TextBox 87"/>
          <p:cNvSpPr txBox="1"/>
          <p:nvPr/>
        </p:nvSpPr>
        <p:spPr>
          <a:xfrm>
            <a:off x="4616129" y="5826196"/>
            <a:ext cx="5341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</a:t>
            </a:r>
            <a:endParaRPr lang="en-US" sz="2400" dirty="0"/>
          </a:p>
        </p:txBody>
      </p:sp>
      <p:sp>
        <p:nvSpPr>
          <p:cNvPr id="89" name="TextBox 88"/>
          <p:cNvSpPr txBox="1"/>
          <p:nvPr/>
        </p:nvSpPr>
        <p:spPr>
          <a:xfrm>
            <a:off x="6760428" y="5851153"/>
            <a:ext cx="5341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D</a:t>
            </a:r>
          </a:p>
        </p:txBody>
      </p:sp>
      <p:grpSp>
        <p:nvGrpSpPr>
          <p:cNvPr id="90" name="Group 89"/>
          <p:cNvGrpSpPr/>
          <p:nvPr/>
        </p:nvGrpSpPr>
        <p:grpSpPr>
          <a:xfrm rot="20620029" flipH="1">
            <a:off x="4408045" y="4665785"/>
            <a:ext cx="351285" cy="115363"/>
            <a:chOff x="3053332" y="4844702"/>
            <a:chExt cx="351285" cy="115363"/>
          </a:xfrm>
        </p:grpSpPr>
        <p:sp>
          <p:nvSpPr>
            <p:cNvPr id="91" name="Oval 90"/>
            <p:cNvSpPr>
              <a:spLocks noChangeAspect="1"/>
            </p:cNvSpPr>
            <p:nvPr/>
          </p:nvSpPr>
          <p:spPr>
            <a:xfrm>
              <a:off x="3304033" y="4859481"/>
              <a:ext cx="100584" cy="100584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>
              <a:spLocks noChangeAspect="1"/>
            </p:cNvSpPr>
            <p:nvPr/>
          </p:nvSpPr>
          <p:spPr>
            <a:xfrm>
              <a:off x="3170172" y="4857402"/>
              <a:ext cx="91440" cy="91440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>
              <a:spLocks noChangeAspect="1"/>
            </p:cNvSpPr>
            <p:nvPr/>
          </p:nvSpPr>
          <p:spPr>
            <a:xfrm>
              <a:off x="3053332" y="4844702"/>
              <a:ext cx="91440" cy="91440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4" name="Group 93"/>
          <p:cNvGrpSpPr/>
          <p:nvPr/>
        </p:nvGrpSpPr>
        <p:grpSpPr>
          <a:xfrm rot="21160641" flipH="1">
            <a:off x="4032760" y="4840497"/>
            <a:ext cx="351285" cy="115363"/>
            <a:chOff x="3053332" y="4844702"/>
            <a:chExt cx="351285" cy="115363"/>
          </a:xfrm>
        </p:grpSpPr>
        <p:sp>
          <p:nvSpPr>
            <p:cNvPr id="95" name="Oval 94"/>
            <p:cNvSpPr>
              <a:spLocks noChangeAspect="1"/>
            </p:cNvSpPr>
            <p:nvPr/>
          </p:nvSpPr>
          <p:spPr>
            <a:xfrm>
              <a:off x="3304033" y="4859481"/>
              <a:ext cx="100584" cy="100584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>
              <a:spLocks noChangeAspect="1"/>
            </p:cNvSpPr>
            <p:nvPr/>
          </p:nvSpPr>
          <p:spPr>
            <a:xfrm>
              <a:off x="3170172" y="4857402"/>
              <a:ext cx="91440" cy="91440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>
              <a:spLocks noChangeAspect="1"/>
            </p:cNvSpPr>
            <p:nvPr/>
          </p:nvSpPr>
          <p:spPr>
            <a:xfrm>
              <a:off x="3053332" y="4844702"/>
              <a:ext cx="91440" cy="91440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8" name="TextBox 97"/>
          <p:cNvSpPr txBox="1"/>
          <p:nvPr/>
        </p:nvSpPr>
        <p:spPr>
          <a:xfrm>
            <a:off x="3750400" y="4879199"/>
            <a:ext cx="5341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C’</a:t>
            </a:r>
            <a:endParaRPr lang="en-US" sz="2400" dirty="0"/>
          </a:p>
        </p:txBody>
      </p:sp>
      <p:sp>
        <p:nvSpPr>
          <p:cNvPr id="99" name="TextBox 98"/>
          <p:cNvSpPr txBox="1"/>
          <p:nvPr/>
        </p:nvSpPr>
        <p:spPr>
          <a:xfrm>
            <a:off x="4738888" y="4472569"/>
            <a:ext cx="5341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D</a:t>
            </a:r>
            <a:r>
              <a:rPr lang="en-US" sz="2400" dirty="0" smtClean="0"/>
              <a:t>’</a:t>
            </a:r>
            <a:endParaRPr lang="en-US" sz="2400" dirty="0"/>
          </a:p>
        </p:txBody>
      </p:sp>
      <p:sp>
        <p:nvSpPr>
          <p:cNvPr id="100" name="Oval 99"/>
          <p:cNvSpPr/>
          <p:nvPr/>
        </p:nvSpPr>
        <p:spPr>
          <a:xfrm>
            <a:off x="5550395" y="2399509"/>
            <a:ext cx="2893878" cy="1386476"/>
          </a:xfrm>
          <a:prstGeom prst="ellips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01" name="Group 100"/>
          <p:cNvGrpSpPr/>
          <p:nvPr/>
        </p:nvGrpSpPr>
        <p:grpSpPr>
          <a:xfrm>
            <a:off x="5858933" y="2480716"/>
            <a:ext cx="516465" cy="1168417"/>
            <a:chOff x="3403600" y="2853250"/>
            <a:chExt cx="516465" cy="1168417"/>
          </a:xfrm>
        </p:grpSpPr>
        <p:sp>
          <p:nvSpPr>
            <p:cNvPr id="102" name="Freeform 101"/>
            <p:cNvSpPr/>
            <p:nvPr/>
          </p:nvSpPr>
          <p:spPr>
            <a:xfrm>
              <a:off x="3403600" y="2921000"/>
              <a:ext cx="262467" cy="965200"/>
            </a:xfrm>
            <a:custGeom>
              <a:avLst/>
              <a:gdLst>
                <a:gd name="connsiteX0" fmla="*/ 0 w 262467"/>
                <a:gd name="connsiteY0" fmla="*/ 965200 h 965200"/>
                <a:gd name="connsiteX1" fmla="*/ 160867 w 262467"/>
                <a:gd name="connsiteY1" fmla="*/ 558800 h 965200"/>
                <a:gd name="connsiteX2" fmla="*/ 262467 w 262467"/>
                <a:gd name="connsiteY2" fmla="*/ 0 h 965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2467" h="965200">
                  <a:moveTo>
                    <a:pt x="0" y="965200"/>
                  </a:moveTo>
                  <a:cubicBezTo>
                    <a:pt x="58561" y="842433"/>
                    <a:pt x="117123" y="719667"/>
                    <a:pt x="160867" y="558800"/>
                  </a:cubicBezTo>
                  <a:cubicBezTo>
                    <a:pt x="204612" y="397933"/>
                    <a:pt x="233539" y="198966"/>
                    <a:pt x="262467" y="0"/>
                  </a:cubicBez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Freeform 102"/>
            <p:cNvSpPr/>
            <p:nvPr/>
          </p:nvSpPr>
          <p:spPr>
            <a:xfrm>
              <a:off x="3530599" y="2887125"/>
              <a:ext cx="262467" cy="1058341"/>
            </a:xfrm>
            <a:custGeom>
              <a:avLst/>
              <a:gdLst>
                <a:gd name="connsiteX0" fmla="*/ 0 w 262467"/>
                <a:gd name="connsiteY0" fmla="*/ 965200 h 965200"/>
                <a:gd name="connsiteX1" fmla="*/ 160867 w 262467"/>
                <a:gd name="connsiteY1" fmla="*/ 558800 h 965200"/>
                <a:gd name="connsiteX2" fmla="*/ 262467 w 262467"/>
                <a:gd name="connsiteY2" fmla="*/ 0 h 965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2467" h="965200">
                  <a:moveTo>
                    <a:pt x="0" y="965200"/>
                  </a:moveTo>
                  <a:cubicBezTo>
                    <a:pt x="58561" y="842433"/>
                    <a:pt x="117123" y="719667"/>
                    <a:pt x="160867" y="558800"/>
                  </a:cubicBezTo>
                  <a:cubicBezTo>
                    <a:pt x="204612" y="397933"/>
                    <a:pt x="233539" y="198966"/>
                    <a:pt x="262467" y="0"/>
                  </a:cubicBez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Freeform 103"/>
            <p:cNvSpPr/>
            <p:nvPr/>
          </p:nvSpPr>
          <p:spPr>
            <a:xfrm>
              <a:off x="3657598" y="2853250"/>
              <a:ext cx="262467" cy="1168417"/>
            </a:xfrm>
            <a:custGeom>
              <a:avLst/>
              <a:gdLst>
                <a:gd name="connsiteX0" fmla="*/ 0 w 262467"/>
                <a:gd name="connsiteY0" fmla="*/ 965200 h 965200"/>
                <a:gd name="connsiteX1" fmla="*/ 160867 w 262467"/>
                <a:gd name="connsiteY1" fmla="*/ 558800 h 965200"/>
                <a:gd name="connsiteX2" fmla="*/ 262467 w 262467"/>
                <a:gd name="connsiteY2" fmla="*/ 0 h 965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2467" h="965200">
                  <a:moveTo>
                    <a:pt x="0" y="965200"/>
                  </a:moveTo>
                  <a:cubicBezTo>
                    <a:pt x="58561" y="842433"/>
                    <a:pt x="117123" y="719667"/>
                    <a:pt x="160867" y="558800"/>
                  </a:cubicBezTo>
                  <a:cubicBezTo>
                    <a:pt x="204612" y="397933"/>
                    <a:pt x="233539" y="198966"/>
                    <a:pt x="262467" y="0"/>
                  </a:cubicBez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5" name="Group 104"/>
          <p:cNvGrpSpPr/>
          <p:nvPr/>
        </p:nvGrpSpPr>
        <p:grpSpPr>
          <a:xfrm flipH="1">
            <a:off x="7674859" y="2472247"/>
            <a:ext cx="516465" cy="1168417"/>
            <a:chOff x="3403600" y="2853250"/>
            <a:chExt cx="516465" cy="1168417"/>
          </a:xfrm>
        </p:grpSpPr>
        <p:sp>
          <p:nvSpPr>
            <p:cNvPr id="106" name="Freeform 105"/>
            <p:cNvSpPr/>
            <p:nvPr/>
          </p:nvSpPr>
          <p:spPr>
            <a:xfrm>
              <a:off x="3403600" y="2921000"/>
              <a:ext cx="262467" cy="965200"/>
            </a:xfrm>
            <a:custGeom>
              <a:avLst/>
              <a:gdLst>
                <a:gd name="connsiteX0" fmla="*/ 0 w 262467"/>
                <a:gd name="connsiteY0" fmla="*/ 965200 h 965200"/>
                <a:gd name="connsiteX1" fmla="*/ 160867 w 262467"/>
                <a:gd name="connsiteY1" fmla="*/ 558800 h 965200"/>
                <a:gd name="connsiteX2" fmla="*/ 262467 w 262467"/>
                <a:gd name="connsiteY2" fmla="*/ 0 h 965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2467" h="965200">
                  <a:moveTo>
                    <a:pt x="0" y="965200"/>
                  </a:moveTo>
                  <a:cubicBezTo>
                    <a:pt x="58561" y="842433"/>
                    <a:pt x="117123" y="719667"/>
                    <a:pt x="160867" y="558800"/>
                  </a:cubicBezTo>
                  <a:cubicBezTo>
                    <a:pt x="204612" y="397933"/>
                    <a:pt x="233539" y="198966"/>
                    <a:pt x="262467" y="0"/>
                  </a:cubicBez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Freeform 106"/>
            <p:cNvSpPr/>
            <p:nvPr/>
          </p:nvSpPr>
          <p:spPr>
            <a:xfrm>
              <a:off x="3530599" y="2887125"/>
              <a:ext cx="262467" cy="1058341"/>
            </a:xfrm>
            <a:custGeom>
              <a:avLst/>
              <a:gdLst>
                <a:gd name="connsiteX0" fmla="*/ 0 w 262467"/>
                <a:gd name="connsiteY0" fmla="*/ 965200 h 965200"/>
                <a:gd name="connsiteX1" fmla="*/ 160867 w 262467"/>
                <a:gd name="connsiteY1" fmla="*/ 558800 h 965200"/>
                <a:gd name="connsiteX2" fmla="*/ 262467 w 262467"/>
                <a:gd name="connsiteY2" fmla="*/ 0 h 965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2467" h="965200">
                  <a:moveTo>
                    <a:pt x="0" y="965200"/>
                  </a:moveTo>
                  <a:cubicBezTo>
                    <a:pt x="58561" y="842433"/>
                    <a:pt x="117123" y="719667"/>
                    <a:pt x="160867" y="558800"/>
                  </a:cubicBezTo>
                  <a:cubicBezTo>
                    <a:pt x="204612" y="397933"/>
                    <a:pt x="233539" y="198966"/>
                    <a:pt x="262467" y="0"/>
                  </a:cubicBez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Freeform 107"/>
            <p:cNvSpPr/>
            <p:nvPr/>
          </p:nvSpPr>
          <p:spPr>
            <a:xfrm>
              <a:off x="3657598" y="2853250"/>
              <a:ext cx="262467" cy="1168417"/>
            </a:xfrm>
            <a:custGeom>
              <a:avLst/>
              <a:gdLst>
                <a:gd name="connsiteX0" fmla="*/ 0 w 262467"/>
                <a:gd name="connsiteY0" fmla="*/ 965200 h 965200"/>
                <a:gd name="connsiteX1" fmla="*/ 160867 w 262467"/>
                <a:gd name="connsiteY1" fmla="*/ 558800 h 965200"/>
                <a:gd name="connsiteX2" fmla="*/ 262467 w 262467"/>
                <a:gd name="connsiteY2" fmla="*/ 0 h 965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2467" h="965200">
                  <a:moveTo>
                    <a:pt x="0" y="965200"/>
                  </a:moveTo>
                  <a:cubicBezTo>
                    <a:pt x="58561" y="842433"/>
                    <a:pt x="117123" y="719667"/>
                    <a:pt x="160867" y="558800"/>
                  </a:cubicBezTo>
                  <a:cubicBezTo>
                    <a:pt x="204612" y="397933"/>
                    <a:pt x="233539" y="198966"/>
                    <a:pt x="262467" y="0"/>
                  </a:cubicBez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9" name="Group 108"/>
          <p:cNvGrpSpPr/>
          <p:nvPr/>
        </p:nvGrpSpPr>
        <p:grpSpPr>
          <a:xfrm>
            <a:off x="6290733" y="2416443"/>
            <a:ext cx="406396" cy="1311447"/>
            <a:chOff x="3835400" y="2788977"/>
            <a:chExt cx="406396" cy="1311447"/>
          </a:xfrm>
        </p:grpSpPr>
        <p:sp>
          <p:nvSpPr>
            <p:cNvPr id="110" name="Freeform 109"/>
            <p:cNvSpPr/>
            <p:nvPr/>
          </p:nvSpPr>
          <p:spPr>
            <a:xfrm>
              <a:off x="3835400" y="2802467"/>
              <a:ext cx="220133" cy="1261533"/>
            </a:xfrm>
            <a:custGeom>
              <a:avLst/>
              <a:gdLst>
                <a:gd name="connsiteX0" fmla="*/ 220133 w 220133"/>
                <a:gd name="connsiteY0" fmla="*/ 0 h 1261533"/>
                <a:gd name="connsiteX1" fmla="*/ 127000 w 220133"/>
                <a:gd name="connsiteY1" fmla="*/ 694266 h 1261533"/>
                <a:gd name="connsiteX2" fmla="*/ 0 w 220133"/>
                <a:gd name="connsiteY2" fmla="*/ 1261533 h 12615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0133" h="1261533">
                  <a:moveTo>
                    <a:pt x="220133" y="0"/>
                  </a:moveTo>
                  <a:cubicBezTo>
                    <a:pt x="191911" y="242005"/>
                    <a:pt x="163689" y="484011"/>
                    <a:pt x="127000" y="694266"/>
                  </a:cubicBezTo>
                  <a:cubicBezTo>
                    <a:pt x="90311" y="904522"/>
                    <a:pt x="45155" y="1083027"/>
                    <a:pt x="0" y="1261533"/>
                  </a:cubicBez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Freeform 110"/>
            <p:cNvSpPr/>
            <p:nvPr/>
          </p:nvSpPr>
          <p:spPr>
            <a:xfrm>
              <a:off x="3928532" y="2788977"/>
              <a:ext cx="220133" cy="1302985"/>
            </a:xfrm>
            <a:custGeom>
              <a:avLst/>
              <a:gdLst>
                <a:gd name="connsiteX0" fmla="*/ 220133 w 220133"/>
                <a:gd name="connsiteY0" fmla="*/ 0 h 1261533"/>
                <a:gd name="connsiteX1" fmla="*/ 127000 w 220133"/>
                <a:gd name="connsiteY1" fmla="*/ 694266 h 1261533"/>
                <a:gd name="connsiteX2" fmla="*/ 0 w 220133"/>
                <a:gd name="connsiteY2" fmla="*/ 1261533 h 12615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0133" h="1261533">
                  <a:moveTo>
                    <a:pt x="220133" y="0"/>
                  </a:moveTo>
                  <a:cubicBezTo>
                    <a:pt x="191911" y="242005"/>
                    <a:pt x="163689" y="484011"/>
                    <a:pt x="127000" y="694266"/>
                  </a:cubicBezTo>
                  <a:cubicBezTo>
                    <a:pt x="90311" y="904522"/>
                    <a:pt x="45155" y="1083027"/>
                    <a:pt x="0" y="1261533"/>
                  </a:cubicBez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Freeform 111"/>
            <p:cNvSpPr/>
            <p:nvPr/>
          </p:nvSpPr>
          <p:spPr>
            <a:xfrm>
              <a:off x="4021663" y="2788978"/>
              <a:ext cx="220133" cy="1311446"/>
            </a:xfrm>
            <a:custGeom>
              <a:avLst/>
              <a:gdLst>
                <a:gd name="connsiteX0" fmla="*/ 220133 w 220133"/>
                <a:gd name="connsiteY0" fmla="*/ 0 h 1261533"/>
                <a:gd name="connsiteX1" fmla="*/ 127000 w 220133"/>
                <a:gd name="connsiteY1" fmla="*/ 694266 h 1261533"/>
                <a:gd name="connsiteX2" fmla="*/ 0 w 220133"/>
                <a:gd name="connsiteY2" fmla="*/ 1261533 h 12615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0133" h="1261533">
                  <a:moveTo>
                    <a:pt x="220133" y="0"/>
                  </a:moveTo>
                  <a:cubicBezTo>
                    <a:pt x="191911" y="242005"/>
                    <a:pt x="163689" y="484011"/>
                    <a:pt x="127000" y="694266"/>
                  </a:cubicBezTo>
                  <a:cubicBezTo>
                    <a:pt x="90311" y="904522"/>
                    <a:pt x="45155" y="1083027"/>
                    <a:pt x="0" y="1261533"/>
                  </a:cubicBez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3" name="Group 112"/>
          <p:cNvGrpSpPr/>
          <p:nvPr/>
        </p:nvGrpSpPr>
        <p:grpSpPr>
          <a:xfrm flipH="1">
            <a:off x="7390509" y="2424907"/>
            <a:ext cx="406396" cy="1311447"/>
            <a:chOff x="3835400" y="2788977"/>
            <a:chExt cx="406396" cy="1311447"/>
          </a:xfrm>
        </p:grpSpPr>
        <p:sp>
          <p:nvSpPr>
            <p:cNvPr id="114" name="Freeform 113"/>
            <p:cNvSpPr/>
            <p:nvPr/>
          </p:nvSpPr>
          <p:spPr>
            <a:xfrm>
              <a:off x="3835400" y="2802467"/>
              <a:ext cx="220133" cy="1261533"/>
            </a:xfrm>
            <a:custGeom>
              <a:avLst/>
              <a:gdLst>
                <a:gd name="connsiteX0" fmla="*/ 220133 w 220133"/>
                <a:gd name="connsiteY0" fmla="*/ 0 h 1261533"/>
                <a:gd name="connsiteX1" fmla="*/ 127000 w 220133"/>
                <a:gd name="connsiteY1" fmla="*/ 694266 h 1261533"/>
                <a:gd name="connsiteX2" fmla="*/ 0 w 220133"/>
                <a:gd name="connsiteY2" fmla="*/ 1261533 h 12615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0133" h="1261533">
                  <a:moveTo>
                    <a:pt x="220133" y="0"/>
                  </a:moveTo>
                  <a:cubicBezTo>
                    <a:pt x="191911" y="242005"/>
                    <a:pt x="163689" y="484011"/>
                    <a:pt x="127000" y="694266"/>
                  </a:cubicBezTo>
                  <a:cubicBezTo>
                    <a:pt x="90311" y="904522"/>
                    <a:pt x="45155" y="1083027"/>
                    <a:pt x="0" y="1261533"/>
                  </a:cubicBez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Freeform 114"/>
            <p:cNvSpPr/>
            <p:nvPr/>
          </p:nvSpPr>
          <p:spPr>
            <a:xfrm>
              <a:off x="3928532" y="2788977"/>
              <a:ext cx="220133" cy="1302985"/>
            </a:xfrm>
            <a:custGeom>
              <a:avLst/>
              <a:gdLst>
                <a:gd name="connsiteX0" fmla="*/ 220133 w 220133"/>
                <a:gd name="connsiteY0" fmla="*/ 0 h 1261533"/>
                <a:gd name="connsiteX1" fmla="*/ 127000 w 220133"/>
                <a:gd name="connsiteY1" fmla="*/ 694266 h 1261533"/>
                <a:gd name="connsiteX2" fmla="*/ 0 w 220133"/>
                <a:gd name="connsiteY2" fmla="*/ 1261533 h 12615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0133" h="1261533">
                  <a:moveTo>
                    <a:pt x="220133" y="0"/>
                  </a:moveTo>
                  <a:cubicBezTo>
                    <a:pt x="191911" y="242005"/>
                    <a:pt x="163689" y="484011"/>
                    <a:pt x="127000" y="694266"/>
                  </a:cubicBezTo>
                  <a:cubicBezTo>
                    <a:pt x="90311" y="904522"/>
                    <a:pt x="45155" y="1083027"/>
                    <a:pt x="0" y="1261533"/>
                  </a:cubicBez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Freeform 115"/>
            <p:cNvSpPr/>
            <p:nvPr/>
          </p:nvSpPr>
          <p:spPr>
            <a:xfrm>
              <a:off x="4021663" y="2788978"/>
              <a:ext cx="220133" cy="1311446"/>
            </a:xfrm>
            <a:custGeom>
              <a:avLst/>
              <a:gdLst>
                <a:gd name="connsiteX0" fmla="*/ 220133 w 220133"/>
                <a:gd name="connsiteY0" fmla="*/ 0 h 1261533"/>
                <a:gd name="connsiteX1" fmla="*/ 127000 w 220133"/>
                <a:gd name="connsiteY1" fmla="*/ 694266 h 1261533"/>
                <a:gd name="connsiteX2" fmla="*/ 0 w 220133"/>
                <a:gd name="connsiteY2" fmla="*/ 1261533 h 12615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0133" h="1261533">
                  <a:moveTo>
                    <a:pt x="220133" y="0"/>
                  </a:moveTo>
                  <a:cubicBezTo>
                    <a:pt x="191911" y="242005"/>
                    <a:pt x="163689" y="484011"/>
                    <a:pt x="127000" y="694266"/>
                  </a:cubicBezTo>
                  <a:cubicBezTo>
                    <a:pt x="90311" y="904522"/>
                    <a:pt x="45155" y="1083027"/>
                    <a:pt x="0" y="1261533"/>
                  </a:cubicBezTo>
                </a:path>
              </a:pathLst>
            </a:cu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7" name="Group 116"/>
          <p:cNvGrpSpPr/>
          <p:nvPr/>
        </p:nvGrpSpPr>
        <p:grpSpPr>
          <a:xfrm>
            <a:off x="5813213" y="3474409"/>
            <a:ext cx="726435" cy="320019"/>
            <a:chOff x="3357880" y="3846943"/>
            <a:chExt cx="726435" cy="320019"/>
          </a:xfrm>
        </p:grpSpPr>
        <p:sp>
          <p:nvSpPr>
            <p:cNvPr id="118" name="Oval 117"/>
            <p:cNvSpPr>
              <a:spLocks noChangeAspect="1"/>
            </p:cNvSpPr>
            <p:nvPr/>
          </p:nvSpPr>
          <p:spPr>
            <a:xfrm>
              <a:off x="3357880" y="3846943"/>
              <a:ext cx="91440" cy="9144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3366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/>
            <p:cNvSpPr>
              <a:spLocks noChangeAspect="1"/>
            </p:cNvSpPr>
            <p:nvPr/>
          </p:nvSpPr>
          <p:spPr>
            <a:xfrm>
              <a:off x="3476412" y="3897739"/>
              <a:ext cx="91440" cy="9144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3366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Oval 119"/>
            <p:cNvSpPr>
              <a:spLocks noChangeAspect="1"/>
            </p:cNvSpPr>
            <p:nvPr/>
          </p:nvSpPr>
          <p:spPr>
            <a:xfrm>
              <a:off x="3611878" y="3965469"/>
              <a:ext cx="91440" cy="9144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3366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/>
            <p:cNvSpPr>
              <a:spLocks noChangeAspect="1"/>
            </p:cNvSpPr>
            <p:nvPr/>
          </p:nvSpPr>
          <p:spPr>
            <a:xfrm>
              <a:off x="3772745" y="4024732"/>
              <a:ext cx="91440" cy="9144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3366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21"/>
            <p:cNvSpPr>
              <a:spLocks noChangeAspect="1"/>
            </p:cNvSpPr>
            <p:nvPr/>
          </p:nvSpPr>
          <p:spPr>
            <a:xfrm>
              <a:off x="3882810" y="4050127"/>
              <a:ext cx="91440" cy="9144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3366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Oval 122"/>
            <p:cNvSpPr>
              <a:spLocks noChangeAspect="1"/>
            </p:cNvSpPr>
            <p:nvPr/>
          </p:nvSpPr>
          <p:spPr>
            <a:xfrm>
              <a:off x="3992875" y="4075522"/>
              <a:ext cx="91440" cy="9144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3366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4" name="Oval 123"/>
          <p:cNvSpPr>
            <a:spLocks noChangeAspect="1"/>
          </p:cNvSpPr>
          <p:nvPr/>
        </p:nvSpPr>
        <p:spPr>
          <a:xfrm flipH="1">
            <a:off x="8158299" y="3457475"/>
            <a:ext cx="91440" cy="91440"/>
          </a:xfrm>
          <a:prstGeom prst="ellipse">
            <a:avLst/>
          </a:prstGeom>
          <a:solidFill>
            <a:srgbClr val="0000FF"/>
          </a:solidFill>
          <a:ln>
            <a:solidFill>
              <a:srgbClr val="3366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 flipH="1">
            <a:off x="8039767" y="3516738"/>
            <a:ext cx="91440" cy="91440"/>
          </a:xfrm>
          <a:prstGeom prst="ellipse">
            <a:avLst/>
          </a:prstGeom>
          <a:solidFill>
            <a:srgbClr val="0000FF"/>
          </a:solidFill>
          <a:ln>
            <a:solidFill>
              <a:srgbClr val="3366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 flipH="1">
            <a:off x="7904301" y="3584468"/>
            <a:ext cx="91440" cy="91440"/>
          </a:xfrm>
          <a:prstGeom prst="ellipse">
            <a:avLst/>
          </a:prstGeom>
          <a:solidFill>
            <a:srgbClr val="0000FF"/>
          </a:solidFill>
          <a:ln>
            <a:solidFill>
              <a:srgbClr val="3366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 flipH="1">
            <a:off x="7768835" y="3643731"/>
            <a:ext cx="91440" cy="91440"/>
          </a:xfrm>
          <a:prstGeom prst="ellipse">
            <a:avLst/>
          </a:prstGeom>
          <a:solidFill>
            <a:srgbClr val="0000FF"/>
          </a:solidFill>
          <a:ln>
            <a:solidFill>
              <a:srgbClr val="3366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 flipH="1">
            <a:off x="7658770" y="3669126"/>
            <a:ext cx="91440" cy="91440"/>
          </a:xfrm>
          <a:prstGeom prst="ellipse">
            <a:avLst/>
          </a:prstGeom>
          <a:solidFill>
            <a:srgbClr val="0000FF"/>
          </a:solidFill>
          <a:ln>
            <a:solidFill>
              <a:srgbClr val="3366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 flipH="1">
            <a:off x="7548705" y="3694521"/>
            <a:ext cx="91440" cy="91440"/>
          </a:xfrm>
          <a:prstGeom prst="ellipse">
            <a:avLst/>
          </a:prstGeom>
          <a:solidFill>
            <a:srgbClr val="0000FF"/>
          </a:solidFill>
          <a:ln>
            <a:solidFill>
              <a:srgbClr val="3366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Freeform 129"/>
          <p:cNvSpPr/>
          <p:nvPr/>
        </p:nvSpPr>
        <p:spPr>
          <a:xfrm>
            <a:off x="6451600" y="3445892"/>
            <a:ext cx="1143000" cy="296374"/>
          </a:xfrm>
          <a:custGeom>
            <a:avLst/>
            <a:gdLst>
              <a:gd name="connsiteX0" fmla="*/ 0 w 1143000"/>
              <a:gd name="connsiteY0" fmla="*/ 296374 h 296374"/>
              <a:gd name="connsiteX1" fmla="*/ 533400 w 1143000"/>
              <a:gd name="connsiteY1" fmla="*/ 41 h 296374"/>
              <a:gd name="connsiteX2" fmla="*/ 1143000 w 1143000"/>
              <a:gd name="connsiteY2" fmla="*/ 279441 h 296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3000" h="296374">
                <a:moveTo>
                  <a:pt x="0" y="296374"/>
                </a:moveTo>
                <a:cubicBezTo>
                  <a:pt x="171450" y="149618"/>
                  <a:pt x="342900" y="2863"/>
                  <a:pt x="533400" y="41"/>
                </a:cubicBezTo>
                <a:cubicBezTo>
                  <a:pt x="723900" y="-2781"/>
                  <a:pt x="933450" y="138330"/>
                  <a:pt x="1143000" y="279441"/>
                </a:cubicBezTo>
              </a:path>
            </a:pathLst>
          </a:cu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Freeform 130"/>
          <p:cNvSpPr/>
          <p:nvPr/>
        </p:nvSpPr>
        <p:spPr>
          <a:xfrm>
            <a:off x="6360219" y="3344326"/>
            <a:ext cx="1335024" cy="389467"/>
          </a:xfrm>
          <a:custGeom>
            <a:avLst/>
            <a:gdLst>
              <a:gd name="connsiteX0" fmla="*/ 0 w 1143000"/>
              <a:gd name="connsiteY0" fmla="*/ 296374 h 296374"/>
              <a:gd name="connsiteX1" fmla="*/ 533400 w 1143000"/>
              <a:gd name="connsiteY1" fmla="*/ 41 h 296374"/>
              <a:gd name="connsiteX2" fmla="*/ 1143000 w 1143000"/>
              <a:gd name="connsiteY2" fmla="*/ 279441 h 296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3000" h="296374">
                <a:moveTo>
                  <a:pt x="0" y="296374"/>
                </a:moveTo>
                <a:cubicBezTo>
                  <a:pt x="171450" y="149618"/>
                  <a:pt x="342900" y="2863"/>
                  <a:pt x="533400" y="41"/>
                </a:cubicBezTo>
                <a:cubicBezTo>
                  <a:pt x="723900" y="-2781"/>
                  <a:pt x="933450" y="138330"/>
                  <a:pt x="1143000" y="279441"/>
                </a:cubicBezTo>
              </a:path>
            </a:pathLst>
          </a:cu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Freeform 131"/>
          <p:cNvSpPr>
            <a:spLocks noChangeAspect="1"/>
          </p:cNvSpPr>
          <p:nvPr/>
        </p:nvSpPr>
        <p:spPr>
          <a:xfrm>
            <a:off x="6290580" y="3256119"/>
            <a:ext cx="1508760" cy="440150"/>
          </a:xfrm>
          <a:custGeom>
            <a:avLst/>
            <a:gdLst>
              <a:gd name="connsiteX0" fmla="*/ 0 w 1143000"/>
              <a:gd name="connsiteY0" fmla="*/ 296374 h 296374"/>
              <a:gd name="connsiteX1" fmla="*/ 533400 w 1143000"/>
              <a:gd name="connsiteY1" fmla="*/ 41 h 296374"/>
              <a:gd name="connsiteX2" fmla="*/ 1143000 w 1143000"/>
              <a:gd name="connsiteY2" fmla="*/ 279441 h 296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3000" h="296374">
                <a:moveTo>
                  <a:pt x="0" y="296374"/>
                </a:moveTo>
                <a:cubicBezTo>
                  <a:pt x="171450" y="149618"/>
                  <a:pt x="342900" y="2863"/>
                  <a:pt x="533400" y="41"/>
                </a:cubicBezTo>
                <a:cubicBezTo>
                  <a:pt x="723900" y="-2781"/>
                  <a:pt x="933450" y="138330"/>
                  <a:pt x="1143000" y="279441"/>
                </a:cubicBezTo>
              </a:path>
            </a:pathLst>
          </a:cu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ight Arrow 132"/>
          <p:cNvSpPr/>
          <p:nvPr/>
        </p:nvSpPr>
        <p:spPr>
          <a:xfrm rot="19424936">
            <a:off x="4747871" y="3854543"/>
            <a:ext cx="1117865" cy="184687"/>
          </a:xfrm>
          <a:prstGeom prst="rightArrow">
            <a:avLst/>
          </a:prstGeom>
          <a:solidFill>
            <a:srgbClr val="800000"/>
          </a:solidFill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6" name="Group 135"/>
          <p:cNvGrpSpPr/>
          <p:nvPr/>
        </p:nvGrpSpPr>
        <p:grpSpPr>
          <a:xfrm flipH="1">
            <a:off x="2546144" y="4879199"/>
            <a:ext cx="808454" cy="1083996"/>
            <a:chOff x="4072465" y="4876801"/>
            <a:chExt cx="808454" cy="1014776"/>
          </a:xfrm>
        </p:grpSpPr>
        <p:sp>
          <p:nvSpPr>
            <p:cNvPr id="159" name="Freeform 158"/>
            <p:cNvSpPr/>
            <p:nvPr/>
          </p:nvSpPr>
          <p:spPr>
            <a:xfrm flipH="1">
              <a:off x="4341462" y="4876801"/>
              <a:ext cx="539457" cy="963451"/>
            </a:xfrm>
            <a:custGeom>
              <a:avLst/>
              <a:gdLst>
                <a:gd name="connsiteX0" fmla="*/ 0 w 685800"/>
                <a:gd name="connsiteY0" fmla="*/ 1227667 h 1227667"/>
                <a:gd name="connsiteX1" fmla="*/ 347133 w 685800"/>
                <a:gd name="connsiteY1" fmla="*/ 855133 h 1227667"/>
                <a:gd name="connsiteX2" fmla="*/ 685800 w 685800"/>
                <a:gd name="connsiteY2" fmla="*/ 0 h 1227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85800" h="1227667">
                  <a:moveTo>
                    <a:pt x="0" y="1227667"/>
                  </a:moveTo>
                  <a:cubicBezTo>
                    <a:pt x="116416" y="1143705"/>
                    <a:pt x="232833" y="1059744"/>
                    <a:pt x="347133" y="855133"/>
                  </a:cubicBezTo>
                  <a:cubicBezTo>
                    <a:pt x="461433" y="650522"/>
                    <a:pt x="573616" y="325261"/>
                    <a:pt x="685800" y="0"/>
                  </a:cubicBezTo>
                </a:path>
              </a:pathLst>
            </a:custGeom>
            <a:ln>
              <a:solidFill>
                <a:srgbClr val="BD174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Freeform 159"/>
            <p:cNvSpPr/>
            <p:nvPr/>
          </p:nvSpPr>
          <p:spPr>
            <a:xfrm flipH="1">
              <a:off x="4229811" y="4920930"/>
              <a:ext cx="510042" cy="948651"/>
            </a:xfrm>
            <a:custGeom>
              <a:avLst/>
              <a:gdLst>
                <a:gd name="connsiteX0" fmla="*/ 0 w 685800"/>
                <a:gd name="connsiteY0" fmla="*/ 1227667 h 1227667"/>
                <a:gd name="connsiteX1" fmla="*/ 347133 w 685800"/>
                <a:gd name="connsiteY1" fmla="*/ 855133 h 1227667"/>
                <a:gd name="connsiteX2" fmla="*/ 685800 w 685800"/>
                <a:gd name="connsiteY2" fmla="*/ 0 h 1227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85800" h="1227667">
                  <a:moveTo>
                    <a:pt x="0" y="1227667"/>
                  </a:moveTo>
                  <a:cubicBezTo>
                    <a:pt x="116416" y="1143705"/>
                    <a:pt x="232833" y="1059744"/>
                    <a:pt x="347133" y="855133"/>
                  </a:cubicBezTo>
                  <a:cubicBezTo>
                    <a:pt x="461433" y="650522"/>
                    <a:pt x="573616" y="325261"/>
                    <a:pt x="685800" y="0"/>
                  </a:cubicBezTo>
                </a:path>
              </a:pathLst>
            </a:custGeom>
            <a:ln>
              <a:solidFill>
                <a:srgbClr val="BD174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Freeform 160"/>
            <p:cNvSpPr/>
            <p:nvPr/>
          </p:nvSpPr>
          <p:spPr>
            <a:xfrm flipH="1">
              <a:off x="4072465" y="4934234"/>
              <a:ext cx="568655" cy="957343"/>
            </a:xfrm>
            <a:custGeom>
              <a:avLst/>
              <a:gdLst>
                <a:gd name="connsiteX0" fmla="*/ 0 w 685800"/>
                <a:gd name="connsiteY0" fmla="*/ 1227667 h 1227667"/>
                <a:gd name="connsiteX1" fmla="*/ 347133 w 685800"/>
                <a:gd name="connsiteY1" fmla="*/ 855133 h 1227667"/>
                <a:gd name="connsiteX2" fmla="*/ 685800 w 685800"/>
                <a:gd name="connsiteY2" fmla="*/ 0 h 1227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85800" h="1227667">
                  <a:moveTo>
                    <a:pt x="0" y="1227667"/>
                  </a:moveTo>
                  <a:cubicBezTo>
                    <a:pt x="116416" y="1143705"/>
                    <a:pt x="232833" y="1059744"/>
                    <a:pt x="347133" y="855133"/>
                  </a:cubicBezTo>
                  <a:cubicBezTo>
                    <a:pt x="461433" y="650522"/>
                    <a:pt x="573616" y="325261"/>
                    <a:pt x="685800" y="0"/>
                  </a:cubicBezTo>
                </a:path>
              </a:pathLst>
            </a:custGeom>
            <a:ln>
              <a:solidFill>
                <a:srgbClr val="BD174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7" name="Group 136"/>
          <p:cNvGrpSpPr/>
          <p:nvPr/>
        </p:nvGrpSpPr>
        <p:grpSpPr>
          <a:xfrm>
            <a:off x="3037456" y="4864420"/>
            <a:ext cx="351285" cy="115363"/>
            <a:chOff x="3053332" y="4844702"/>
            <a:chExt cx="351285" cy="115363"/>
          </a:xfrm>
        </p:grpSpPr>
        <p:sp>
          <p:nvSpPr>
            <p:cNvPr id="156" name="Oval 155"/>
            <p:cNvSpPr>
              <a:spLocks noChangeAspect="1"/>
            </p:cNvSpPr>
            <p:nvPr/>
          </p:nvSpPr>
          <p:spPr>
            <a:xfrm>
              <a:off x="3304033" y="4859481"/>
              <a:ext cx="100584" cy="100584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Oval 156"/>
            <p:cNvSpPr>
              <a:spLocks noChangeAspect="1"/>
            </p:cNvSpPr>
            <p:nvPr/>
          </p:nvSpPr>
          <p:spPr>
            <a:xfrm>
              <a:off x="3170172" y="4857402"/>
              <a:ext cx="91440" cy="91440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Oval 157"/>
            <p:cNvSpPr>
              <a:spLocks noChangeAspect="1"/>
            </p:cNvSpPr>
            <p:nvPr/>
          </p:nvSpPr>
          <p:spPr>
            <a:xfrm>
              <a:off x="3053332" y="4844702"/>
              <a:ext cx="91440" cy="91440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8" name="TextBox 137"/>
          <p:cNvSpPr txBox="1"/>
          <p:nvPr/>
        </p:nvSpPr>
        <p:spPr>
          <a:xfrm>
            <a:off x="3288157" y="4866819"/>
            <a:ext cx="5341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B</a:t>
            </a:r>
            <a:r>
              <a:rPr lang="en-US" sz="2400" dirty="0" smtClean="0"/>
              <a:t>’</a:t>
            </a:r>
            <a:endParaRPr lang="en-US" sz="2400" dirty="0"/>
          </a:p>
        </p:txBody>
      </p:sp>
      <p:sp>
        <p:nvSpPr>
          <p:cNvPr id="139" name="TextBox 138"/>
          <p:cNvSpPr txBox="1"/>
          <p:nvPr/>
        </p:nvSpPr>
        <p:spPr>
          <a:xfrm>
            <a:off x="4616129" y="5826196"/>
            <a:ext cx="5341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</a:t>
            </a:r>
            <a:endParaRPr lang="en-US" sz="2400" dirty="0"/>
          </a:p>
        </p:txBody>
      </p:sp>
      <p:grpSp>
        <p:nvGrpSpPr>
          <p:cNvPr id="140" name="Group 139"/>
          <p:cNvGrpSpPr/>
          <p:nvPr/>
        </p:nvGrpSpPr>
        <p:grpSpPr>
          <a:xfrm rot="20620029" flipH="1">
            <a:off x="4408045" y="4665785"/>
            <a:ext cx="351285" cy="115363"/>
            <a:chOff x="3053332" y="4844702"/>
            <a:chExt cx="351285" cy="115363"/>
          </a:xfrm>
        </p:grpSpPr>
        <p:sp>
          <p:nvSpPr>
            <p:cNvPr id="153" name="Oval 152"/>
            <p:cNvSpPr>
              <a:spLocks noChangeAspect="1"/>
            </p:cNvSpPr>
            <p:nvPr/>
          </p:nvSpPr>
          <p:spPr>
            <a:xfrm>
              <a:off x="3304033" y="4859481"/>
              <a:ext cx="100584" cy="100584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Oval 153"/>
            <p:cNvSpPr>
              <a:spLocks noChangeAspect="1"/>
            </p:cNvSpPr>
            <p:nvPr/>
          </p:nvSpPr>
          <p:spPr>
            <a:xfrm>
              <a:off x="3170172" y="4857402"/>
              <a:ext cx="91440" cy="91440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Oval 154"/>
            <p:cNvSpPr>
              <a:spLocks noChangeAspect="1"/>
            </p:cNvSpPr>
            <p:nvPr/>
          </p:nvSpPr>
          <p:spPr>
            <a:xfrm>
              <a:off x="3053332" y="4844702"/>
              <a:ext cx="91440" cy="91440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1" name="Group 140"/>
          <p:cNvGrpSpPr/>
          <p:nvPr/>
        </p:nvGrpSpPr>
        <p:grpSpPr>
          <a:xfrm rot="21160641" flipH="1">
            <a:off x="4032760" y="4840497"/>
            <a:ext cx="351285" cy="115363"/>
            <a:chOff x="3053332" y="4844702"/>
            <a:chExt cx="351285" cy="115363"/>
          </a:xfrm>
        </p:grpSpPr>
        <p:sp>
          <p:nvSpPr>
            <p:cNvPr id="150" name="Oval 149"/>
            <p:cNvSpPr>
              <a:spLocks noChangeAspect="1"/>
            </p:cNvSpPr>
            <p:nvPr/>
          </p:nvSpPr>
          <p:spPr>
            <a:xfrm>
              <a:off x="3304033" y="4859481"/>
              <a:ext cx="100584" cy="100584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/>
            <p:cNvSpPr>
              <a:spLocks noChangeAspect="1"/>
            </p:cNvSpPr>
            <p:nvPr/>
          </p:nvSpPr>
          <p:spPr>
            <a:xfrm>
              <a:off x="3170172" y="4857402"/>
              <a:ext cx="91440" cy="91440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Oval 151"/>
            <p:cNvSpPr>
              <a:spLocks noChangeAspect="1"/>
            </p:cNvSpPr>
            <p:nvPr/>
          </p:nvSpPr>
          <p:spPr>
            <a:xfrm>
              <a:off x="3053332" y="4844702"/>
              <a:ext cx="91440" cy="91440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2" name="TextBox 141"/>
          <p:cNvSpPr txBox="1"/>
          <p:nvPr/>
        </p:nvSpPr>
        <p:spPr>
          <a:xfrm>
            <a:off x="3750400" y="4879199"/>
            <a:ext cx="5341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C’</a:t>
            </a:r>
            <a:endParaRPr lang="en-US" sz="2400" dirty="0"/>
          </a:p>
        </p:txBody>
      </p:sp>
      <p:grpSp>
        <p:nvGrpSpPr>
          <p:cNvPr id="3" name="Group 2"/>
          <p:cNvGrpSpPr/>
          <p:nvPr/>
        </p:nvGrpSpPr>
        <p:grpSpPr>
          <a:xfrm>
            <a:off x="3111962" y="4578865"/>
            <a:ext cx="1212566" cy="323338"/>
            <a:chOff x="3111962" y="4578865"/>
            <a:chExt cx="1212566" cy="323338"/>
          </a:xfrm>
        </p:grpSpPr>
        <p:sp>
          <p:nvSpPr>
            <p:cNvPr id="143" name="Freeform 142"/>
            <p:cNvSpPr/>
            <p:nvPr/>
          </p:nvSpPr>
          <p:spPr>
            <a:xfrm>
              <a:off x="3354598" y="4749720"/>
              <a:ext cx="726335" cy="152483"/>
            </a:xfrm>
            <a:custGeom>
              <a:avLst/>
              <a:gdLst>
                <a:gd name="connsiteX0" fmla="*/ 0 w 829733"/>
                <a:gd name="connsiteY0" fmla="*/ 152483 h 152483"/>
                <a:gd name="connsiteX1" fmla="*/ 457200 w 829733"/>
                <a:gd name="connsiteY1" fmla="*/ 83 h 152483"/>
                <a:gd name="connsiteX2" fmla="*/ 829733 w 829733"/>
                <a:gd name="connsiteY2" fmla="*/ 135550 h 152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29733" h="152483">
                  <a:moveTo>
                    <a:pt x="0" y="152483"/>
                  </a:moveTo>
                  <a:cubicBezTo>
                    <a:pt x="159455" y="77694"/>
                    <a:pt x="318911" y="2905"/>
                    <a:pt x="457200" y="83"/>
                  </a:cubicBezTo>
                  <a:cubicBezTo>
                    <a:pt x="595489" y="-2739"/>
                    <a:pt x="712611" y="66405"/>
                    <a:pt x="829733" y="135550"/>
                  </a:cubicBezTo>
                </a:path>
              </a:pathLst>
            </a:cu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Freeform 143"/>
            <p:cNvSpPr/>
            <p:nvPr/>
          </p:nvSpPr>
          <p:spPr>
            <a:xfrm>
              <a:off x="3217332" y="4663763"/>
              <a:ext cx="1012479" cy="200657"/>
            </a:xfrm>
            <a:custGeom>
              <a:avLst/>
              <a:gdLst>
                <a:gd name="connsiteX0" fmla="*/ 0 w 829733"/>
                <a:gd name="connsiteY0" fmla="*/ 152483 h 152483"/>
                <a:gd name="connsiteX1" fmla="*/ 457200 w 829733"/>
                <a:gd name="connsiteY1" fmla="*/ 83 h 152483"/>
                <a:gd name="connsiteX2" fmla="*/ 829733 w 829733"/>
                <a:gd name="connsiteY2" fmla="*/ 135550 h 152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29733" h="152483">
                  <a:moveTo>
                    <a:pt x="0" y="152483"/>
                  </a:moveTo>
                  <a:cubicBezTo>
                    <a:pt x="159455" y="77694"/>
                    <a:pt x="318911" y="2905"/>
                    <a:pt x="457200" y="83"/>
                  </a:cubicBezTo>
                  <a:cubicBezTo>
                    <a:pt x="595489" y="-2739"/>
                    <a:pt x="712611" y="66405"/>
                    <a:pt x="829733" y="135550"/>
                  </a:cubicBezTo>
                </a:path>
              </a:pathLst>
            </a:cu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Freeform 144"/>
            <p:cNvSpPr/>
            <p:nvPr/>
          </p:nvSpPr>
          <p:spPr>
            <a:xfrm>
              <a:off x="3111962" y="4578865"/>
              <a:ext cx="1212566" cy="274319"/>
            </a:xfrm>
            <a:custGeom>
              <a:avLst/>
              <a:gdLst>
                <a:gd name="connsiteX0" fmla="*/ 0 w 829733"/>
                <a:gd name="connsiteY0" fmla="*/ 152483 h 152483"/>
                <a:gd name="connsiteX1" fmla="*/ 457200 w 829733"/>
                <a:gd name="connsiteY1" fmla="*/ 83 h 152483"/>
                <a:gd name="connsiteX2" fmla="*/ 829733 w 829733"/>
                <a:gd name="connsiteY2" fmla="*/ 135550 h 152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29733" h="152483">
                  <a:moveTo>
                    <a:pt x="0" y="152483"/>
                  </a:moveTo>
                  <a:cubicBezTo>
                    <a:pt x="159455" y="77694"/>
                    <a:pt x="318911" y="2905"/>
                    <a:pt x="457200" y="83"/>
                  </a:cubicBezTo>
                  <a:cubicBezTo>
                    <a:pt x="595489" y="-2739"/>
                    <a:pt x="712611" y="66405"/>
                    <a:pt x="829733" y="135550"/>
                  </a:cubicBezTo>
                </a:path>
              </a:pathLst>
            </a:cu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6" name="Group 145"/>
          <p:cNvGrpSpPr/>
          <p:nvPr/>
        </p:nvGrpSpPr>
        <p:grpSpPr>
          <a:xfrm>
            <a:off x="4072465" y="4876801"/>
            <a:ext cx="808454" cy="1014776"/>
            <a:chOff x="4072465" y="4876801"/>
            <a:chExt cx="808454" cy="1014776"/>
          </a:xfrm>
        </p:grpSpPr>
        <p:sp>
          <p:nvSpPr>
            <p:cNvPr id="147" name="Freeform 146"/>
            <p:cNvSpPr/>
            <p:nvPr/>
          </p:nvSpPr>
          <p:spPr>
            <a:xfrm flipH="1">
              <a:off x="4341462" y="4876801"/>
              <a:ext cx="539457" cy="963451"/>
            </a:xfrm>
            <a:custGeom>
              <a:avLst/>
              <a:gdLst>
                <a:gd name="connsiteX0" fmla="*/ 0 w 685800"/>
                <a:gd name="connsiteY0" fmla="*/ 1227667 h 1227667"/>
                <a:gd name="connsiteX1" fmla="*/ 347133 w 685800"/>
                <a:gd name="connsiteY1" fmla="*/ 855133 h 1227667"/>
                <a:gd name="connsiteX2" fmla="*/ 685800 w 685800"/>
                <a:gd name="connsiteY2" fmla="*/ 0 h 1227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85800" h="1227667">
                  <a:moveTo>
                    <a:pt x="0" y="1227667"/>
                  </a:moveTo>
                  <a:cubicBezTo>
                    <a:pt x="116416" y="1143705"/>
                    <a:pt x="232833" y="1059744"/>
                    <a:pt x="347133" y="855133"/>
                  </a:cubicBezTo>
                  <a:cubicBezTo>
                    <a:pt x="461433" y="650522"/>
                    <a:pt x="573616" y="325261"/>
                    <a:pt x="685800" y="0"/>
                  </a:cubicBezTo>
                </a:path>
              </a:pathLst>
            </a:custGeom>
            <a:ln>
              <a:solidFill>
                <a:srgbClr val="BD174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Freeform 147"/>
            <p:cNvSpPr/>
            <p:nvPr/>
          </p:nvSpPr>
          <p:spPr>
            <a:xfrm flipH="1">
              <a:off x="4229811" y="4920930"/>
              <a:ext cx="510042" cy="948651"/>
            </a:xfrm>
            <a:custGeom>
              <a:avLst/>
              <a:gdLst>
                <a:gd name="connsiteX0" fmla="*/ 0 w 685800"/>
                <a:gd name="connsiteY0" fmla="*/ 1227667 h 1227667"/>
                <a:gd name="connsiteX1" fmla="*/ 347133 w 685800"/>
                <a:gd name="connsiteY1" fmla="*/ 855133 h 1227667"/>
                <a:gd name="connsiteX2" fmla="*/ 685800 w 685800"/>
                <a:gd name="connsiteY2" fmla="*/ 0 h 1227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85800" h="1227667">
                  <a:moveTo>
                    <a:pt x="0" y="1227667"/>
                  </a:moveTo>
                  <a:cubicBezTo>
                    <a:pt x="116416" y="1143705"/>
                    <a:pt x="232833" y="1059744"/>
                    <a:pt x="347133" y="855133"/>
                  </a:cubicBezTo>
                  <a:cubicBezTo>
                    <a:pt x="461433" y="650522"/>
                    <a:pt x="573616" y="325261"/>
                    <a:pt x="685800" y="0"/>
                  </a:cubicBezTo>
                </a:path>
              </a:pathLst>
            </a:custGeom>
            <a:ln>
              <a:solidFill>
                <a:srgbClr val="BD174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Freeform 148"/>
            <p:cNvSpPr/>
            <p:nvPr/>
          </p:nvSpPr>
          <p:spPr>
            <a:xfrm flipH="1">
              <a:off x="4072465" y="4934234"/>
              <a:ext cx="568655" cy="957343"/>
            </a:xfrm>
            <a:custGeom>
              <a:avLst/>
              <a:gdLst>
                <a:gd name="connsiteX0" fmla="*/ 0 w 685800"/>
                <a:gd name="connsiteY0" fmla="*/ 1227667 h 1227667"/>
                <a:gd name="connsiteX1" fmla="*/ 347133 w 685800"/>
                <a:gd name="connsiteY1" fmla="*/ 855133 h 1227667"/>
                <a:gd name="connsiteX2" fmla="*/ 685800 w 685800"/>
                <a:gd name="connsiteY2" fmla="*/ 0 h 1227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85800" h="1227667">
                  <a:moveTo>
                    <a:pt x="0" y="1227667"/>
                  </a:moveTo>
                  <a:cubicBezTo>
                    <a:pt x="116416" y="1143705"/>
                    <a:pt x="232833" y="1059744"/>
                    <a:pt x="347133" y="855133"/>
                  </a:cubicBezTo>
                  <a:cubicBezTo>
                    <a:pt x="461433" y="650522"/>
                    <a:pt x="573616" y="325261"/>
                    <a:pt x="685800" y="0"/>
                  </a:cubicBezTo>
                </a:path>
              </a:pathLst>
            </a:custGeom>
            <a:ln>
              <a:solidFill>
                <a:srgbClr val="BD174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3" name="Rounded Rectangle 162"/>
          <p:cNvSpPr/>
          <p:nvPr/>
        </p:nvSpPr>
        <p:spPr>
          <a:xfrm>
            <a:off x="5012267" y="1371599"/>
            <a:ext cx="4250264" cy="35052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571500" indent="-571500">
              <a:buFont typeface="Arial"/>
              <a:buChar char="•"/>
            </a:pPr>
            <a:r>
              <a:rPr lang="en-US" sz="2800" dirty="0" smtClean="0"/>
              <a:t>h</a:t>
            </a:r>
            <a:r>
              <a:rPr lang="en-US" sz="2800" baseline="30000" dirty="0" smtClean="0"/>
              <a:t>1/3</a:t>
            </a:r>
            <a:r>
              <a:rPr lang="en-US" sz="2800" dirty="0" smtClean="0"/>
              <a:t> leaves</a:t>
            </a:r>
          </a:p>
          <a:p>
            <a:pPr marL="571500" indent="-571500">
              <a:buFont typeface="Arial"/>
              <a:buChar char="•"/>
            </a:pPr>
            <a:r>
              <a:rPr lang="en-US" sz="2800" dirty="0" smtClean="0"/>
              <a:t>each leaf had h</a:t>
            </a:r>
            <a:r>
              <a:rPr lang="en-US" sz="2800" baseline="30000" dirty="0"/>
              <a:t>2</a:t>
            </a:r>
            <a:r>
              <a:rPr lang="en-US" sz="2800" baseline="30000" dirty="0" smtClean="0"/>
              <a:t>/</a:t>
            </a:r>
            <a:r>
              <a:rPr lang="en-US" sz="2800" baseline="30000" dirty="0"/>
              <a:t>3</a:t>
            </a:r>
            <a:r>
              <a:rPr lang="en-US" sz="2800" dirty="0" smtClean="0"/>
              <a:t> green paths</a:t>
            </a:r>
          </a:p>
          <a:p>
            <a:pPr marL="571500" indent="-571500">
              <a:buFont typeface="Arial"/>
              <a:buChar char="•"/>
            </a:pPr>
            <a:r>
              <a:rPr lang="en-US" sz="2800" dirty="0" smtClean="0"/>
              <a:t>want h</a:t>
            </a:r>
            <a:r>
              <a:rPr lang="en-US" sz="2800" baseline="30000" dirty="0" smtClean="0"/>
              <a:t>1/3</a:t>
            </a:r>
            <a:r>
              <a:rPr lang="en-US" sz="2800" dirty="0" smtClean="0"/>
              <a:t> parallel paths in path-of-sets system</a:t>
            </a:r>
          </a:p>
          <a:p>
            <a:pPr marL="571500" indent="-571500">
              <a:buFont typeface="Arial"/>
              <a:buChar char="•"/>
            </a:pPr>
            <a:r>
              <a:rPr lang="en-US" sz="2800" dirty="0" smtClean="0"/>
              <a:t>tree height ≤ h</a:t>
            </a:r>
            <a:r>
              <a:rPr lang="en-US" sz="2800" baseline="30000" dirty="0" smtClean="0"/>
              <a:t>1/3</a:t>
            </a:r>
            <a:endParaRPr lang="en-US" sz="2800" baseline="30000" dirty="0"/>
          </a:p>
        </p:txBody>
      </p:sp>
      <p:sp>
        <p:nvSpPr>
          <p:cNvPr id="162" name="TextBox 161"/>
          <p:cNvSpPr txBox="1"/>
          <p:nvPr/>
        </p:nvSpPr>
        <p:spPr>
          <a:xfrm>
            <a:off x="3444621" y="2241860"/>
            <a:ext cx="9740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R</a:t>
            </a:r>
          </a:p>
        </p:txBody>
      </p:sp>
      <p:sp>
        <p:nvSpPr>
          <p:cNvPr id="164" name="TextBox 163"/>
          <p:cNvSpPr txBox="1"/>
          <p:nvPr/>
        </p:nvSpPr>
        <p:spPr>
          <a:xfrm>
            <a:off x="3502215" y="4083999"/>
            <a:ext cx="9740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X</a:t>
            </a:r>
            <a:endParaRPr lang="en-US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77851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" grpId="0" animBg="1"/>
    </p:bld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Path-of-sets system gives a large grid minor </a:t>
            </a:r>
            <a:r>
              <a:rPr lang="en-US" dirty="0" smtClean="0">
                <a:solidFill>
                  <a:srgbClr val="005800"/>
                </a:solidFill>
              </a:rPr>
              <a:t>[Leaf, Seymour ‘12]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</a:rPr>
              <a:t>If G has large </a:t>
            </a:r>
            <a:r>
              <a:rPr lang="en-US" dirty="0" err="1" smtClean="0">
                <a:solidFill>
                  <a:srgbClr val="000000"/>
                </a:solidFill>
              </a:rPr>
              <a:t>treewidth</a:t>
            </a:r>
            <a:r>
              <a:rPr lang="en-US" dirty="0" smtClean="0">
                <a:solidFill>
                  <a:srgbClr val="000000"/>
                </a:solidFill>
              </a:rPr>
              <a:t>, can build a large tree-of-sets system: extension of</a:t>
            </a:r>
            <a:r>
              <a:rPr lang="en-US" dirty="0" smtClean="0">
                <a:solidFill>
                  <a:srgbClr val="005800"/>
                </a:solidFill>
              </a:rPr>
              <a:t> [C ‘11], [C, Li ‘12], [</a:t>
            </a:r>
            <a:r>
              <a:rPr lang="en-US" dirty="0" err="1" smtClean="0">
                <a:solidFill>
                  <a:srgbClr val="005800"/>
                </a:solidFill>
              </a:rPr>
              <a:t>Chekuri</a:t>
            </a:r>
            <a:r>
              <a:rPr lang="en-US" dirty="0" smtClean="0">
                <a:solidFill>
                  <a:srgbClr val="005800"/>
                </a:solidFill>
              </a:rPr>
              <a:t>, </a:t>
            </a:r>
            <a:r>
              <a:rPr lang="en-US" dirty="0" err="1" smtClean="0">
                <a:solidFill>
                  <a:srgbClr val="005800"/>
                </a:solidFill>
              </a:rPr>
              <a:t>Ene</a:t>
            </a:r>
            <a:r>
              <a:rPr lang="en-US" dirty="0" smtClean="0">
                <a:solidFill>
                  <a:srgbClr val="005800"/>
                </a:solidFill>
              </a:rPr>
              <a:t> ‘12]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</a:rPr>
              <a:t>Can build a path-of-sets system from a tree-of-sets system</a:t>
            </a:r>
            <a:endParaRPr lang="en-US" dirty="0"/>
          </a:p>
        </p:txBody>
      </p:sp>
      <p:sp>
        <p:nvSpPr>
          <p:cNvPr id="4" name="Rounded Rectangular Callout 3"/>
          <p:cNvSpPr/>
          <p:nvPr/>
        </p:nvSpPr>
        <p:spPr>
          <a:xfrm>
            <a:off x="4250266" y="5232401"/>
            <a:ext cx="4199467" cy="1286934"/>
          </a:xfrm>
          <a:prstGeom prst="wedgeRoundRectCallout">
            <a:avLst>
              <a:gd name="adj1" fmla="val -18785"/>
              <a:gd name="adj2" fmla="val -170123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polylog</a:t>
            </a:r>
            <a:r>
              <a:rPr lang="en-US" sz="2800" dirty="0" smtClean="0"/>
              <a:t>(k)-approximation for Node-Disjoint Paths with congestion 2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818944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9|25.1|16.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4|4.8|16.1|7.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|7.9|31.9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6|25.2|34.1|11.3|12.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6|25.2|34.1|11.3|12.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1|25.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1|44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9|25.4|20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14.7|100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14.7|100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9|76.8|23.6|33.1|27.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6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1605</TotalTime>
  <Words>2761</Words>
  <Application>Microsoft Macintosh PowerPoint</Application>
  <PresentationFormat>On-screen Show (4:3)</PresentationFormat>
  <Paragraphs>827</Paragraphs>
  <Slides>100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100</vt:i4>
      </vt:variant>
    </vt:vector>
  </HeadingPairs>
  <TitlesOfParts>
    <vt:vector size="101" baseType="lpstr">
      <vt:lpstr>Office Theme</vt:lpstr>
      <vt:lpstr>Polynomial Bounds for the  Grid-Minor Theorem</vt:lpstr>
      <vt:lpstr>Grid Minor Theorem  (Excluded Grid Theorem) [Robertson, Seymour ‘86]</vt:lpstr>
      <vt:lpstr>Grid Minor Theorem  (Excluded Grid Theorem) [Robertson, Seymour ‘86]</vt:lpstr>
      <vt:lpstr>Tree Decomposition</vt:lpstr>
      <vt:lpstr>Tree Decomposition</vt:lpstr>
      <vt:lpstr>Tree Decomposition</vt:lpstr>
      <vt:lpstr>Tree Decomposition</vt:lpstr>
      <vt:lpstr>Tree Decomposition</vt:lpstr>
      <vt:lpstr>Tree Decomposition</vt:lpstr>
      <vt:lpstr>Tree Decomposition</vt:lpstr>
      <vt:lpstr>Tree Decomposition</vt:lpstr>
      <vt:lpstr>Treewidth of Some Graphs</vt:lpstr>
      <vt:lpstr>Well-Linkedness </vt:lpstr>
      <vt:lpstr>Well-Linkedness </vt:lpstr>
      <vt:lpstr>Treewidth and Well-Linkedness</vt:lpstr>
      <vt:lpstr>Treewidth</vt:lpstr>
      <vt:lpstr>Grid-Minor Theorem [Robertson, Seymour]</vt:lpstr>
      <vt:lpstr>Grid-Minor Theorem [Robertson, Seymour]</vt:lpstr>
      <vt:lpstr>Minors by Embedding</vt:lpstr>
      <vt:lpstr>Minors by Embedding</vt:lpstr>
      <vt:lpstr>Grid-Minor Theorem [Robertson, Seymour]</vt:lpstr>
      <vt:lpstr>Applications</vt:lpstr>
      <vt:lpstr>Grid-Minor Theorem</vt:lpstr>
      <vt:lpstr>Grid-Minor Theorem</vt:lpstr>
      <vt:lpstr>Grid-Minor Theorem</vt:lpstr>
      <vt:lpstr>Grid-Minor Theorem</vt:lpstr>
      <vt:lpstr>Path-of-Sets System </vt:lpstr>
      <vt:lpstr>A Path-of-Sets System</vt:lpstr>
      <vt:lpstr>A Path-of-Sets System</vt:lpstr>
      <vt:lpstr>A Path-of-Sets System</vt:lpstr>
      <vt:lpstr>A Path-of-Sets System</vt:lpstr>
      <vt:lpstr>A Path-of-Sets System</vt:lpstr>
      <vt:lpstr>A Path-of-Sets System</vt:lpstr>
      <vt:lpstr>A Path-of-Sets System</vt:lpstr>
      <vt:lpstr>A Path-of-Sets System</vt:lpstr>
      <vt:lpstr>From Path-of-Sets System to Grid Minor</vt:lpstr>
      <vt:lpstr>Building the Grid</vt:lpstr>
      <vt:lpstr>Building the Grid</vt:lpstr>
      <vt:lpstr>Building the Grid</vt:lpstr>
      <vt:lpstr>Building the Grid</vt:lpstr>
      <vt:lpstr>Building the Grid</vt:lpstr>
      <vt:lpstr>Building the Grid</vt:lpstr>
      <vt:lpstr>Direct vs Indirect Path</vt:lpstr>
      <vt:lpstr>Building the Grid</vt:lpstr>
      <vt:lpstr>Routing Inside Clusters</vt:lpstr>
      <vt:lpstr>Routing Inside Clusters</vt:lpstr>
      <vt:lpstr>Routing Inside Clusters</vt:lpstr>
      <vt:lpstr>Routing Inside Clusters</vt:lpstr>
      <vt:lpstr>Routing Inside Clusters</vt:lpstr>
      <vt:lpstr>Routing Inside Clusters</vt:lpstr>
      <vt:lpstr>Inside the Super-Clusters</vt:lpstr>
      <vt:lpstr>Inside the Super-Clusters</vt:lpstr>
      <vt:lpstr>Routing Inside Clusters</vt:lpstr>
      <vt:lpstr>Routing Inside Clusters</vt:lpstr>
      <vt:lpstr>Routing Inside Clusters</vt:lpstr>
      <vt:lpstr>Routing Inside Clusters</vt:lpstr>
      <vt:lpstr>Routing Inside Clusters</vt:lpstr>
      <vt:lpstr>Routing Inside Clusters</vt:lpstr>
      <vt:lpstr>Routing Inside Clusters</vt:lpstr>
      <vt:lpstr>Routing Inside Clusters</vt:lpstr>
      <vt:lpstr>Routing Inside Clusters</vt:lpstr>
      <vt:lpstr>Routing Inside Clusters</vt:lpstr>
      <vt:lpstr>Routing Inside Clusters</vt:lpstr>
      <vt:lpstr>Routing Inside Clusters</vt:lpstr>
      <vt:lpstr>Routing Inside Clusters</vt:lpstr>
      <vt:lpstr>Completing the Proof</vt:lpstr>
      <vt:lpstr>Completing the Proof</vt:lpstr>
      <vt:lpstr>Inside the Super-Clusters</vt:lpstr>
      <vt:lpstr>Inside the Super-Clusters</vt:lpstr>
      <vt:lpstr>Inside the Super-Clusters</vt:lpstr>
      <vt:lpstr>Inside the Super-Clusters</vt:lpstr>
      <vt:lpstr>Inside the Super-Clusters</vt:lpstr>
      <vt:lpstr>Inside the Super-Clusters</vt:lpstr>
      <vt:lpstr>Completing the Proof</vt:lpstr>
      <vt:lpstr>Finding the Path-of-Sets System</vt:lpstr>
      <vt:lpstr>Edge-Disjoint Paths</vt:lpstr>
      <vt:lpstr>Edge-Disjoint Paths</vt:lpstr>
      <vt:lpstr>Algorithms for Edge-Disjoint Paths</vt:lpstr>
      <vt:lpstr>Algorithms for Edge-Disjoint Paths</vt:lpstr>
      <vt:lpstr>Crossbar</vt:lpstr>
      <vt:lpstr>Tree-of-Sets System</vt:lpstr>
      <vt:lpstr>High-Level Idea</vt:lpstr>
      <vt:lpstr>High-Level Idea</vt:lpstr>
      <vt:lpstr>Stage 1</vt:lpstr>
      <vt:lpstr>Stage 1</vt:lpstr>
      <vt:lpstr>Stage 1</vt:lpstr>
      <vt:lpstr>Stage 1</vt:lpstr>
      <vt:lpstr>Stage 2</vt:lpstr>
      <vt:lpstr>Stage 2</vt:lpstr>
      <vt:lpstr>Stage 2</vt:lpstr>
      <vt:lpstr>Stage 2</vt:lpstr>
      <vt:lpstr>Stage 2</vt:lpstr>
      <vt:lpstr>Stage 2</vt:lpstr>
      <vt:lpstr>Stage 2</vt:lpstr>
      <vt:lpstr>Stage 2</vt:lpstr>
      <vt:lpstr>Stage 2</vt:lpstr>
      <vt:lpstr>Stage 2</vt:lpstr>
      <vt:lpstr>Stage 2</vt:lpstr>
      <vt:lpstr>Summary</vt:lpstr>
      <vt:lpstr>Conclusion</vt:lpstr>
    </vt:vector>
  </TitlesOfParts>
  <Company>TTI-C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Polynomial Bounds for the  Grid-Minor Theorem</dc:title>
  <dc:creator>Julia Chuzhoy</dc:creator>
  <cp:lastModifiedBy>Julia Chuzhoy</cp:lastModifiedBy>
  <cp:revision>190</cp:revision>
  <dcterms:created xsi:type="dcterms:W3CDTF">2013-04-28T20:32:40Z</dcterms:created>
  <dcterms:modified xsi:type="dcterms:W3CDTF">2014-02-10T18:57:39Z</dcterms:modified>
</cp:coreProperties>
</file>