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1" r:id="rId1"/>
  </p:sldMasterIdLst>
  <p:notesMasterIdLst>
    <p:notesMasterId r:id="rId39"/>
  </p:notesMasterIdLst>
  <p:sldIdLst>
    <p:sldId id="257" r:id="rId2"/>
    <p:sldId id="340" r:id="rId3"/>
    <p:sldId id="341" r:id="rId4"/>
    <p:sldId id="343" r:id="rId5"/>
    <p:sldId id="347" r:id="rId6"/>
    <p:sldId id="344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63" r:id="rId15"/>
    <p:sldId id="364" r:id="rId16"/>
    <p:sldId id="345" r:id="rId17"/>
    <p:sldId id="358" r:id="rId18"/>
    <p:sldId id="360" r:id="rId19"/>
    <p:sldId id="361" r:id="rId20"/>
    <p:sldId id="366" r:id="rId21"/>
    <p:sldId id="367" r:id="rId22"/>
    <p:sldId id="362" r:id="rId23"/>
    <p:sldId id="365" r:id="rId24"/>
    <p:sldId id="368" r:id="rId25"/>
    <p:sldId id="375" r:id="rId26"/>
    <p:sldId id="346" r:id="rId27"/>
    <p:sldId id="370" r:id="rId28"/>
    <p:sldId id="371" r:id="rId29"/>
    <p:sldId id="372" r:id="rId30"/>
    <p:sldId id="374" r:id="rId31"/>
    <p:sldId id="376" r:id="rId32"/>
    <p:sldId id="359" r:id="rId33"/>
    <p:sldId id="373" r:id="rId34"/>
    <p:sldId id="377" r:id="rId35"/>
    <p:sldId id="378" r:id="rId36"/>
    <p:sldId id="379" r:id="rId37"/>
    <p:sldId id="339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2894AC-88A8-F143-9B0F-F8A41D254C93}">
          <p14:sldIdLst>
            <p14:sldId id="257"/>
            <p14:sldId id="340"/>
            <p14:sldId id="341"/>
            <p14:sldId id="343"/>
            <p14:sldId id="347"/>
            <p14:sldId id="344"/>
            <p14:sldId id="350"/>
            <p14:sldId id="351"/>
            <p14:sldId id="352"/>
            <p14:sldId id="353"/>
            <p14:sldId id="354"/>
            <p14:sldId id="355"/>
            <p14:sldId id="356"/>
            <p14:sldId id="363"/>
            <p14:sldId id="364"/>
            <p14:sldId id="345"/>
            <p14:sldId id="358"/>
            <p14:sldId id="360"/>
            <p14:sldId id="361"/>
            <p14:sldId id="366"/>
            <p14:sldId id="367"/>
            <p14:sldId id="362"/>
            <p14:sldId id="365"/>
            <p14:sldId id="368"/>
            <p14:sldId id="375"/>
            <p14:sldId id="346"/>
            <p14:sldId id="370"/>
            <p14:sldId id="371"/>
            <p14:sldId id="372"/>
            <p14:sldId id="374"/>
            <p14:sldId id="376"/>
            <p14:sldId id="359"/>
            <p14:sldId id="373"/>
            <p14:sldId id="377"/>
            <p14:sldId id="378"/>
            <p14:sldId id="379"/>
          </p14:sldIdLst>
        </p14:section>
        <p14:section name="Untitled Section" id="{47C8A177-D2AD-6140-915F-A55736A42BB1}">
          <p14:sldIdLst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kit Garg" initials="AG" lastIdx="1" clrIdx="0">
    <p:extLst>
      <p:ext uri="{19B8F6BF-5375-455C-9EA6-DF929625EA0E}">
        <p15:presenceInfo xmlns:p15="http://schemas.microsoft.com/office/powerpoint/2012/main" userId="S-1-5-21-124525095-708259637-1543119021-16351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810"/>
    <a:srgbClr val="283FE2"/>
    <a:srgbClr val="2336C0"/>
    <a:srgbClr val="557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1"/>
    <p:restoredTop sz="82900"/>
  </p:normalViewPr>
  <p:slideViewPr>
    <p:cSldViewPr snapToGrid="0" snapToObjects="1">
      <p:cViewPr varScale="1">
        <p:scale>
          <a:sx n="56" d="100"/>
          <a:sy n="56" d="100"/>
        </p:scale>
        <p:origin x="14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EB611-F7FD-B547-ACE1-B6A60547664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EB8E0-0487-004E-9929-B2596F8CF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5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B77BEFEE-16B6-1A4D-9CBA-4A3E68D80DBC}" type="slidenum">
              <a:rPr lang="en-US" altLang="en-US" sz="1200" b="0">
                <a:solidFill>
                  <a:schemeClr val="tx1"/>
                </a:solidFill>
                <a:latin typeface="Times New Roman" charset="0"/>
              </a:rPr>
              <a:pPr/>
              <a:t>1</a:t>
            </a:fld>
            <a:endParaRPr lang="en-US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5639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Ignoring the transpose – creates unnecessary notation problems.</a:t>
            </a:r>
          </a:p>
          <a:p>
            <a:endParaRPr lang="en-US" dirty="0"/>
          </a:p>
          <a:p>
            <a:r>
              <a:rPr lang="en-US" dirty="0"/>
              <a:t>Suffices to consider these directions.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9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Relevant to operator scaling.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0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some formulation in terms of one-parameter subgroups but not so clean.</a:t>
            </a:r>
          </a:p>
          <a:p>
            <a:endParaRPr lang="en-US" dirty="0"/>
          </a:p>
          <a:p>
            <a:r>
              <a:rPr lang="en-US" dirty="0"/>
              <a:t>How close to moment map zero one needs to get? See Rafael’s talk.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56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Alpha non-zero.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44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Kempf</a:t>
            </a:r>
            <a:r>
              <a:rPr lang="en-US" dirty="0"/>
              <a:t>-Ness gives more structured linear combinations of </a:t>
            </a:r>
            <a:r>
              <a:rPr lang="en-US" dirty="0" err="1"/>
              <a:t>omega_j’s</a:t>
            </a:r>
            <a:r>
              <a:rPr lang="en-US" dirty="0"/>
              <a:t> to be 0. Does it have any applications. This duality theorem has so many applications throughout mathematics.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34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will later show up in several talks.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42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main challenge in the null cone problem for non-commutative group actions!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9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hope is that after this tutorial, you will be able to invent your own scaling theorems and possibly even interesting ones.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58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 G = </a:t>
            </a:r>
            <a:r>
              <a:rPr lang="en-US" dirty="0" err="1"/>
              <a:t>GL_n</a:t>
            </a:r>
            <a:r>
              <a:rPr lang="en-US" dirty="0"/>
              <a:t>, </a:t>
            </a:r>
            <a:r>
              <a:rPr lang="en-US" dirty="0" err="1"/>
              <a:t>SL_n</a:t>
            </a:r>
            <a:r>
              <a:rPr lang="en-US" dirty="0"/>
              <a:t>, diagonal subgroups of these, direct products and so on.</a:t>
            </a:r>
          </a:p>
          <a:p>
            <a:r>
              <a:rPr lang="en-US" dirty="0"/>
              <a:t>G needs to be algebraic and reductive in general.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6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Entries of lambda(t) rational functions of 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02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m and not 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20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 algebraic and reductive. Good to keep G = </a:t>
            </a:r>
            <a:r>
              <a:rPr lang="en-US" dirty="0" err="1"/>
              <a:t>GL_n</a:t>
            </a:r>
            <a:r>
              <a:rPr lang="en-US" dirty="0"/>
              <a:t> in mind.</a:t>
            </a:r>
          </a:p>
          <a:p>
            <a:endParaRPr lang="en-US" dirty="0"/>
          </a:p>
          <a:p>
            <a:r>
              <a:rPr lang="en-US" dirty="0"/>
              <a:t>Many invariant theorists here. They can certify that this approach is not very feasible.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38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 invariant under the action of “maximal compact subgroup”. Just a fancy name for the analogue of unitary subgroup. For </a:t>
            </a:r>
            <a:r>
              <a:rPr lang="en-US" dirty="0" err="1"/>
              <a:t>GL_n</a:t>
            </a:r>
            <a:r>
              <a:rPr lang="en-US" dirty="0"/>
              <a:t>, just means the norm is invariant under the action of unitary subgroup.</a:t>
            </a:r>
          </a:p>
          <a:p>
            <a:endParaRPr lang="en-US" dirty="0"/>
          </a:p>
          <a:p>
            <a:r>
              <a:rPr lang="en-US" dirty="0"/>
              <a:t>Various definitions of moment map. Same up to constant factors.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45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Instructive example but not very useful.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88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Exponential is taken </a:t>
            </a:r>
            <a:r>
              <a:rPr lang="en-US" dirty="0" err="1"/>
              <a:t>entrywise</a:t>
            </a:r>
            <a:r>
              <a:rPr lang="en-US" dirty="0"/>
              <a:t>.</a:t>
            </a:r>
          </a:p>
          <a:p>
            <a:r>
              <a:rPr lang="en-US" dirty="0"/>
              <a:t>Relevance to matrix scaling as we will see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34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C1AF800-BED9-4447-B276-F602563A832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C1AF800-BED9-4447-B276-F602563A832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C1AF800-BED9-4447-B276-F602563A832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579558"/>
            <a:ext cx="8305800" cy="3810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latin typeface="Times New Roman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0" cap="none" dirty="0">
                <a:solidFill>
                  <a:srgbClr val="FF0000"/>
                </a:solidFill>
                <a:latin typeface="Calisto MT" charset="0"/>
                <a:ea typeface="Calisto MT" charset="0"/>
                <a:cs typeface="Calisto MT" charset="0"/>
              </a:rPr>
              <a:t>Ankit Garg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0" cap="none" dirty="0">
                <a:solidFill>
                  <a:srgbClr val="117810"/>
                </a:solidFill>
                <a:latin typeface="Calisto MT" charset="0"/>
                <a:ea typeface="Calisto MT" charset="0"/>
                <a:cs typeface="Calisto MT" charset="0"/>
              </a:rPr>
              <a:t>Microsoft Research New England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4500" b="0" dirty="0">
              <a:latin typeface="Calisto MT" charset="0"/>
              <a:ea typeface="Calisto MT" charset="0"/>
              <a:cs typeface="Calisto MT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7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381000" y="914400"/>
                <a:ext cx="8077200" cy="1143000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sz="3800" dirty="0">
                    <a:solidFill>
                      <a:srgbClr val="283FE2"/>
                    </a:solidFill>
                    <a:ea typeface="ＭＳ Ｐゴシック" charset="-128"/>
                  </a:rPr>
                  <a:t>Geometric invariant theory </a:t>
                </a:r>
                <a14:m>
                  <m:oMath xmlns:m="http://schemas.openxmlformats.org/officeDocument/2006/math">
                    <m:r>
                      <a:rPr lang="en-US" altLang="en-US" sz="380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1</m:t>
                    </m:r>
                  </m:oMath>
                </a14:m>
                <a:endParaRPr lang="en-US" altLang="en-US" sz="3200" dirty="0">
                  <a:solidFill>
                    <a:srgbClr val="283FE2"/>
                  </a:solidFill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1433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81000" y="914400"/>
                <a:ext cx="8077200" cy="1143000"/>
              </a:xfrm>
              <a:blipFill>
                <a:blip r:embed="rId3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42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D5F0F2-D127-48A0-ABD9-0593782823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D5F0F2-D127-48A0-ABD9-0593782823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0DD6AD-B038-4E37-8E95-682793F0330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acts 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diagonal matrices with </a:t>
                </a:r>
                <a:r>
                  <a:rPr lang="en-US" sz="2400" dirty="0" err="1">
                    <a:solidFill>
                      <a:srgbClr val="117810"/>
                    </a:solidFill>
                  </a:rPr>
                  <a:t>det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>
                    <a:solidFill>
                      <a:srgbClr val="117810"/>
                    </a:solidFill>
                  </a:rPr>
                  <a:t>One-parameter subgroups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sends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supp</m:t>
                    </m:r>
                    <m:r>
                      <a:rPr lang="en-US" sz="2400" b="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≠0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0DD6AD-B038-4E37-8E95-682793F033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03701A4-4CCE-48BF-A967-A27E1267213D}"/>
              </a:ext>
            </a:extLst>
          </p:cNvPr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5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9F641E-EB3D-45A0-BBA8-2F8E34FCE5D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Example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9F641E-EB3D-45A0-BBA8-2F8E34FCE5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BE43CB-0875-4545-BBEC-F58AF8B8C06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in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null cone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nary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∀ 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supp</m:t>
                    </m:r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[</a:t>
                </a:r>
                <a:r>
                  <a:rPr lang="en-US" sz="2400" dirty="0">
                    <a:solidFill>
                      <a:srgbClr val="117810"/>
                    </a:solidFill>
                  </a:rPr>
                  <a:t>Exercise</a:t>
                </a:r>
                <a:r>
                  <a:rPr lang="en-US" sz="2400" dirty="0"/>
                  <a:t>]: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bipartite</a:t>
                </a:r>
                <a:r>
                  <a:rPr lang="en-US" sz="2400" dirty="0"/>
                  <a:t> graph defined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supp</m:t>
                    </m:r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does not have a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perfect matching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[</a:t>
                </a:r>
                <a:r>
                  <a:rPr lang="en-US" sz="2400" dirty="0">
                    <a:solidFill>
                      <a:srgbClr val="117810"/>
                    </a:solidFill>
                  </a:rPr>
                  <a:t>Hint</a:t>
                </a:r>
                <a:r>
                  <a:rPr lang="en-US" sz="2400" dirty="0"/>
                  <a:t>]: Hall’s theorem.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BE43CB-0875-4545-BBEC-F58AF8B8C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5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BC25AB-3478-4250-A91E-F592CE1DBA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BC25AB-3478-4250-A91E-F592CE1DBA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95B71B-A321-4CE1-A1B5-E63461E1901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acts 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>
                    <a:solidFill>
                      <a:srgbClr val="117810"/>
                    </a:solidFill>
                  </a:rPr>
                  <a:t>One-parameter subgroups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, 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sends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∀ 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supp</m:t>
                    </m:r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dirty="0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>
                    <a:solidFill>
                      <a:srgbClr val="117810"/>
                    </a:solidFill>
                  </a:rPr>
                  <a:t>Example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: </a:t>
                </a:r>
                <a:r>
                  <a:rPr lang="en-US" sz="2400" dirty="0">
                    <a:solidFill>
                      <a:srgbClr val="117810"/>
                    </a:solidFill>
                  </a:rPr>
                  <a:t>Example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 + </a:t>
                </a:r>
                <a:r>
                  <a:rPr lang="en-US" sz="2400" i="1" dirty="0">
                    <a:solidFill>
                      <a:srgbClr val="283FE2"/>
                    </a:solidFill>
                  </a:rPr>
                  <a:t>basis change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General phenomenon.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95B71B-A321-4CE1-A1B5-E63461E190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 t="-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59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5AE352A-66CF-4EE0-8814-681A77C881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5AE352A-66CF-4EE0-8814-681A77C881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4F88CE-B42C-4965-B703-CDDDC7D66B3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in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null cone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: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nary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∀ 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supp</m:t>
                    </m:r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 dirty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[</a:t>
                </a:r>
                <a:r>
                  <a:rPr lang="en-US" sz="2400" dirty="0">
                    <a:solidFill>
                      <a:srgbClr val="117810"/>
                    </a:solidFill>
                  </a:rPr>
                  <a:t>Exercise</a:t>
                </a:r>
                <a:r>
                  <a:rPr lang="en-US" sz="2400" dirty="0"/>
                  <a:t>]: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subspace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spa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dim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/>
                  <a:t>One of 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Avi’s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formulations (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shrunk subspaces</a:t>
                </a:r>
                <a:r>
                  <a:rPr lang="en-US" sz="2400" dirty="0"/>
                  <a:t>).</a:t>
                </a:r>
              </a:p>
              <a:p>
                <a:r>
                  <a:rPr lang="en-US" sz="2400" i="1" dirty="0">
                    <a:solidFill>
                      <a:srgbClr val="117810"/>
                    </a:solidFill>
                  </a:rPr>
                  <a:t>Equivalent formulations </a:t>
                </a:r>
                <a:r>
                  <a:rPr lang="en-US" sz="2400" dirty="0"/>
                  <a:t>in non-commutative algebra, complexity theory, quantum information theory.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4F88CE-B42C-4965-B703-CDDDC7D66B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9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491FF9-7430-4EEA-943F-5FD54DDCD82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>
                  <a:solidFill>
                    <a:srgbClr val="283FE2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491FF9-7430-4EEA-943F-5FD54DDCD8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EE420-1F42-488D-8FF1-C9C80D84BA6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acts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.</a:t>
                </a:r>
              </a:p>
              <a:p>
                <a:r>
                  <a:rPr lang="en-US" sz="2400" dirty="0"/>
                  <a:t>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ctrlP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. Extend linearly.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All actions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look like this.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EE420-1F42-488D-8FF1-C9C80D84B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4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BFE56A-2A18-4C17-A895-05BEAC532C46}"/>
                  </a:ext>
                </a:extLst>
              </p:cNvPr>
              <p:cNvSpPr txBox="1"/>
              <p:nvPr/>
            </p:nvSpPr>
            <p:spPr>
              <a:xfrm>
                <a:off x="1188720" y="3832540"/>
                <a:ext cx="3463290" cy="38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coordinate.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BFE56A-2A18-4C17-A895-05BEAC532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" y="3832540"/>
                <a:ext cx="3463290" cy="381643"/>
              </a:xfrm>
              <a:prstGeom prst="rect">
                <a:avLst/>
              </a:prstGeom>
              <a:blipFill>
                <a:blip r:embed="rId5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4ECB7D6-9D98-4EA1-9651-8E5A6C6DD3E0}"/>
              </a:ext>
            </a:extLst>
          </p:cNvPr>
          <p:cNvCxnSpPr>
            <a:cxnSpLocks/>
          </p:cNvCxnSpPr>
          <p:nvPr/>
        </p:nvCxnSpPr>
        <p:spPr>
          <a:xfrm flipV="1">
            <a:off x="2388870" y="3432492"/>
            <a:ext cx="0" cy="400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2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53386F-DB35-426C-9FE4-BC275C0C474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283FE2"/>
                          </a:solidFill>
                          <a:latin typeface="Cambria Math" panose="02040503050406030204" pitchFamily="18" charset="0"/>
                        </a:rPr>
                        <m:t>Example</m:t>
                      </m:r>
                      <m:r>
                        <a:rPr lang="en-US" i="0" dirty="0" smtClean="0">
                          <a:solidFill>
                            <a:srgbClr val="283FE2"/>
                          </a:solidFill>
                          <a:latin typeface="Cambria Math" panose="02040503050406030204" pitchFamily="18" charset="0"/>
                        </a:rPr>
                        <m:t> 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53386F-DB35-426C-9FE4-BC275C0C47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9ADC65-4E5D-47C9-ABAA-5886C681B46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rgbClr val="117810"/>
                    </a:solidFill>
                  </a:rPr>
                  <a:t>One-parameter subgroups</a:t>
                </a:r>
                <a:r>
                  <a:rPr lang="en-US" sz="2400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sends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supp</m:t>
                    </m:r>
                    <m:r>
                      <a:rPr lang="en-US" sz="2400" b="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in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null cone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i="1" dirty="0">
                    <a:solidFill>
                      <a:srgbClr val="11781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i="1" dirty="0">
                    <a:solidFill>
                      <a:srgbClr val="11781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i="1" dirty="0">
                    <a:solidFill>
                      <a:srgbClr val="117810"/>
                    </a:solidFill>
                  </a:rPr>
                  <a:t> </a:t>
                </a:r>
                <a:r>
                  <a:rPr lang="en-US" sz="2400" dirty="0" err="1"/>
                  <a:t>s.t.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supp</m:t>
                    </m:r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Linear programming.</a:t>
                </a:r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9ADC65-4E5D-47C9-ABAA-5886C681B4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003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DC3B3-0532-40D5-AF06-BB2FAB04973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99733" y="2520950"/>
            <a:ext cx="8504237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err="1">
                <a:solidFill>
                  <a:srgbClr val="283FE2"/>
                </a:solidFill>
              </a:rPr>
              <a:t>Kempf</a:t>
            </a:r>
            <a:r>
              <a:rPr lang="en-US" sz="3200" dirty="0">
                <a:solidFill>
                  <a:srgbClr val="283FE2"/>
                </a:solidFill>
              </a:rPr>
              <a:t>-Ness: certifying non-membership in null cone</a:t>
            </a:r>
          </a:p>
        </p:txBody>
      </p:sp>
    </p:spTree>
    <p:extLst>
      <p:ext uri="{BB962C8B-B14F-4D97-AF65-F5344CB8AC3E}">
        <p14:creationId xmlns:p14="http://schemas.microsoft.com/office/powerpoint/2010/main" val="457707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2FD30-0AFA-4F58-89AE-331F79163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283FE2"/>
                </a:solidFill>
              </a:rPr>
              <a:t>Kempf</a:t>
            </a:r>
            <a:r>
              <a:rPr lang="en-US" dirty="0">
                <a:solidFill>
                  <a:srgbClr val="283FE2"/>
                </a:solidFill>
              </a:rPr>
              <a:t>-Ness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B69CD4-C692-4BEF-B5A6-0354363C22D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00" dirty="0"/>
                  <a:t>Fix an action of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600" dirty="0">
                    <a:solidFill>
                      <a:srgbClr val="117810"/>
                    </a:solidFill>
                  </a:rPr>
                  <a:t> </a:t>
                </a:r>
                <a:r>
                  <a:rPr lang="en-US" sz="2600" dirty="0"/>
                  <a:t>on</a:t>
                </a:r>
                <a:r>
                  <a:rPr lang="en-US" sz="2600" dirty="0">
                    <a:solidFill>
                      <a:srgbClr val="11781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How to </a:t>
                </a:r>
                <a:r>
                  <a:rPr lang="en-US" sz="2600" i="1" dirty="0">
                    <a:solidFill>
                      <a:srgbClr val="117810"/>
                    </a:solidFill>
                  </a:rPr>
                  <a:t>certify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?</a:t>
                </a:r>
              </a:p>
              <a:p>
                <a:r>
                  <a:rPr lang="en-US" sz="2600" dirty="0"/>
                  <a:t>Exhibit </a:t>
                </a:r>
                <a:r>
                  <a:rPr lang="en-US" sz="2600" i="1" dirty="0">
                    <a:solidFill>
                      <a:srgbClr val="117810"/>
                    </a:solidFill>
                  </a:rPr>
                  <a:t>invariant</a:t>
                </a:r>
                <a:r>
                  <a:rPr lang="en-US" sz="2600" dirty="0"/>
                  <a:t> polynomial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s.t.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Not feasible in general.</a:t>
                </a:r>
              </a:p>
              <a:p>
                <a:r>
                  <a:rPr lang="en-US" sz="2600" i="1" dirty="0">
                    <a:solidFill>
                      <a:srgbClr val="117810"/>
                    </a:solidFill>
                  </a:rPr>
                  <a:t>Invariants hard </a:t>
                </a:r>
                <a:r>
                  <a:rPr lang="en-US" sz="2600" dirty="0"/>
                  <a:t>to find, high degree, high complexity etc.</a:t>
                </a:r>
              </a:p>
              <a:p>
                <a:r>
                  <a:rPr lang="en-US" sz="2600" dirty="0" err="1">
                    <a:solidFill>
                      <a:srgbClr val="283FE2"/>
                    </a:solidFill>
                  </a:rPr>
                  <a:t>Kempf</a:t>
                </a:r>
                <a:r>
                  <a:rPr lang="en-US" sz="2600" dirty="0">
                    <a:solidFill>
                      <a:srgbClr val="283FE2"/>
                    </a:solidFill>
                  </a:rPr>
                  <a:t>-Ness</a:t>
                </a:r>
                <a:r>
                  <a:rPr lang="en-US" sz="2600" dirty="0"/>
                  <a:t> provides another (efficient) way.</a:t>
                </a:r>
              </a:p>
              <a:p>
                <a:r>
                  <a:rPr lang="en-US" sz="2600" i="1" dirty="0">
                    <a:solidFill>
                      <a:srgbClr val="117810"/>
                    </a:solidFill>
                  </a:rPr>
                  <a:t>Analytic</a:t>
                </a:r>
                <a:r>
                  <a:rPr lang="en-US" sz="2600" dirty="0"/>
                  <a:t>: no analogue in finite characteristic.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B69CD4-C692-4BEF-B5A6-0354363C22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717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82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338E3-5F5D-480F-A4A2-C6BEE660C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Moment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D901E6-45D4-474A-8BE3-D6C8E9BFBBC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527048"/>
                <a:ext cx="8503920" cy="45720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Fix an action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117810"/>
                    </a:solidFill>
                  </a:rPr>
                  <a:t> </a:t>
                </a:r>
                <a:r>
                  <a:rPr lang="en-US" sz="2400" dirty="0"/>
                  <a:t>on</a:t>
                </a:r>
                <a:r>
                  <a:rPr lang="en-US" sz="2400" dirty="0">
                    <a:solidFill>
                      <a:srgbClr val="11781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i="1" dirty="0">
                    <a:solidFill>
                      <a:srgbClr val="283FE2"/>
                    </a:solidFill>
                  </a:rPr>
                  <a:t>Moment map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gradient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sz="2400" dirty="0"/>
                  <a:t>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𝑖𝑑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How much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norm</a:t>
                </a:r>
                <a:r>
                  <a:rPr lang="en-US" sz="2400" dirty="0">
                    <a:solidFill>
                      <a:srgbClr val="117810"/>
                    </a:solidFill>
                  </a:rPr>
                  <a:t> </a:t>
                </a:r>
                <a:r>
                  <a:rPr lang="en-US" sz="2400" dirty="0"/>
                  <a:t>of</a:t>
                </a:r>
                <a:r>
                  <a:rPr lang="en-US" sz="2400" dirty="0">
                    <a:solidFill>
                      <a:srgbClr val="11781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117810"/>
                    </a:solidFill>
                  </a:rPr>
                  <a:t> </a:t>
                </a:r>
                <a:r>
                  <a:rPr lang="en-US" sz="2400" dirty="0"/>
                  <a:t>decreases by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infinitesimal action </a:t>
                </a:r>
                <a:r>
                  <a:rPr lang="en-US" sz="2400" dirty="0"/>
                  <a:t>around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𝑖𝑑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Much more general.</a:t>
                </a:r>
              </a:p>
              <a:p>
                <a:r>
                  <a:rPr lang="en-US" sz="2400" dirty="0"/>
                  <a:t>Moment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momentum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Fundamental in </a:t>
                </a:r>
                <a:r>
                  <a:rPr lang="en-US" sz="2400" i="1" dirty="0" err="1">
                    <a:solidFill>
                      <a:srgbClr val="117810"/>
                    </a:solidFill>
                  </a:rPr>
                  <a:t>symplectic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 geometry </a:t>
                </a:r>
                <a:r>
                  <a:rPr lang="en-US" sz="2400" dirty="0"/>
                  <a:t>and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physics</a:t>
                </a:r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D901E6-45D4-474A-8BE3-D6C8E9BFBB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527048"/>
                <a:ext cx="8503920" cy="4572000"/>
              </a:xfrm>
              <a:blipFill>
                <a:blip r:embed="rId3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10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953069-A4C3-41FC-9B0A-07EE23AA7AA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rgbClr val="11781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953069-A4C3-41FC-9B0A-07EE23AA7A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A21D7F-9445-42B1-BB58-24C4B5F2FF4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acts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Moment map: consider action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𝑑𝑠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e>
                                </m:func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A21D7F-9445-42B1-BB58-24C4B5F2FF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4"/>
                <a:stretch>
                  <a:fillRect l="-860"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66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E95C9-09F8-4EF9-A985-6C835A042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A53A2-1AE0-472A-BDBB-EFEEC661BD5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117810"/>
                </a:solidFill>
              </a:rPr>
              <a:t>Geometric invariant theory</a:t>
            </a:r>
            <a:r>
              <a:rPr lang="en-US" dirty="0"/>
              <a:t>: geometric and analytic tools to study invariant theory.</a:t>
            </a:r>
          </a:p>
          <a:p>
            <a:r>
              <a:rPr lang="en-US" dirty="0"/>
              <a:t>General source of </a:t>
            </a:r>
            <a:r>
              <a:rPr lang="en-US" i="1" dirty="0">
                <a:solidFill>
                  <a:srgbClr val="117810"/>
                </a:solidFill>
              </a:rPr>
              <a:t>scaling theorems</a:t>
            </a:r>
            <a:r>
              <a:rPr lang="en-US" dirty="0"/>
              <a:t>.</a:t>
            </a:r>
          </a:p>
          <a:p>
            <a:r>
              <a:rPr lang="en-US" i="1" dirty="0">
                <a:solidFill>
                  <a:srgbClr val="117810"/>
                </a:solidFill>
              </a:rPr>
              <a:t>Matrix </a:t>
            </a:r>
            <a:r>
              <a:rPr lang="en-US" dirty="0"/>
              <a:t>scaling, </a:t>
            </a:r>
            <a:r>
              <a:rPr lang="en-US" i="1" dirty="0">
                <a:solidFill>
                  <a:srgbClr val="117810"/>
                </a:solidFill>
              </a:rPr>
              <a:t>Forster’s</a:t>
            </a:r>
            <a:r>
              <a:rPr lang="en-US" dirty="0"/>
              <a:t> theorem, </a:t>
            </a:r>
            <a:r>
              <a:rPr lang="en-US" i="1" dirty="0">
                <a:solidFill>
                  <a:srgbClr val="117810"/>
                </a:solidFill>
              </a:rPr>
              <a:t>operator</a:t>
            </a:r>
            <a:r>
              <a:rPr lang="en-US" dirty="0"/>
              <a:t> scaling all special cases.</a:t>
            </a:r>
          </a:p>
          <a:p>
            <a:r>
              <a:rPr lang="en-US" i="1" dirty="0">
                <a:solidFill>
                  <a:srgbClr val="117810"/>
                </a:solidFill>
              </a:rPr>
              <a:t>Non-commutative</a:t>
            </a:r>
            <a:r>
              <a:rPr lang="en-US" dirty="0"/>
              <a:t> extension of </a:t>
            </a:r>
            <a:r>
              <a:rPr lang="en-US" i="1" dirty="0">
                <a:solidFill>
                  <a:srgbClr val="117810"/>
                </a:solidFill>
              </a:rPr>
              <a:t>Farkas’</a:t>
            </a:r>
            <a:r>
              <a:rPr lang="en-US" dirty="0"/>
              <a:t> lemma, </a:t>
            </a:r>
            <a:r>
              <a:rPr lang="en-US" i="1" dirty="0">
                <a:solidFill>
                  <a:srgbClr val="117810"/>
                </a:solidFill>
              </a:rPr>
              <a:t>LP duality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283FE2"/>
                </a:solidFill>
              </a:rPr>
              <a:t>Michael’s talk</a:t>
            </a:r>
            <a:r>
              <a:rPr lang="en-US" dirty="0"/>
              <a:t>: GIT for </a:t>
            </a:r>
            <a:r>
              <a:rPr lang="en-US" i="1" dirty="0">
                <a:solidFill>
                  <a:srgbClr val="117810"/>
                </a:solidFill>
              </a:rPr>
              <a:t>orbit-closure</a:t>
            </a:r>
            <a:r>
              <a:rPr lang="en-US" dirty="0"/>
              <a:t> intersection and </a:t>
            </a:r>
            <a:r>
              <a:rPr lang="en-US" i="1" dirty="0">
                <a:solidFill>
                  <a:srgbClr val="117810"/>
                </a:solidFill>
              </a:rPr>
              <a:t>moment polytopes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043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3340CD-CDEC-425D-8AEE-41B5C03B44F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>
                  <a:solidFill>
                    <a:srgbClr val="283FE2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3340CD-CDEC-425D-8AEE-41B5C03B4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8933AC-4537-4936-900F-B5772E1AB00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acts 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)=0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400" dirty="0"/>
                  <a:t>. </a:t>
                </a:r>
              </a:p>
              <a:p>
                <a:r>
                  <a:rPr lang="en-US" sz="2400" dirty="0">
                    <a:solidFill>
                      <a:srgbClr val="117810"/>
                    </a:solidFill>
                  </a:rPr>
                  <a:t>Directional derivative</a:t>
                </a:r>
                <a:r>
                  <a:rPr lang="en-US" sz="2400" dirty="0"/>
                  <a:t>:</a:t>
                </a:r>
                <a:r>
                  <a:rPr lang="en-US" sz="2400" dirty="0">
                    <a:solidFill>
                      <a:srgbClr val="117810"/>
                    </a:solidFill>
                  </a:rPr>
                  <a:t> </a:t>
                </a:r>
                <a:r>
                  <a:rPr lang="en-US" sz="2400" dirty="0"/>
                  <a:t>action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)=0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𝑑𝑠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a:rPr lang="en-US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exp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  <m:r>
                                                  <a:rPr lang="en-US" sz="2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2400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400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𝑞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func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exp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  <m:r>
                                                  <a:rPr lang="en-US" sz="2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2400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400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𝑞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func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 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283FE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283FE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283FE2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283FE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283FE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⟨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283FE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283FE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283FE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dirty="0"/>
                  <a:t>	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1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⟨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1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vectors of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row</a:t>
                </a:r>
                <a:r>
                  <a:rPr lang="en-US" sz="2400" dirty="0"/>
                  <a:t> and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column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norms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1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1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 algn="ctr">
                  <a:buNone/>
                </a:pPr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8933AC-4537-4936-900F-B5772E1AB0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4"/>
                <a:stretch>
                  <a:fillRect l="-430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65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6E7C61B-7CD0-4270-9CB7-ED54F4F3B00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Example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6E7C61B-7CD0-4270-9CB7-ED54F4F3B0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ED08F-B810-4FBA-8786-B88506045F9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3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2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300" dirty="0">
                    <a:latin typeface="Cambria Math" panose="02040503050406030204" pitchFamily="18" charset="0"/>
                  </a:rPr>
                  <a:t> acts on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300" dirty="0">
                    <a:latin typeface="Cambria Math" panose="02040503050406030204" pitchFamily="18" charset="0"/>
                  </a:rPr>
                  <a:t>.</a:t>
                </a:r>
              </a:p>
              <a:p>
                <a:r>
                  <a:rPr lang="en-US" sz="2300" dirty="0"/>
                  <a:t>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3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3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i="1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300" i="1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3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300" i="1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300" i="1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300" i="1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3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3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ctrlPr>
                          <a:rPr lang="en-US" sz="23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3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3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3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23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3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3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3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3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3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3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3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3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  <m:sSub>
                      <m:sSubPr>
                        <m:ctrlP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300" dirty="0"/>
                  <a:t>. Extend linearly.</a:t>
                </a:r>
              </a:p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300" dirty="0"/>
                  <a:t>. </a:t>
                </a:r>
              </a:p>
              <a:p>
                <a:r>
                  <a:rPr lang="en-US" sz="2300" dirty="0">
                    <a:solidFill>
                      <a:srgbClr val="117810"/>
                    </a:solidFill>
                  </a:rPr>
                  <a:t>Directional derivative</a:t>
                </a:r>
                <a:r>
                  <a:rPr lang="en-US" sz="2300" dirty="0"/>
                  <a:t>:</a:t>
                </a:r>
                <a:r>
                  <a:rPr lang="en-US" sz="2300" dirty="0">
                    <a:solidFill>
                      <a:srgbClr val="117810"/>
                    </a:solidFill>
                  </a:rPr>
                  <a:t> </a:t>
                </a:r>
                <a:r>
                  <a:rPr lang="en-US" sz="2300" dirty="0"/>
                  <a:t>action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/>
                  <a:t>, </a:t>
                </a:r>
                <a14:m>
                  <m:oMath xmlns:m="http://schemas.openxmlformats.org/officeDocument/2006/math">
                    <m:r>
                      <a:rPr lang="en-US" sz="23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23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3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3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3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s.t.</a:t>
                </a:r>
                <a:endParaRPr lang="en-US" sz="23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300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300" i="1" smtClean="0">
                        <a:latin typeface="Cambria Math" panose="02040503050406030204" pitchFamily="18" charset="0"/>
                      </a:rPr>
                      <m:t>⟩ 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sz="2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𝑑𝑠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3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sz="23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a:rPr lang="en-US" sz="23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sz="23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30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exp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3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3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  <m:r>
                                                  <a:rPr lang="en-US" sz="23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  <m:r>
                                                  <a:rPr lang="en-US" sz="23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  <m:r>
                                          <a:rPr lang="en-US" sz="23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 </m:t>
                                        </m:r>
                                        <m:r>
                                          <a:rPr lang="en-US" sz="23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23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</m:oMath>
                </a14:m>
                <a:endParaRPr lang="en-US" sz="23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b="0" i="1" smtClean="0">
                          <a:solidFill>
                            <a:srgbClr val="283FE2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300" b="0" i="1" smtClean="0">
                              <a:solidFill>
                                <a:srgbClr val="283FE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300" b="0" i="1" smtClean="0">
                              <a:solidFill>
                                <a:srgbClr val="283FE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300" i="1">
                                  <a:solidFill>
                                    <a:srgbClr val="283FE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300" i="1">
                                      <a:solidFill>
                                        <a:srgbClr val="283FE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300" i="1">
                                          <a:solidFill>
                                            <a:srgbClr val="283FE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300" i="1">
                                          <a:solidFill>
                                            <a:srgbClr val="283FE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300" i="1">
                                          <a:solidFill>
                                            <a:srgbClr val="283FE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300" i="1">
                                  <a:solidFill>
                                    <a:srgbClr val="283FE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⟨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283FE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283FE2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283FE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nary>
                    </m:oMath>
                  </m:oMathPara>
                </a14:m>
                <a:endParaRPr lang="en-US" sz="23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3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3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3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3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3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3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3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3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3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3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3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3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3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300" dirty="0"/>
                  <a:t>.</a:t>
                </a:r>
              </a:p>
              <a:p>
                <a:endParaRPr lang="en-US" sz="2300" dirty="0"/>
              </a:p>
              <a:p>
                <a:pPr marL="0" indent="0" algn="ctr">
                  <a:buNone/>
                </a:pPr>
                <a:endParaRPr lang="en-US" sz="2300" dirty="0"/>
              </a:p>
              <a:p>
                <a:endParaRPr lang="en-US" sz="2300" dirty="0"/>
              </a:p>
              <a:p>
                <a:endParaRPr lang="en-US" sz="23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ED08F-B810-4FBA-8786-B88506045F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 t="-1067" b="-4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5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7A718D-D627-4BF8-8EEE-4289C0BFCA0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Example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>
                  <a:solidFill>
                    <a:srgbClr val="283FE2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7A718D-D627-4BF8-8EEE-4289C0BFCA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13F5A2-3434-4140-A1D4-D88DF0BFFC7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527048"/>
                <a:ext cx="8534400" cy="4572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 acts on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2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200" i="1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trace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/>
                  <a:t> Hermitian matrices.</a:t>
                </a:r>
              </a:p>
              <a:p>
                <a:r>
                  <a:rPr lang="en-US" sz="2200" dirty="0">
                    <a:solidFill>
                      <a:srgbClr val="117810"/>
                    </a:solidFill>
                  </a:rPr>
                  <a:t>Directional derivative</a:t>
                </a:r>
                <a:r>
                  <a:rPr lang="en-US" sz="2200" dirty="0"/>
                  <a:t>: action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trace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/>
                  <a:t> Hermitian matrices </a:t>
                </a:r>
                <a:r>
                  <a:rPr lang="en-US" sz="2200" dirty="0" err="1"/>
                  <a:t>s.t.</a:t>
                </a:r>
                <a:endParaRPr lang="en-US" sz="22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𝑑𝑠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2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sz="2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a:rPr lang="en-US" sz="22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sz="22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20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exp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2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2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2200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200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𝑄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200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func>
                                        <m:r>
                                          <a:rPr lang="en-US" sz="2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2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20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exp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2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2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2200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200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𝑄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200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func>
                                        <m:r>
                                          <a:rPr lang="en-US" sz="2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 </m:t>
                                        </m:r>
                                        <m:r>
                                          <a:rPr lang="en-US" sz="2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  <m:sup>
                                    <m:r>
                                      <a:rPr lang="en-US" sz="2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marL="0" indent="0" algn="ctr">
                  <a:buNone/>
                </a:pPr>
                <a:r>
                  <a:rPr lang="en-US" sz="2200" dirty="0"/>
                  <a:t>	        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2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tr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200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200" dirty="0"/>
              </a:p>
              <a:p>
                <a:pPr marL="0" indent="0" algn="ctr">
                  <a:buNone/>
                </a:pPr>
                <a:r>
                  <a:rPr lang="en-US" sz="2200" b="0" dirty="0"/>
                  <a:t>		    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2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20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sz="22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𝑐𝐼</m:t>
                        </m:r>
                        <m:r>
                          <a:rPr lang="en-US" sz="22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tr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2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200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𝑐𝐼</m:t>
                    </m:r>
                    <m:r>
                      <a:rPr lang="en-US" sz="2200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200" dirty="0"/>
              </a:p>
              <a:p>
                <a:r>
                  <a:rPr lang="en-US" sz="2200" dirty="0"/>
                  <a:t>Thus</a:t>
                </a:r>
                <a:r>
                  <a:rPr lang="en-US" sz="2200" dirty="0">
                    <a:solidFill>
                      <a:srgbClr val="11781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2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sz="22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sz="22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𝑐𝐼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2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2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2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𝑐𝐼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 algn="ctr">
                  <a:buNone/>
                </a:pPr>
                <a:endParaRPr lang="en-US" sz="2200" dirty="0"/>
              </a:p>
              <a:p>
                <a:pPr marL="0" indent="0" algn="ctr">
                  <a:buNone/>
                </a:pPr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13F5A2-3434-4140-A1D4-D88DF0BFFC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527048"/>
                <a:ext cx="8534400" cy="4572000"/>
              </a:xfrm>
              <a:blipFill>
                <a:blip r:embed="rId4"/>
                <a:stretch>
                  <a:fillRect l="-429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037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10D31C-7F5F-460B-A2BC-A033971151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Example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>
                  <a:solidFill>
                    <a:srgbClr val="283FE2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10D31C-7F5F-460B-A2BC-A033971151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0633C9-9F82-4D0E-A365-FC1EBA702A5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acts 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)=(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trace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Hermitian matrices</a:t>
                </a:r>
              </a:p>
              <a:p>
                <a:r>
                  <a:rPr lang="en-US" sz="2400" dirty="0">
                    <a:solidFill>
                      <a:srgbClr val="117810"/>
                    </a:solidFill>
                  </a:rPr>
                  <a:t>Directional derivative</a:t>
                </a:r>
                <a:r>
                  <a:rPr lang="en-US" sz="2400" dirty="0"/>
                  <a:t>: action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trace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Hermitian matrices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𝑑𝑠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a:rPr lang="en-US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exp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2400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𝑄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func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exp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2400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𝑄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func>
                                        <m:r>
                                          <a:rPr lang="en-US" sz="24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)(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,…,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dirty="0"/>
                  <a:t>	    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bSup>
                          </m:e>
                        </m:nary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tr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dirty="0"/>
                  <a:t>		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bSup>
                              </m:e>
                            </m:nary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𝑐𝐼</m:t>
                            </m:r>
                          </m:e>
                        </m:d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tr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𝑐𝐼</m:t>
                        </m:r>
                      </m:e>
                    </m:d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Thus</a:t>
                </a:r>
                <a:r>
                  <a:rPr lang="en-US" sz="2400" dirty="0">
                    <a:solidFill>
                      <a:srgbClr val="11781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bSup>
                          </m:e>
                        </m:nary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𝑐𝐼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0633C9-9F82-4D0E-A365-FC1EBA702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4"/>
                <a:stretch>
                  <a:fillRect l="-430" t="-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98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88A3C-61E3-4206-A9B6-8FAD478A8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283FE2"/>
                </a:solidFill>
              </a:rPr>
              <a:t>Kempf</a:t>
            </a:r>
            <a:r>
              <a:rPr lang="en-US" dirty="0">
                <a:solidFill>
                  <a:srgbClr val="283FE2"/>
                </a:solidFill>
              </a:rPr>
              <a:t>-Ness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D4B154-B883-4BD3-A25F-3030A3A8522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Fix an action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117810"/>
                    </a:solidFill>
                  </a:rPr>
                  <a:t> </a:t>
                </a:r>
                <a:r>
                  <a:rPr lang="en-US" sz="2400" dirty="0"/>
                  <a:t>on</a:t>
                </a:r>
                <a:r>
                  <a:rPr lang="en-US" sz="2400" dirty="0">
                    <a:solidFill>
                      <a:srgbClr val="11781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[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Kempf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283FE2"/>
                    </a:solidFill>
                  </a:rPr>
                  <a:t>Ness 79</a:t>
                </a:r>
                <a:r>
                  <a:rPr lang="en-US" sz="2400" dirty="0"/>
                  <a:t>]: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not in null cone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non-zero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in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orbit-closure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certifies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One direction easy.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400" dirty="0"/>
                  <a:t>. Take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vector of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minimal norm</a:t>
                </a:r>
                <a:r>
                  <a:rPr lang="en-US" sz="2400" dirty="0"/>
                  <a:t> in orbit-closure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non-zero.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minimal norm in its orbit.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Norm does not decrease by infinitesimal action around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𝑖𝑑</m:t>
                    </m:r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i="1" dirty="0">
                    <a:solidFill>
                      <a:srgbClr val="117810"/>
                    </a:solidFill>
                  </a:rPr>
                  <a:t>Global</a:t>
                </a:r>
                <a:r>
                  <a:rPr lang="en-US" sz="2400" dirty="0"/>
                  <a:t> minimum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local</a:t>
                </a:r>
                <a:r>
                  <a:rPr lang="en-US" sz="2400" dirty="0"/>
                  <a:t> minimum.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D4B154-B883-4BD3-A25F-3030A3A852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 t="-1067" r="-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611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8FC3-6752-4E41-8681-D4DF6F08C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283FE2"/>
                </a:solidFill>
              </a:rPr>
              <a:t>Kempf</a:t>
            </a:r>
            <a:r>
              <a:rPr lang="en-US" dirty="0">
                <a:solidFill>
                  <a:srgbClr val="283FE2"/>
                </a:solidFill>
              </a:rPr>
              <a:t>-Ness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6EA318-A87F-44A5-8D86-668505A2771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Other direction: </a:t>
                </a:r>
                <a:r>
                  <a:rPr lang="en-US" sz="2800" i="1" dirty="0">
                    <a:solidFill>
                      <a:srgbClr val="117810"/>
                    </a:solidFill>
                  </a:rPr>
                  <a:t>local</a:t>
                </a:r>
                <a:r>
                  <a:rPr lang="en-US" sz="2800" dirty="0"/>
                  <a:t> minimum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i="1" dirty="0">
                    <a:solidFill>
                      <a:srgbClr val="117810"/>
                    </a:solidFill>
                  </a:rPr>
                  <a:t>global</a:t>
                </a:r>
                <a:r>
                  <a:rPr lang="en-US" sz="2800" dirty="0"/>
                  <a:t>. Some </a:t>
                </a:r>
                <a:r>
                  <a:rPr lang="en-US" sz="2800" dirty="0">
                    <a:solidFill>
                      <a:srgbClr val="117810"/>
                    </a:solidFill>
                  </a:rPr>
                  <a:t>“</a:t>
                </a:r>
                <a:r>
                  <a:rPr lang="en-US" sz="2800" i="1" dirty="0">
                    <a:solidFill>
                      <a:srgbClr val="117810"/>
                    </a:solidFill>
                  </a:rPr>
                  <a:t>convexity”</a:t>
                </a:r>
                <a:r>
                  <a:rPr lang="en-US" sz="2800" dirty="0"/>
                  <a:t>.</a:t>
                </a:r>
              </a:p>
              <a:p>
                <a:r>
                  <a:rPr lang="en-US" sz="2800" i="1" dirty="0">
                    <a:solidFill>
                      <a:srgbClr val="117810"/>
                    </a:solidFill>
                  </a:rPr>
                  <a:t>Commutative</a:t>
                </a:r>
                <a:r>
                  <a:rPr lang="en-US" sz="2800" dirty="0"/>
                  <a:t> group actions – </a:t>
                </a:r>
                <a:r>
                  <a:rPr lang="en-US" sz="2800" i="1" dirty="0">
                    <a:solidFill>
                      <a:srgbClr val="117810"/>
                    </a:solidFill>
                  </a:rPr>
                  <a:t>Euclidean convexity </a:t>
                </a:r>
                <a:r>
                  <a:rPr lang="en-US" sz="2800" dirty="0"/>
                  <a:t>(change of variables) [</a:t>
                </a:r>
                <a:r>
                  <a:rPr lang="en-US" sz="2800" dirty="0">
                    <a:solidFill>
                      <a:srgbClr val="117810"/>
                    </a:solidFill>
                  </a:rPr>
                  <a:t>exercise</a:t>
                </a:r>
                <a:r>
                  <a:rPr lang="en-US" sz="2800" dirty="0"/>
                  <a:t>].</a:t>
                </a:r>
              </a:p>
              <a:p>
                <a:r>
                  <a:rPr lang="en-US" sz="2800" i="1" dirty="0">
                    <a:solidFill>
                      <a:srgbClr val="117810"/>
                    </a:solidFill>
                  </a:rPr>
                  <a:t>Non-commutative</a:t>
                </a:r>
                <a:r>
                  <a:rPr lang="en-US" sz="2800" dirty="0"/>
                  <a:t> group actions: </a:t>
                </a:r>
                <a:r>
                  <a:rPr lang="en-US" sz="2800" i="1" dirty="0">
                    <a:solidFill>
                      <a:srgbClr val="117810"/>
                    </a:solidFill>
                  </a:rPr>
                  <a:t>geodesic convexity</a:t>
                </a:r>
                <a:r>
                  <a:rPr lang="en-US" sz="2800" dirty="0"/>
                  <a:t>. [</a:t>
                </a:r>
                <a:r>
                  <a:rPr lang="en-US" sz="2800" dirty="0">
                    <a:solidFill>
                      <a:srgbClr val="283FE2"/>
                    </a:solidFill>
                  </a:rPr>
                  <a:t>Michael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283FE2"/>
                    </a:solidFill>
                  </a:rPr>
                  <a:t>Nisheeth</a:t>
                </a:r>
                <a:r>
                  <a:rPr lang="en-US" sz="2800" dirty="0"/>
                  <a:t>, </a:t>
                </a:r>
                <a:r>
                  <a:rPr lang="en-US" sz="2800" dirty="0" err="1">
                    <a:solidFill>
                      <a:srgbClr val="283FE2"/>
                    </a:solidFill>
                  </a:rPr>
                  <a:t>Yuanzhi’s</a:t>
                </a:r>
                <a:r>
                  <a:rPr lang="en-US" sz="2800" dirty="0">
                    <a:solidFill>
                      <a:srgbClr val="283FE2"/>
                    </a:solidFill>
                  </a:rPr>
                  <a:t> </a:t>
                </a:r>
                <a:r>
                  <a:rPr lang="en-US" sz="2800" dirty="0"/>
                  <a:t>talks].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6EA318-A87F-44A5-8D86-668505A277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60" t="-1467" r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26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DC3B3-0532-40D5-AF06-BB2FAB04973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99733" y="2520950"/>
            <a:ext cx="8504237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283FE2"/>
                </a:solidFill>
              </a:rPr>
              <a:t>Back to examples</a:t>
            </a:r>
          </a:p>
        </p:txBody>
      </p:sp>
    </p:spTree>
    <p:extLst>
      <p:ext uri="{BB962C8B-B14F-4D97-AF65-F5344CB8AC3E}">
        <p14:creationId xmlns:p14="http://schemas.microsoft.com/office/powerpoint/2010/main" val="971348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6D1BA0-14F7-49EF-928B-951D2FB0C2F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283FE2"/>
                    </a:solidFill>
                  </a:rPr>
                  <a:t>: matrix scaling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6D1BA0-14F7-49EF-928B-951D2FB0C2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CEA427-54B3-44EC-A013-E95C11C81DE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acts 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[</a:t>
                </a:r>
                <a:r>
                  <a:rPr lang="en-US" sz="2400" dirty="0">
                    <a:solidFill>
                      <a:srgbClr val="283FE2"/>
                    </a:solidFill>
                  </a:rPr>
                  <a:t>Hilbert-Mumford</a:t>
                </a:r>
                <a:r>
                  <a:rPr lang="en-US" sz="2400" dirty="0"/>
                  <a:t>]: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in null cone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bipartite</a:t>
                </a:r>
                <a:r>
                  <a:rPr lang="en-US" sz="2400" dirty="0"/>
                  <a:t> graph defined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supp</m:t>
                    </m:r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does not have a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perfect matching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vectors of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row</a:t>
                </a:r>
                <a:r>
                  <a:rPr lang="en-US" sz="2400" dirty="0"/>
                  <a:t> and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column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norms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1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1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[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Kempf</a:t>
                </a:r>
                <a:r>
                  <a:rPr lang="en-US" sz="2400" dirty="0">
                    <a:solidFill>
                      <a:srgbClr val="283FE2"/>
                    </a:solidFill>
                  </a:rPr>
                  <a:t>-Ness</a:t>
                </a:r>
                <a:r>
                  <a:rPr lang="en-US" sz="2400" dirty="0"/>
                  <a:t>]: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not in null cone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non-zero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in orbit-closure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is not in null cone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scalable</a:t>
                </a:r>
                <a:r>
                  <a:rPr lang="en-US" sz="2400" dirty="0"/>
                  <a:t> to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doubly stochastic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Matrix scaling theorem e.g. [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Rothblum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283FE2"/>
                    </a:solidFill>
                  </a:rPr>
                  <a:t>Schneider 89</a:t>
                </a:r>
                <a:r>
                  <a:rPr lang="en-US" sz="2400" dirty="0"/>
                  <a:t>].</a:t>
                </a:r>
              </a:p>
              <a:p>
                <a:r>
                  <a:rPr lang="en-US" sz="2400" dirty="0"/>
                  <a:t>Usually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norms. But equivalent to this formulation.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CEA427-54B3-44EC-A013-E95C11C81D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4"/>
                <a:stretch>
                  <a:fillRect l="-573" t="-1067" b="-5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92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9D47DA2-E565-45AB-9F13-87E7CA716FB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rgbClr val="283FE2"/>
                    </a:solidFill>
                  </a:rPr>
                  <a:t>: Farkas’ lemma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9D47DA2-E565-45AB-9F13-87E7CA716F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51BF0F-7FE5-4765-A8D5-5E8AAEFC1C9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acts 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.</a:t>
                </a:r>
              </a:p>
              <a:p>
                <a:r>
                  <a:rPr lang="en-US" sz="2400" dirty="0"/>
                  <a:t>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ctrlP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. Extend linearly.</a:t>
                </a:r>
              </a:p>
              <a:p>
                <a:r>
                  <a:rPr lang="en-US" sz="2400" dirty="0"/>
                  <a:t>[</a:t>
                </a:r>
                <a:r>
                  <a:rPr lang="en-US" sz="2400" dirty="0">
                    <a:solidFill>
                      <a:srgbClr val="283FE2"/>
                    </a:solidFill>
                  </a:rPr>
                  <a:t>Hilbert-Mumford</a:t>
                </a:r>
                <a:r>
                  <a:rPr lang="en-US" sz="2400" dirty="0"/>
                  <a:t>]: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in null cone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i="1" dirty="0">
                    <a:solidFill>
                      <a:srgbClr val="11781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i="1" dirty="0">
                    <a:solidFill>
                      <a:srgbClr val="11781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i="1" dirty="0">
                    <a:solidFill>
                      <a:srgbClr val="117810"/>
                    </a:solidFill>
                  </a:rPr>
                  <a:t> </a:t>
                </a:r>
                <a:r>
                  <a:rPr lang="en-US" sz="2400" dirty="0" err="1"/>
                  <a:t>s.t.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supp</m:t>
                    </m:r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Moment map,</a:t>
                </a:r>
                <a:r>
                  <a:rPr lang="en-US" sz="2400" dirty="0">
                    <a:solidFill>
                      <a:srgbClr val="11781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[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Kempf</a:t>
                </a:r>
                <a:r>
                  <a:rPr lang="en-US" sz="2400" dirty="0">
                    <a:solidFill>
                      <a:srgbClr val="283FE2"/>
                    </a:solidFill>
                  </a:rPr>
                  <a:t>-Ness</a:t>
                </a:r>
                <a:r>
                  <a:rPr lang="en-US" sz="2400" dirty="0"/>
                  <a:t>]: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not in null cone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non-zero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in orbit-closure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conv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supp</m:t>
                    </m:r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sz="2400" dirty="0"/>
                  <a:t>.  Just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Farkas’ lemma</a:t>
                </a:r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51BF0F-7FE5-4765-A8D5-5E8AAEFC1C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4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81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66EEB1-0F42-4317-821F-7DDC64AFD9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>
                    <a:solidFill>
                      <a:srgbClr val="283FE2"/>
                    </a:solidFill>
                  </a:rPr>
                  <a:t>: operator scaling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66EEB1-0F42-4317-821F-7DDC64AFD9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C3CEC1-3F47-4302-BA5D-B24AD98E573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acts 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)=(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[</a:t>
                </a:r>
                <a:r>
                  <a:rPr lang="en-US" sz="2400" dirty="0">
                    <a:solidFill>
                      <a:srgbClr val="283FE2"/>
                    </a:solidFill>
                  </a:rPr>
                  <a:t>Hilbert-Mumford</a:t>
                </a:r>
                <a:r>
                  <a:rPr lang="en-US" sz="2400" dirty="0"/>
                  <a:t>]: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in null cone </a:t>
                </a:r>
                <a:r>
                  <a:rPr lang="en-US" sz="2400" dirty="0" err="1"/>
                  <a:t>iff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 shrunk subspace.</a:t>
                </a:r>
              </a:p>
              <a:p>
                <a:r>
                  <a:rPr lang="en-US" sz="2400" dirty="0"/>
                  <a:t>Moment map,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2 </m:t>
                    </m:r>
                    <m:d>
                      <m:dPr>
                        <m:ctrlP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bSup>
                          </m:e>
                        </m:nary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𝑐𝐼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[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Kempf</a:t>
                </a:r>
                <a:r>
                  <a:rPr lang="en-US" sz="2400" dirty="0">
                    <a:solidFill>
                      <a:srgbClr val="283FE2"/>
                    </a:solidFill>
                  </a:rPr>
                  <a:t>-Ness</a:t>
                </a:r>
                <a:r>
                  <a:rPr lang="en-US" sz="2400" dirty="0"/>
                  <a:t>]: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not in null cone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non-zero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in orbit-closure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is not in null cone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scalable</a:t>
                </a:r>
                <a:r>
                  <a:rPr lang="en-US" sz="2400" dirty="0"/>
                  <a:t> to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doubly stochastic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>
                    <a:solidFill>
                      <a:srgbClr val="283FE2"/>
                    </a:solidFill>
                  </a:rPr>
                  <a:t>[Gurvits 04]</a:t>
                </a:r>
                <a:r>
                  <a:rPr lang="en-US" sz="2400" dirty="0"/>
                  <a:t> operator scaling theorem.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C3CEC1-3F47-4302-BA5D-B24AD98E57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 t="-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27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0877E-CA93-45E7-B048-77A24718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73071-FF51-4D48-B2BB-EEDF173097A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Recall: </a:t>
            </a:r>
            <a:r>
              <a:rPr lang="en-US" i="1" dirty="0">
                <a:solidFill>
                  <a:srgbClr val="117810"/>
                </a:solidFill>
              </a:rPr>
              <a:t>null cone</a:t>
            </a:r>
            <a:r>
              <a:rPr lang="en-US" i="1" dirty="0"/>
              <a:t>.</a:t>
            </a:r>
          </a:p>
          <a:p>
            <a:r>
              <a:rPr lang="en-US" i="1" dirty="0">
                <a:solidFill>
                  <a:srgbClr val="117810"/>
                </a:solidFill>
              </a:rPr>
              <a:t>Hilbert-Mumford</a:t>
            </a:r>
            <a:r>
              <a:rPr lang="en-US" dirty="0"/>
              <a:t> criterion.</a:t>
            </a:r>
          </a:p>
          <a:p>
            <a:r>
              <a:rPr lang="en-US" i="1" dirty="0" err="1">
                <a:solidFill>
                  <a:srgbClr val="117810"/>
                </a:solidFill>
              </a:rPr>
              <a:t>Kempf</a:t>
            </a:r>
            <a:r>
              <a:rPr lang="en-US" i="1" dirty="0">
                <a:solidFill>
                  <a:srgbClr val="117810"/>
                </a:solidFill>
              </a:rPr>
              <a:t>-Ness</a:t>
            </a:r>
            <a:r>
              <a:rPr lang="en-US" dirty="0"/>
              <a:t> theorem.</a:t>
            </a:r>
          </a:p>
          <a:p>
            <a:r>
              <a:rPr lang="en-US" i="1" dirty="0">
                <a:solidFill>
                  <a:srgbClr val="117810"/>
                </a:solidFill>
              </a:rPr>
              <a:t>Examples</a:t>
            </a:r>
            <a:r>
              <a:rPr lang="en-US" dirty="0"/>
              <a:t>: matrix, operator and tensor scaling.</a:t>
            </a:r>
          </a:p>
          <a:p>
            <a:r>
              <a:rPr lang="en-US" dirty="0"/>
              <a:t>Proofs.</a:t>
            </a:r>
          </a:p>
        </p:txBody>
      </p:sp>
    </p:spTree>
    <p:extLst>
      <p:ext uri="{BB962C8B-B14F-4D97-AF65-F5344CB8AC3E}">
        <p14:creationId xmlns:p14="http://schemas.microsoft.com/office/powerpoint/2010/main" val="4040501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66EEB1-0F42-4317-821F-7DDC64AFD9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Example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solidFill>
                      <a:srgbClr val="283FE2"/>
                    </a:solidFill>
                  </a:rPr>
                  <a:t>: tensor scaling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66EEB1-0F42-4317-821F-7DDC64AFD9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C3CEC1-3F47-4302-BA5D-B24AD98E573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⋯×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 acts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⊗⋯⊗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Natural basis change on each coordinate.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⊗⋯⊗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⊗⋯⊗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/>
                  <a:t>. Extend linearly.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⊗⋯⊗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i="1" dirty="0" err="1">
                    <a:solidFill>
                      <a:srgbClr val="117810"/>
                    </a:solidFill>
                  </a:rPr>
                  <a:t>flattenings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dimensions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𝑐𝐼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Moment map,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[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Kempf</a:t>
                </a:r>
                <a:r>
                  <a:rPr lang="en-US" sz="2400" dirty="0">
                    <a:solidFill>
                      <a:srgbClr val="283FE2"/>
                    </a:solidFill>
                  </a:rPr>
                  <a:t>-Ness</a:t>
                </a:r>
                <a:r>
                  <a:rPr lang="en-US" sz="2400" dirty="0"/>
                  <a:t>]: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not in null cone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non-zero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in orbit-closure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C3CEC1-3F47-4302-BA5D-B24AD98E57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4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38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971FF1-6B26-4274-BDC1-75B9D196679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solidFill>
                      <a:srgbClr val="283FE2"/>
                    </a:solidFill>
                  </a:rPr>
                  <a:t>: tensor scaling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971FF1-6B26-4274-BDC1-75B9D19667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7FA8C1-FFCD-438C-926B-EA2BA53EDC7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⊗⋯⊗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i="1" dirty="0" err="1">
                    <a:solidFill>
                      <a:srgbClr val="117810"/>
                    </a:solidFill>
                  </a:rPr>
                  <a:t>flattenings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dimensions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∏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𝑐𝐼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Moment map,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[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Kempf</a:t>
                </a:r>
                <a:r>
                  <a:rPr lang="en-US" sz="2400" dirty="0">
                    <a:solidFill>
                      <a:srgbClr val="283FE2"/>
                    </a:solidFill>
                  </a:rPr>
                  <a:t>-Ness</a:t>
                </a:r>
                <a:r>
                  <a:rPr lang="en-US" sz="2400" dirty="0"/>
                  <a:t>]: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not in null cone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non-zero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in orbit-closure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not in null cone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scalable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rgbClr val="117810"/>
                    </a:solidFill>
                  </a:rPr>
                  <a:t>-stochastic</a:t>
                </a:r>
                <a:r>
                  <a:rPr lang="en-US" sz="2400" dirty="0"/>
                  <a:t>. [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Avi’s</a:t>
                </a:r>
                <a:r>
                  <a:rPr lang="en-US" sz="2400" dirty="0"/>
                  <a:t> talks]</a:t>
                </a:r>
              </a:p>
              <a:p>
                <a:r>
                  <a:rPr lang="en-US" sz="2400" dirty="0">
                    <a:solidFill>
                      <a:srgbClr val="117810"/>
                    </a:solidFill>
                  </a:rPr>
                  <a:t>Scaling</a:t>
                </a:r>
                <a:r>
                  <a:rPr lang="en-US" sz="2400" dirty="0"/>
                  <a:t>: Action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×⋯×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rgbClr val="117810"/>
                    </a:solidFill>
                  </a:rPr>
                  <a:t>-stochastic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. Singular values of </a:t>
                </a:r>
                <a:r>
                  <a:rPr lang="en-US" sz="2400" dirty="0" err="1"/>
                  <a:t>flattenings</a:t>
                </a:r>
                <a:r>
                  <a:rPr lang="en-US" sz="2400" dirty="0"/>
                  <a:t> uniform.</a:t>
                </a:r>
              </a:p>
              <a:p>
                <a:r>
                  <a:rPr lang="en-US" sz="2400" dirty="0"/>
                  <a:t>Quantum information theory interpretation: </a:t>
                </a:r>
                <a:r>
                  <a:rPr lang="en-US" sz="2400" dirty="0">
                    <a:solidFill>
                      <a:srgbClr val="283FE2"/>
                    </a:solidFill>
                  </a:rPr>
                  <a:t>Michael’s</a:t>
                </a:r>
                <a:r>
                  <a:rPr lang="en-US" sz="2400" dirty="0"/>
                  <a:t> talk.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7FA8C1-FFCD-438C-926B-EA2BA53EDC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30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54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DC3B3-0532-40D5-AF06-BB2FAB04973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99733" y="2520950"/>
            <a:ext cx="8504237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283FE2"/>
                </a:solidFill>
              </a:rPr>
              <a:t>Proof of Hilbert-Mumford</a:t>
            </a:r>
          </a:p>
        </p:txBody>
      </p:sp>
    </p:spTree>
    <p:extLst>
      <p:ext uri="{BB962C8B-B14F-4D97-AF65-F5344CB8AC3E}">
        <p14:creationId xmlns:p14="http://schemas.microsoft.com/office/powerpoint/2010/main" val="3931463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EEB1-0F42-4317-821F-7DDC64AF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Commutative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C3CEC1-3F47-4302-BA5D-B24AD98E573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acts 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.</a:t>
                </a:r>
              </a:p>
              <a:p>
                <a:r>
                  <a:rPr lang="en-US" sz="2400" dirty="0"/>
                  <a:t>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ctrlP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. Extend linearly.</a:t>
                </a:r>
              </a:p>
              <a:p>
                <a:r>
                  <a:rPr lang="en-US" sz="2400" dirty="0"/>
                  <a:t>Proof due to [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Sury</a:t>
                </a:r>
                <a:r>
                  <a:rPr lang="en-US" sz="2400" dirty="0">
                    <a:solidFill>
                      <a:srgbClr val="283FE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2400" dirty="0"/>
                  <a:t>].</a:t>
                </a:r>
              </a:p>
              <a:p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in null cone.</a:t>
                </a:r>
              </a:p>
              <a:p>
                <a:r>
                  <a:rPr lang="en-US" sz="2400" dirty="0"/>
                  <a:t>Sequence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→∞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>
                    <a:solidFill>
                      <a:srgbClr val="117810"/>
                    </a:solidFill>
                  </a:rPr>
                  <a:t>Claim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conv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supp</m:t>
                    </m:r>
                    <m:r>
                      <a:rPr lang="en-US" sz="2400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By Farkas’ lemma,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supp</m:t>
                    </m:r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sends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C3CEC1-3F47-4302-BA5D-B24AD98E57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72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BDCB0-A4D4-496F-B6C0-CC7A2EC2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Proof of claim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0532BF-7DCF-4573-A4DD-B89A60CBE92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Sequence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→∞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sub>
                    </m:sSub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supp</m:t>
                    </m:r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400" dirty="0"/>
                      <m:t>.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conv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supp</m:t>
                    </m:r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supp</m:t>
                        </m:r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Consider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en-US" sz="24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4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solidFill>
                                              <a:srgbClr val="283FE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solidFill>
                                                  <a:srgbClr val="283FE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sz="2400" i="1">
                                                    <a:solidFill>
                                                      <a:srgbClr val="283FE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400" i="1">
                                                    <a:solidFill>
                                                      <a:srgbClr val="283FE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i="1">
                                                    <a:solidFill>
                                                      <a:srgbClr val="283FE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400" i="1">
                                                    <a:solidFill>
                                                      <a:srgbClr val="283FE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rgbClr val="283FE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rgbClr val="283FE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solidFill>
                                                  <a:srgbClr val="283FE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rgbClr val="283FE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srgbClr val="283FE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>
                                            <a:solidFill>
                                              <a:srgbClr val="283FE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283FE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283FE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sz="2400" dirty="0"/>
                  <a:t>. By above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→∞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Switch order of products.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b="0" i="1" smtClean="0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smtClean="0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. Contradiction!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0532BF-7DCF-4573-A4DD-B89A60CBE9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73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9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F5512-A7E9-4A77-A3D3-B37059CB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Non-commutative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902F6C-8B51-4ED0-BD26-61BB68D206F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i="1" dirty="0">
                    <a:solidFill>
                      <a:srgbClr val="117810"/>
                    </a:solidFill>
                  </a:rPr>
                  <a:t>Reduction</a:t>
                </a:r>
                <a:r>
                  <a:rPr lang="en-US" sz="2400" dirty="0"/>
                  <a:t> to commutative case: right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choice of basis</a:t>
                </a:r>
                <a:r>
                  <a:rPr lang="en-US" sz="2400" dirty="0"/>
                  <a:t>.</a:t>
                </a:r>
              </a:p>
              <a:p>
                <a:r>
                  <a:rPr lang="en-US" sz="2400" i="1" dirty="0">
                    <a:solidFill>
                      <a:srgbClr val="117810"/>
                    </a:solidFill>
                  </a:rPr>
                  <a:t>Non-constructive</a:t>
                </a:r>
                <a:r>
                  <a:rPr lang="en-US" sz="2400" dirty="0"/>
                  <a:t>. Not clear how to find the right basis algorithmically.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acts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in null cone.</a:t>
                </a:r>
              </a:p>
              <a:p>
                <a:r>
                  <a:rPr lang="en-US" sz="2400" dirty="0"/>
                  <a:t>Sequence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→∞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 err="1">
                    <a:solidFill>
                      <a:srgbClr val="117810"/>
                    </a:solidFill>
                  </a:rPr>
                  <a:t>Sing</a:t>
                </a:r>
                <a:r>
                  <a:rPr lang="en-US" sz="2400" dirty="0">
                    <a:solidFill>
                      <a:srgbClr val="117810"/>
                    </a:solidFill>
                  </a:rPr>
                  <a:t>ular value decomposition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unitary.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diagonal.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→∞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902F6C-8B51-4ED0-BD26-61BB68D206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23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C1D05-4027-48E8-86D2-1C4FFDEF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Non-commutative case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65FDD2-A02F-42C3-B7EF-3AC85CEC264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Unitary matrices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compact</a:t>
                </a:r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Basis change looking for.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[</a:t>
                </a:r>
                <a:r>
                  <a:rPr lang="en-US" sz="2400" dirty="0">
                    <a:solidFill>
                      <a:srgbClr val="117810"/>
                    </a:solidFill>
                  </a:rPr>
                  <a:t>Exercise</a:t>
                </a:r>
                <a:r>
                  <a:rPr lang="en-US" sz="2400" dirty="0"/>
                  <a:t>]: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→∞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r>
                  <a:rPr lang="en-US" sz="2400" dirty="0"/>
                  <a:t>Slightly tricky.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’s may have unbounded entries.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sends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sends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65FDD2-A02F-42C3-B7EF-3AC85CEC26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7F9DF7F-FBEF-4895-8078-6C86704B9DC8}"/>
              </a:ext>
            </a:extLst>
          </p:cNvPr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0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83FE2"/>
                </a:solidFill>
              </a:rPr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4AF86F-11E3-4412-9A32-1266BDE16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702" y="1737360"/>
            <a:ext cx="40005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12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DC3B3-0532-40D5-AF06-BB2FAB04973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99733" y="2520950"/>
            <a:ext cx="8504237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283FE2"/>
                </a:solidFill>
              </a:rPr>
              <a:t>Null cone: definition</a:t>
            </a:r>
          </a:p>
        </p:txBody>
      </p:sp>
    </p:spTree>
    <p:extLst>
      <p:ext uri="{BB962C8B-B14F-4D97-AF65-F5344CB8AC3E}">
        <p14:creationId xmlns:p14="http://schemas.microsoft.com/office/powerpoint/2010/main" val="371322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16625-70B1-49E9-B86A-51992F395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Null cone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33AB41-56E1-4BD9-9EAF-A94BE8EAC20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Fix an action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117810"/>
                    </a:solidFill>
                  </a:rPr>
                  <a:t> </a:t>
                </a:r>
                <a:r>
                  <a:rPr lang="en-US" sz="2400" dirty="0"/>
                  <a:t>on</a:t>
                </a:r>
                <a:r>
                  <a:rPr lang="en-US" sz="2400" dirty="0">
                    <a:solidFill>
                      <a:srgbClr val="11781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𝐺𝐿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denotes the action.</a:t>
                </a:r>
              </a:p>
              <a:p>
                <a:r>
                  <a:rPr lang="en-US" sz="2400" dirty="0">
                    <a:solidFill>
                      <a:srgbClr val="117810"/>
                    </a:solidFill>
                  </a:rPr>
                  <a:t>Null cone</a:t>
                </a:r>
                <a:r>
                  <a:rPr lang="en-US" sz="2400" dirty="0"/>
                  <a:t>: Vectors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lies in the orbit-closure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0∈</m:t>
                        </m:r>
                        <m:acc>
                          <m:accPr>
                            <m:chr m:val="̅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Sequence of group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</a:t>
                </a:r>
                <a:r>
                  <a:rPr lang="en-US" sz="2400" dirty="0"/>
                  <a:t>.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Also</a:t>
                </a:r>
                <a:r>
                  <a:rPr lang="en-US" sz="2400" dirty="0">
                    <a:solidFill>
                      <a:srgbClr val="117810"/>
                    </a:solidFill>
                  </a:rPr>
                  <a:t> zero set </a:t>
                </a:r>
                <a:r>
                  <a:rPr lang="en-US" sz="2400" dirty="0"/>
                  <a:t>of all homogeneous invariant polynomials.</a:t>
                </a:r>
              </a:p>
              <a:p>
                <a:r>
                  <a:rPr lang="en-US" sz="2400" dirty="0">
                    <a:solidFill>
                      <a:srgbClr val="117810"/>
                    </a:solidFill>
                  </a:rPr>
                  <a:t>Hilbert-Mumford</a:t>
                </a:r>
                <a:r>
                  <a:rPr lang="en-US" sz="2400" dirty="0"/>
                  <a:t> criterion: how to certify membership in null cone.</a:t>
                </a:r>
              </a:p>
              <a:p>
                <a:r>
                  <a:rPr lang="en-US" sz="2400" dirty="0" err="1">
                    <a:solidFill>
                      <a:srgbClr val="117810"/>
                    </a:solidFill>
                  </a:rPr>
                  <a:t>Kempf</a:t>
                </a:r>
                <a:r>
                  <a:rPr lang="en-US" sz="2400" dirty="0">
                    <a:solidFill>
                      <a:srgbClr val="117810"/>
                    </a:solidFill>
                  </a:rPr>
                  <a:t>-Ness</a:t>
                </a:r>
                <a:r>
                  <a:rPr lang="en-US" sz="2400" dirty="0"/>
                  <a:t> theorem: how to certify non-membership in null cone.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33AB41-56E1-4BD9-9EAF-A94BE8EAC2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 t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84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DC3B3-0532-40D5-AF06-BB2FAB04973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99733" y="2520950"/>
            <a:ext cx="8504237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283FE2"/>
                </a:solidFill>
              </a:rPr>
              <a:t>Hilbert-Mumford: certifying membership in null cone</a:t>
            </a:r>
          </a:p>
        </p:txBody>
      </p:sp>
    </p:spTree>
    <p:extLst>
      <p:ext uri="{BB962C8B-B14F-4D97-AF65-F5344CB8AC3E}">
        <p14:creationId xmlns:p14="http://schemas.microsoft.com/office/powerpoint/2010/main" val="56410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388F-525E-423D-B37C-3F69A46E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Hilbert-Mumford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B0F2D8-8BC7-40E1-B801-C089C7234FC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00" dirty="0"/>
                  <a:t>Fix an action of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600" dirty="0">
                    <a:solidFill>
                      <a:srgbClr val="117810"/>
                    </a:solidFill>
                  </a:rPr>
                  <a:t> </a:t>
                </a:r>
                <a:r>
                  <a:rPr lang="en-US" sz="2600" dirty="0"/>
                  <a:t>on</a:t>
                </a:r>
                <a:r>
                  <a:rPr lang="en-US" sz="2600" dirty="0">
                    <a:solidFill>
                      <a:srgbClr val="11781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How to </a:t>
                </a:r>
                <a:r>
                  <a:rPr lang="en-US" sz="2600" i="1" dirty="0">
                    <a:solidFill>
                      <a:srgbClr val="117810"/>
                    </a:solidFill>
                  </a:rPr>
                  <a:t>certify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/>
                  <a:t>(null cone)?</a:t>
                </a:r>
              </a:p>
              <a:p>
                <a:r>
                  <a:rPr lang="en-US" sz="2600" dirty="0"/>
                  <a:t>Sequence of group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s.t</a:t>
                </a:r>
                <a:r>
                  <a:rPr lang="en-US" sz="2600" dirty="0"/>
                  <a:t>.</a:t>
                </a:r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600" i="1" dirty="0">
                    <a:solidFill>
                      <a:srgbClr val="117810"/>
                    </a:solidFill>
                  </a:rPr>
                  <a:t>Compact</a:t>
                </a:r>
                <a:r>
                  <a:rPr lang="en-US" sz="2600" dirty="0"/>
                  <a:t> description of the sequence?</a:t>
                </a:r>
              </a:p>
              <a:p>
                <a:r>
                  <a:rPr lang="en-US" sz="2600" dirty="0"/>
                  <a:t>Given by </a:t>
                </a:r>
                <a:r>
                  <a:rPr lang="en-US" sz="2600" i="1" dirty="0">
                    <a:solidFill>
                      <a:srgbClr val="117810"/>
                    </a:solidFill>
                  </a:rPr>
                  <a:t>one-parameter subgroups</a:t>
                </a:r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[</a:t>
                </a:r>
                <a:r>
                  <a:rPr lang="en-US" sz="2600" dirty="0">
                    <a:solidFill>
                      <a:srgbClr val="283FE2"/>
                    </a:solidFill>
                  </a:rPr>
                  <a:t>Hilbert 1893</a:t>
                </a:r>
                <a:r>
                  <a:rPr lang="en-US" sz="2600" dirty="0"/>
                  <a:t>; </a:t>
                </a:r>
                <a:r>
                  <a:rPr lang="en-US" sz="2600" dirty="0">
                    <a:solidFill>
                      <a:srgbClr val="283FE2"/>
                    </a:solidFill>
                  </a:rPr>
                  <a:t>Mumford 1965</a:t>
                </a:r>
                <a:r>
                  <a:rPr lang="en-US" sz="2600" dirty="0"/>
                  <a:t>]: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 err="1"/>
                  <a:t>iff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600" dirty="0"/>
                  <a:t> one-parameter subgroup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s.t.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6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→0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600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600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Works for positive characteristic as well.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B0F2D8-8BC7-40E1-B801-C089C7234F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717" t="-1333" r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76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6844-CB26-4F65-9139-7E9B2C11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One-parameter subgroups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3220A8-0284-4EBD-A005-2BD98F4C5AA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rgbClr val="283FE2"/>
                    </a:solidFill>
                  </a:rPr>
                  <a:t>One-parameter subgroup</a:t>
                </a:r>
                <a:r>
                  <a:rPr lang="en-US" sz="2400" dirty="0"/>
                  <a:t>: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Group homomorphism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. Also map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algebraic</a:t>
                </a:r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11781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117810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11781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diag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3220A8-0284-4EBD-A005-2BD98F4C5A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51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B94A2F5-F146-4062-ADE6-94E1EFA2A04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B94A2F5-F146-4062-ADE6-94E1EFA2A0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2595F6-3777-42BF-BD49-A00E9239772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acts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matrices with </a:t>
                </a:r>
                <a:r>
                  <a:rPr lang="en-US" sz="2400" dirty="0" err="1">
                    <a:solidFill>
                      <a:srgbClr val="117810"/>
                    </a:solidFill>
                  </a:rPr>
                  <a:t>det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matrices.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[</a:t>
                </a:r>
                <a:r>
                  <a:rPr lang="en-US" sz="2400" dirty="0">
                    <a:solidFill>
                      <a:srgbClr val="117810"/>
                    </a:solidFill>
                  </a:rPr>
                  <a:t>Exercise</a:t>
                </a:r>
                <a:r>
                  <a:rPr lang="en-US" sz="2400" dirty="0"/>
                  <a:t>]: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generates invariant ring.</a:t>
                </a:r>
              </a:p>
              <a:p>
                <a:r>
                  <a:rPr lang="en-US" sz="2400" dirty="0"/>
                  <a:t>Null cone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=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singular matrices</a:t>
                </a:r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singular.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has last row all zeros.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diag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en-US" sz="24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sz="2400" dirty="0"/>
                  <a:t> sends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2595F6-3777-42BF-BD49-A00E923977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29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30381</TotalTime>
  <Words>2705</Words>
  <Application>Microsoft Office PowerPoint</Application>
  <PresentationFormat>On-screen Show (4:3)</PresentationFormat>
  <Paragraphs>313</Paragraphs>
  <Slides>37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ＭＳ Ｐゴシック</vt:lpstr>
      <vt:lpstr>Calibri</vt:lpstr>
      <vt:lpstr>Calisto MT</vt:lpstr>
      <vt:lpstr>Cambria Math</vt:lpstr>
      <vt:lpstr>Georgia</vt:lpstr>
      <vt:lpstr>Times New Roman</vt:lpstr>
      <vt:lpstr>Wingdings</vt:lpstr>
      <vt:lpstr>Wingdings 2</vt:lpstr>
      <vt:lpstr>Civic</vt:lpstr>
      <vt:lpstr>Geometric invariant theory 1</vt:lpstr>
      <vt:lpstr>Overview</vt:lpstr>
      <vt:lpstr>Outline</vt:lpstr>
      <vt:lpstr>PowerPoint Presentation</vt:lpstr>
      <vt:lpstr>Null cone</vt:lpstr>
      <vt:lpstr>PowerPoint Presentation</vt:lpstr>
      <vt:lpstr>Hilbert-Mumford</vt:lpstr>
      <vt:lpstr>One-parameter subgroups</vt:lpstr>
      <vt:lpstr>Example 1</vt:lpstr>
      <vt:lpstr>Example 2</vt:lpstr>
      <vt:lpstr>Example 2</vt:lpstr>
      <vt:lpstr>Example 3</vt:lpstr>
      <vt:lpstr>Example 3</vt:lpstr>
      <vt:lpstr>Example 4</vt:lpstr>
      <vt:lpstr>Example 4</vt:lpstr>
      <vt:lpstr>PowerPoint Presentation</vt:lpstr>
      <vt:lpstr>Kempf-Ness</vt:lpstr>
      <vt:lpstr>Moment map</vt:lpstr>
      <vt:lpstr>Example 1</vt:lpstr>
      <vt:lpstr>Example 2</vt:lpstr>
      <vt:lpstr>Example 3</vt:lpstr>
      <vt:lpstr>Example 4</vt:lpstr>
      <vt:lpstr>Example 5</vt:lpstr>
      <vt:lpstr>Kempf-Ness</vt:lpstr>
      <vt:lpstr>Kempf-Ness</vt:lpstr>
      <vt:lpstr>PowerPoint Presentation</vt:lpstr>
      <vt:lpstr>Example 1: matrix scaling</vt:lpstr>
      <vt:lpstr>Example 2: Farkas’ lemma</vt:lpstr>
      <vt:lpstr>Example 3: operator scaling</vt:lpstr>
      <vt:lpstr>Example 4: tensor scaling</vt:lpstr>
      <vt:lpstr>Example 4: tensor scaling</vt:lpstr>
      <vt:lpstr>PowerPoint Presentation</vt:lpstr>
      <vt:lpstr>Commutative case</vt:lpstr>
      <vt:lpstr>Proof of claim</vt:lpstr>
      <vt:lpstr>Non-commutative case</vt:lpstr>
      <vt:lpstr>Non-commutative case</vt:lpstr>
      <vt:lpstr>Thank You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value parallel repetition for general games</dc:title>
  <dc:creator>Ankit Garg</dc:creator>
  <cp:lastModifiedBy>Ankit Garg</cp:lastModifiedBy>
  <cp:revision>2254</cp:revision>
  <dcterms:created xsi:type="dcterms:W3CDTF">2014-08-01T13:15:57Z</dcterms:created>
  <dcterms:modified xsi:type="dcterms:W3CDTF">2018-06-05T12:02:14Z</dcterms:modified>
</cp:coreProperties>
</file>