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47"/>
  </p:notesMasterIdLst>
  <p:handoutMasterIdLst>
    <p:handoutMasterId r:id="rId48"/>
  </p:handoutMasterIdLst>
  <p:sldIdLst>
    <p:sldId id="256" r:id="rId3"/>
    <p:sldId id="316" r:id="rId4"/>
    <p:sldId id="317" r:id="rId5"/>
    <p:sldId id="324" r:id="rId6"/>
    <p:sldId id="318" r:id="rId7"/>
    <p:sldId id="319" r:id="rId8"/>
    <p:sldId id="320" r:id="rId9"/>
    <p:sldId id="321" r:id="rId10"/>
    <p:sldId id="322" r:id="rId11"/>
    <p:sldId id="289" r:id="rId12"/>
    <p:sldId id="294" r:id="rId13"/>
    <p:sldId id="295" r:id="rId14"/>
    <p:sldId id="297" r:id="rId15"/>
    <p:sldId id="298" r:id="rId16"/>
    <p:sldId id="299" r:id="rId17"/>
    <p:sldId id="300" r:id="rId18"/>
    <p:sldId id="303" r:id="rId19"/>
    <p:sldId id="302" r:id="rId20"/>
    <p:sldId id="339" r:id="rId21"/>
    <p:sldId id="326" r:id="rId22"/>
    <p:sldId id="331" r:id="rId23"/>
    <p:sldId id="340" r:id="rId24"/>
    <p:sldId id="341" r:id="rId25"/>
    <p:sldId id="342" r:id="rId26"/>
    <p:sldId id="343" r:id="rId27"/>
    <p:sldId id="329" r:id="rId28"/>
    <p:sldId id="330" r:id="rId29"/>
    <p:sldId id="310" r:id="rId30"/>
    <p:sldId id="311" r:id="rId31"/>
    <p:sldId id="333" r:id="rId32"/>
    <p:sldId id="327" r:id="rId33"/>
    <p:sldId id="328" r:id="rId34"/>
    <p:sldId id="334" r:id="rId35"/>
    <p:sldId id="335" r:id="rId36"/>
    <p:sldId id="336" r:id="rId37"/>
    <p:sldId id="337" r:id="rId38"/>
    <p:sldId id="338" r:id="rId39"/>
    <p:sldId id="306" r:id="rId40"/>
    <p:sldId id="323" r:id="rId41"/>
    <p:sldId id="344" r:id="rId42"/>
    <p:sldId id="345" r:id="rId43"/>
    <p:sldId id="346" r:id="rId44"/>
    <p:sldId id="347" r:id="rId45"/>
    <p:sldId id="314" r:id="rId46"/>
  </p:sldIdLst>
  <p:sldSz cx="12188825" cy="6858000"/>
  <p:notesSz cx="6858000" cy="9144000"/>
  <p:embeddedFontLst>
    <p:embeddedFont>
      <p:font typeface="CMEX10" panose="020B0500000000000000" pitchFamily="34" charset="0"/>
      <p:regular r:id="rId49"/>
    </p:embeddedFont>
    <p:embeddedFont>
      <p:font typeface="MSBM7" panose="020B0500000000000000" pitchFamily="34" charset="0"/>
      <p:regular r:id="rId50"/>
    </p:embeddedFont>
    <p:embeddedFont>
      <p:font typeface="CMR5" panose="020B0500000000000000" pitchFamily="34" charset="0"/>
      <p:regular r:id="rId51"/>
    </p:embeddedFont>
    <p:embeddedFont>
      <p:font typeface="CMR7" panose="020B0500000000000000" pitchFamily="34" charset="0"/>
      <p:regular r:id="rId52"/>
    </p:embeddedFont>
    <p:embeddedFont>
      <p:font typeface="CMTI10" panose="020B0500000000000000" pitchFamily="34" charset="0"/>
      <p:regular r:id="rId53"/>
    </p:embeddedFont>
    <p:embeddedFont>
      <p:font typeface="CMSY5" panose="020B0500000000000000" pitchFamily="34" charset="0"/>
      <p:regular r:id="rId54"/>
    </p:embeddedFont>
    <p:embeddedFont>
      <p:font typeface="CMSY7" panose="020B0500000000000000" pitchFamily="34" charset="0"/>
      <p:regular r:id="rId55"/>
    </p:embeddedFont>
    <p:embeddedFont>
      <p:font typeface="CMMI5" panose="020B0500000000000000" pitchFamily="34" charset="0"/>
      <p:regular r:id="rId56"/>
    </p:embeddedFont>
    <p:embeddedFont>
      <p:font typeface="CMR10" panose="020B0500000000000000" pitchFamily="34" charset="0"/>
      <p:regular r:id="rId57"/>
    </p:embeddedFont>
    <p:embeddedFont>
      <p:font typeface="CMSY10ORIG" panose="020B0500000000000000" pitchFamily="34" charset="0"/>
      <p:regular r:id="rId58"/>
    </p:embeddedFont>
    <p:embeddedFont>
      <p:font typeface="Constantia" panose="02030602050306030303" pitchFamily="18" charset="0"/>
      <p:regular r:id="rId59"/>
      <p:bold r:id="rId60"/>
      <p:italic r:id="rId61"/>
      <p:boldItalic r:id="rId62"/>
    </p:embeddedFont>
    <p:embeddedFont>
      <p:font typeface="MSBM10" panose="020B0500000000000000" pitchFamily="34" charset="0"/>
      <p:regular r:id="rId63"/>
    </p:embeddedFont>
    <p:embeddedFont>
      <p:font typeface="CMBX10" panose="020B0500000000000000" pitchFamily="34" charset="0"/>
      <p:regular r:id="rId64"/>
    </p:embeddedFont>
    <p:embeddedFont>
      <p:font typeface="CMMI10" panose="020B0500000000000000" pitchFamily="34" charset="0"/>
      <p:regular r:id="rId65"/>
    </p:embeddedFont>
    <p:embeddedFont>
      <p:font typeface="CMMI7" panose="020B0500000000000000" pitchFamily="34" charset="0"/>
      <p:regular r:id="rId66"/>
    </p:embeddedFont>
  </p:embeddedFont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1"/>
    <a:srgbClr val="FF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9112" autoAdjust="0"/>
  </p:normalViewPr>
  <p:slideViewPr>
    <p:cSldViewPr>
      <p:cViewPr>
        <p:scale>
          <a:sx n="90" d="100"/>
          <a:sy n="90" d="100"/>
        </p:scale>
        <p:origin x="-336" y="-18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1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2/12/2014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2/12/2014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2/12/2014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2/12/2014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2/12/2014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2/12/2014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2/12/2014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2/12/2014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2/12/2014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2/12/2014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2/12/2014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2/12/2014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2/12/2014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2/12/2014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44.xml"/><Relationship Id="rId7" Type="http://schemas.openxmlformats.org/officeDocument/2006/relationships/image" Target="../media/image38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2.emf"/><Relationship Id="rId5" Type="http://schemas.openxmlformats.org/officeDocument/2006/relationships/tags" Target="../tags/tag46.xml"/><Relationship Id="rId10" Type="http://schemas.openxmlformats.org/officeDocument/2006/relationships/image" Target="../media/image41.emf"/><Relationship Id="rId4" Type="http://schemas.openxmlformats.org/officeDocument/2006/relationships/tags" Target="../tags/tag45.xml"/><Relationship Id="rId9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45.emf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44.em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43.emf"/><Relationship Id="rId5" Type="http://schemas.openxmlformats.org/officeDocument/2006/relationships/tags" Target="../tags/tag51.xml"/><Relationship Id="rId15" Type="http://schemas.openxmlformats.org/officeDocument/2006/relationships/image" Target="../media/image47.emf"/><Relationship Id="rId10" Type="http://schemas.openxmlformats.org/officeDocument/2006/relationships/image" Target="../media/image42.emf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50.emf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5.emf"/><Relationship Id="rId3" Type="http://schemas.openxmlformats.org/officeDocument/2006/relationships/tags" Target="../tags/tag60.xml"/><Relationship Id="rId21" Type="http://schemas.openxmlformats.org/officeDocument/2006/relationships/image" Target="../media/image58.emf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54.emf"/><Relationship Id="rId25" Type="http://schemas.openxmlformats.org/officeDocument/2006/relationships/image" Target="../media/image62.emf"/><Relationship Id="rId2" Type="http://schemas.openxmlformats.org/officeDocument/2006/relationships/tags" Target="../tags/tag59.xml"/><Relationship Id="rId16" Type="http://schemas.openxmlformats.org/officeDocument/2006/relationships/image" Target="../media/image53.emf"/><Relationship Id="rId20" Type="http://schemas.openxmlformats.org/officeDocument/2006/relationships/image" Target="../media/image57.emf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61.emf"/><Relationship Id="rId5" Type="http://schemas.openxmlformats.org/officeDocument/2006/relationships/tags" Target="../tags/tag62.xml"/><Relationship Id="rId15" Type="http://schemas.openxmlformats.org/officeDocument/2006/relationships/image" Target="../media/image52.emf"/><Relationship Id="rId23" Type="http://schemas.openxmlformats.org/officeDocument/2006/relationships/image" Target="../media/image60.emf"/><Relationship Id="rId10" Type="http://schemas.openxmlformats.org/officeDocument/2006/relationships/tags" Target="../tags/tag67.xml"/><Relationship Id="rId19" Type="http://schemas.openxmlformats.org/officeDocument/2006/relationships/image" Target="../media/image56.emf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51.emf"/><Relationship Id="rId22" Type="http://schemas.openxmlformats.org/officeDocument/2006/relationships/image" Target="../media/image5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67.emf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6.emf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65.emf"/><Relationship Id="rId5" Type="http://schemas.openxmlformats.org/officeDocument/2006/relationships/tags" Target="../tags/tag74.xml"/><Relationship Id="rId10" Type="http://schemas.openxmlformats.org/officeDocument/2006/relationships/image" Target="../media/image64.emf"/><Relationship Id="rId4" Type="http://schemas.openxmlformats.org/officeDocument/2006/relationships/tags" Target="../tags/tag73.xml"/><Relationship Id="rId9" Type="http://schemas.openxmlformats.org/officeDocument/2006/relationships/image" Target="../media/image6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tags" Target="../tags/tag82.xml"/><Relationship Id="rId7" Type="http://schemas.openxmlformats.org/officeDocument/2006/relationships/image" Target="../media/image72.emf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71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3.xml"/><Relationship Id="rId9" Type="http://schemas.openxmlformats.org/officeDocument/2006/relationships/image" Target="../media/image7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emf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emf"/><Relationship Id="rId5" Type="http://schemas.openxmlformats.org/officeDocument/2006/relationships/tags" Target="../tags/tag6.xml"/><Relationship Id="rId10" Type="http://schemas.openxmlformats.org/officeDocument/2006/relationships/image" Target="../media/image4.emf"/><Relationship Id="rId4" Type="http://schemas.openxmlformats.org/officeDocument/2006/relationships/tags" Target="../tags/tag5.xml"/><Relationship Id="rId9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78.emf"/><Relationship Id="rId3" Type="http://schemas.openxmlformats.org/officeDocument/2006/relationships/tags" Target="../tags/tag86.xml"/><Relationship Id="rId21" Type="http://schemas.openxmlformats.org/officeDocument/2006/relationships/image" Target="../media/image81.emf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image" Target="../media/image77.emf"/><Relationship Id="rId25" Type="http://schemas.openxmlformats.org/officeDocument/2006/relationships/image" Target="../media/image85.emf"/><Relationship Id="rId2" Type="http://schemas.openxmlformats.org/officeDocument/2006/relationships/tags" Target="../tags/tag85.xml"/><Relationship Id="rId16" Type="http://schemas.openxmlformats.org/officeDocument/2006/relationships/image" Target="../media/image76.emf"/><Relationship Id="rId20" Type="http://schemas.openxmlformats.org/officeDocument/2006/relationships/image" Target="../media/image80.emf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84.emf"/><Relationship Id="rId5" Type="http://schemas.openxmlformats.org/officeDocument/2006/relationships/tags" Target="../tags/tag88.xml"/><Relationship Id="rId15" Type="http://schemas.openxmlformats.org/officeDocument/2006/relationships/image" Target="../media/image75.emf"/><Relationship Id="rId23" Type="http://schemas.openxmlformats.org/officeDocument/2006/relationships/image" Target="../media/image83.emf"/><Relationship Id="rId10" Type="http://schemas.openxmlformats.org/officeDocument/2006/relationships/tags" Target="../tags/tag93.xml"/><Relationship Id="rId19" Type="http://schemas.openxmlformats.org/officeDocument/2006/relationships/image" Target="../media/image79.emf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8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image" Target="../media/image91.emf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0.emf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89.emf"/><Relationship Id="rId5" Type="http://schemas.openxmlformats.org/officeDocument/2006/relationships/tags" Target="../tags/tag101.xml"/><Relationship Id="rId10" Type="http://schemas.openxmlformats.org/officeDocument/2006/relationships/image" Target="../media/image88.emf"/><Relationship Id="rId4" Type="http://schemas.openxmlformats.org/officeDocument/2006/relationships/tags" Target="../tags/tag100.xml"/><Relationship Id="rId9" Type="http://schemas.openxmlformats.org/officeDocument/2006/relationships/image" Target="../media/image8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95.emf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94.emf"/><Relationship Id="rId17" Type="http://schemas.openxmlformats.org/officeDocument/2006/relationships/image" Target="../media/image99.emf"/><Relationship Id="rId2" Type="http://schemas.openxmlformats.org/officeDocument/2006/relationships/tags" Target="../tags/tag104.xml"/><Relationship Id="rId16" Type="http://schemas.openxmlformats.org/officeDocument/2006/relationships/image" Target="../media/image98.emf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93.emf"/><Relationship Id="rId5" Type="http://schemas.openxmlformats.org/officeDocument/2006/relationships/tags" Target="../tags/tag107.xml"/><Relationship Id="rId15" Type="http://schemas.openxmlformats.org/officeDocument/2006/relationships/image" Target="../media/image97.emf"/><Relationship Id="rId10" Type="http://schemas.openxmlformats.org/officeDocument/2006/relationships/image" Target="../media/image92.emf"/><Relationship Id="rId4" Type="http://schemas.openxmlformats.org/officeDocument/2006/relationships/tags" Target="../tags/tag10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../media/image102.emf"/><Relationship Id="rId18" Type="http://schemas.openxmlformats.org/officeDocument/2006/relationships/image" Target="../media/image107.emf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101.emf"/><Relationship Id="rId17" Type="http://schemas.openxmlformats.org/officeDocument/2006/relationships/image" Target="../media/image106.emf"/><Relationship Id="rId2" Type="http://schemas.openxmlformats.org/officeDocument/2006/relationships/tags" Target="../tags/tag112.xml"/><Relationship Id="rId16" Type="http://schemas.openxmlformats.org/officeDocument/2006/relationships/image" Target="../media/image105.emf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100.emf"/><Relationship Id="rId5" Type="http://schemas.openxmlformats.org/officeDocument/2006/relationships/tags" Target="../tags/tag115.xml"/><Relationship Id="rId15" Type="http://schemas.openxmlformats.org/officeDocument/2006/relationships/image" Target="../media/image104.emf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8.emf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10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110.emf"/><Relationship Id="rId18" Type="http://schemas.openxmlformats.org/officeDocument/2006/relationships/image" Target="../media/image115.emf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05.emf"/><Relationship Id="rId17" Type="http://schemas.openxmlformats.org/officeDocument/2006/relationships/image" Target="../media/image114.emf"/><Relationship Id="rId2" Type="http://schemas.openxmlformats.org/officeDocument/2006/relationships/tags" Target="../tags/tag121.xml"/><Relationship Id="rId16" Type="http://schemas.openxmlformats.org/officeDocument/2006/relationships/image" Target="../media/image113.emf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109.emf"/><Relationship Id="rId5" Type="http://schemas.openxmlformats.org/officeDocument/2006/relationships/tags" Target="../tags/tag124.xml"/><Relationship Id="rId15" Type="http://schemas.openxmlformats.org/officeDocument/2006/relationships/image" Target="../media/image112.emf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6.emf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11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0.emf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image" Target="../media/image110.emf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119.emf"/><Relationship Id="rId5" Type="http://schemas.openxmlformats.org/officeDocument/2006/relationships/tags" Target="../tags/tag133.xml"/><Relationship Id="rId15" Type="http://schemas.openxmlformats.org/officeDocument/2006/relationships/image" Target="../media/image86.emf"/><Relationship Id="rId10" Type="http://schemas.openxmlformats.org/officeDocument/2006/relationships/image" Target="../media/image118.emf"/><Relationship Id="rId4" Type="http://schemas.openxmlformats.org/officeDocument/2006/relationships/tags" Target="../tags/tag132.xml"/><Relationship Id="rId9" Type="http://schemas.openxmlformats.org/officeDocument/2006/relationships/image" Target="../media/image117.emf"/><Relationship Id="rId14" Type="http://schemas.openxmlformats.org/officeDocument/2006/relationships/image" Target="../media/image12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image" Target="../media/image127.emf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6.emf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125.emf"/><Relationship Id="rId5" Type="http://schemas.openxmlformats.org/officeDocument/2006/relationships/tags" Target="../tags/tag140.xml"/><Relationship Id="rId10" Type="http://schemas.openxmlformats.org/officeDocument/2006/relationships/image" Target="../media/image124.emf"/><Relationship Id="rId4" Type="http://schemas.openxmlformats.org/officeDocument/2006/relationships/tags" Target="../tags/tag139.xml"/><Relationship Id="rId9" Type="http://schemas.openxmlformats.org/officeDocument/2006/relationships/image" Target="../media/image12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2.emf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131.emf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30.emf"/><Relationship Id="rId5" Type="http://schemas.openxmlformats.org/officeDocument/2006/relationships/tags" Target="../tags/tag146.xml"/><Relationship Id="rId10" Type="http://schemas.openxmlformats.org/officeDocument/2006/relationships/image" Target="../media/image129.emf"/><Relationship Id="rId4" Type="http://schemas.openxmlformats.org/officeDocument/2006/relationships/tags" Target="../tags/tag145.xml"/><Relationship Id="rId9" Type="http://schemas.openxmlformats.org/officeDocument/2006/relationships/image" Target="../media/image128.emf"/><Relationship Id="rId14" Type="http://schemas.openxmlformats.org/officeDocument/2006/relationships/image" Target="../media/image13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image" Target="../media/image139.emf"/><Relationship Id="rId3" Type="http://schemas.openxmlformats.org/officeDocument/2006/relationships/tags" Target="../tags/tag15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8.emf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137.emf"/><Relationship Id="rId5" Type="http://schemas.openxmlformats.org/officeDocument/2006/relationships/tags" Target="../tags/tag153.xml"/><Relationship Id="rId10" Type="http://schemas.openxmlformats.org/officeDocument/2006/relationships/image" Target="../media/image136.emf"/><Relationship Id="rId4" Type="http://schemas.openxmlformats.org/officeDocument/2006/relationships/tags" Target="../tags/tag152.xml"/><Relationship Id="rId9" Type="http://schemas.openxmlformats.org/officeDocument/2006/relationships/image" Target="../media/image13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image" Target="../media/image130.emf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image" Target="../media/image142.emf"/><Relationship Id="rId2" Type="http://schemas.openxmlformats.org/officeDocument/2006/relationships/tags" Target="../tags/tag156.xml"/><Relationship Id="rId16" Type="http://schemas.openxmlformats.org/officeDocument/2006/relationships/image" Target="../media/image131.emf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image" Target="../media/image141.emf"/><Relationship Id="rId5" Type="http://schemas.openxmlformats.org/officeDocument/2006/relationships/tags" Target="../tags/tag159.xml"/><Relationship Id="rId15" Type="http://schemas.openxmlformats.org/officeDocument/2006/relationships/image" Target="../media/image144.emf"/><Relationship Id="rId10" Type="http://schemas.openxmlformats.org/officeDocument/2006/relationships/image" Target="../media/image140.emf"/><Relationship Id="rId4" Type="http://schemas.openxmlformats.org/officeDocument/2006/relationships/tags" Target="../tags/tag15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1.emf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tags" Target="../tags/tag9.xml"/><Relationship Id="rId16" Type="http://schemas.openxmlformats.org/officeDocument/2006/relationships/image" Target="../media/image14.em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9.emf"/><Relationship Id="rId5" Type="http://schemas.openxmlformats.org/officeDocument/2006/relationships/tags" Target="../tags/tag12.xml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image" Target="../media/image130.emf"/><Relationship Id="rId18" Type="http://schemas.openxmlformats.org/officeDocument/2006/relationships/image" Target="../media/image85.emf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image" Target="../media/image129.emf"/><Relationship Id="rId17" Type="http://schemas.openxmlformats.org/officeDocument/2006/relationships/image" Target="../media/image84.emf"/><Relationship Id="rId2" Type="http://schemas.openxmlformats.org/officeDocument/2006/relationships/tags" Target="../tags/tag164.xml"/><Relationship Id="rId16" Type="http://schemas.openxmlformats.org/officeDocument/2006/relationships/image" Target="../media/image145.emf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../media/image128.emf"/><Relationship Id="rId5" Type="http://schemas.openxmlformats.org/officeDocument/2006/relationships/tags" Target="../tags/tag167.xml"/><Relationship Id="rId15" Type="http://schemas.openxmlformats.org/officeDocument/2006/relationships/image" Target="../media/image144.e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image" Target="../media/image13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50.emf"/><Relationship Id="rId26" Type="http://schemas.openxmlformats.org/officeDocument/2006/relationships/image" Target="../media/image158.emf"/><Relationship Id="rId3" Type="http://schemas.openxmlformats.org/officeDocument/2006/relationships/tags" Target="../tags/tag174.xml"/><Relationship Id="rId21" Type="http://schemas.openxmlformats.org/officeDocument/2006/relationships/image" Target="../media/image153.emf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image" Target="../media/image149.jpeg"/><Relationship Id="rId25" Type="http://schemas.openxmlformats.org/officeDocument/2006/relationships/image" Target="../media/image157.emf"/><Relationship Id="rId2" Type="http://schemas.openxmlformats.org/officeDocument/2006/relationships/tags" Target="../tags/tag173.xml"/><Relationship Id="rId16" Type="http://schemas.openxmlformats.org/officeDocument/2006/relationships/image" Target="../media/image148.emf"/><Relationship Id="rId20" Type="http://schemas.openxmlformats.org/officeDocument/2006/relationships/image" Target="../media/image152.emf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156.emf"/><Relationship Id="rId5" Type="http://schemas.openxmlformats.org/officeDocument/2006/relationships/tags" Target="../tags/tag176.xml"/><Relationship Id="rId15" Type="http://schemas.openxmlformats.org/officeDocument/2006/relationships/image" Target="../media/image147.emf"/><Relationship Id="rId23" Type="http://schemas.openxmlformats.org/officeDocument/2006/relationships/image" Target="../media/image155.emf"/><Relationship Id="rId10" Type="http://schemas.openxmlformats.org/officeDocument/2006/relationships/tags" Target="../tags/tag181.xml"/><Relationship Id="rId19" Type="http://schemas.openxmlformats.org/officeDocument/2006/relationships/image" Target="../media/image151.emf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image" Target="../media/image146.emf"/><Relationship Id="rId22" Type="http://schemas.openxmlformats.org/officeDocument/2006/relationships/image" Target="../media/image15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5" Type="http://schemas.openxmlformats.org/officeDocument/2006/relationships/image" Target="../media/image125.emf"/><Relationship Id="rId4" Type="http://schemas.openxmlformats.org/officeDocument/2006/relationships/image" Target="../media/image15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tags" Target="../tags/tag188.xml"/><Relationship Id="rId7" Type="http://schemas.openxmlformats.org/officeDocument/2006/relationships/image" Target="../media/image124.emf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127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9.xml"/><Relationship Id="rId9" Type="http://schemas.openxmlformats.org/officeDocument/2006/relationships/image" Target="../media/image16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emf"/><Relationship Id="rId3" Type="http://schemas.openxmlformats.org/officeDocument/2006/relationships/tags" Target="../tags/tag192.xml"/><Relationship Id="rId7" Type="http://schemas.openxmlformats.org/officeDocument/2006/relationships/image" Target="../media/image162.emf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161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3.xml"/><Relationship Id="rId9" Type="http://schemas.openxmlformats.org/officeDocument/2006/relationships/image" Target="../media/image16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5" Type="http://schemas.openxmlformats.org/officeDocument/2006/relationships/image" Target="../media/image166.emf"/><Relationship Id="rId4" Type="http://schemas.openxmlformats.org/officeDocument/2006/relationships/image" Target="../media/image16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3" Type="http://schemas.openxmlformats.org/officeDocument/2006/relationships/tags" Target="../tags/tag198.xml"/><Relationship Id="rId7" Type="http://schemas.openxmlformats.org/officeDocument/2006/relationships/image" Target="../media/image167.emf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10" Type="http://schemas.openxmlformats.org/officeDocument/2006/relationships/image" Target="../media/image170.emf"/><Relationship Id="rId4" Type="http://schemas.openxmlformats.org/officeDocument/2006/relationships/tags" Target="../tags/tag199.xml"/><Relationship Id="rId9" Type="http://schemas.openxmlformats.org/officeDocument/2006/relationships/image" Target="../media/image16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emf"/><Relationship Id="rId3" Type="http://schemas.openxmlformats.org/officeDocument/2006/relationships/tags" Target="../tags/tag203.xml"/><Relationship Id="rId7" Type="http://schemas.openxmlformats.org/officeDocument/2006/relationships/image" Target="../media/image126.emf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image" Target="../media/image124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4.xml"/><Relationship Id="rId9" Type="http://schemas.openxmlformats.org/officeDocument/2006/relationships/image" Target="../media/image17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emf"/><Relationship Id="rId3" Type="http://schemas.openxmlformats.org/officeDocument/2006/relationships/tags" Target="../tags/tag207.xml"/><Relationship Id="rId7" Type="http://schemas.openxmlformats.org/officeDocument/2006/relationships/image" Target="../media/image173.emf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7.emf"/><Relationship Id="rId5" Type="http://schemas.openxmlformats.org/officeDocument/2006/relationships/tags" Target="../tags/tag209.xml"/><Relationship Id="rId10" Type="http://schemas.openxmlformats.org/officeDocument/2006/relationships/image" Target="../media/image176.emf"/><Relationship Id="rId4" Type="http://schemas.openxmlformats.org/officeDocument/2006/relationships/tags" Target="../tags/tag208.xml"/><Relationship Id="rId9" Type="http://schemas.openxmlformats.org/officeDocument/2006/relationships/image" Target="../media/image17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emf"/><Relationship Id="rId13" Type="http://schemas.openxmlformats.org/officeDocument/2006/relationships/image" Target="../media/image183.emf"/><Relationship Id="rId3" Type="http://schemas.openxmlformats.org/officeDocument/2006/relationships/tags" Target="../tags/tag21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82.emf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181.emf"/><Relationship Id="rId5" Type="http://schemas.openxmlformats.org/officeDocument/2006/relationships/tags" Target="../tags/tag214.xml"/><Relationship Id="rId10" Type="http://schemas.openxmlformats.org/officeDocument/2006/relationships/image" Target="../media/image180.emf"/><Relationship Id="rId4" Type="http://schemas.openxmlformats.org/officeDocument/2006/relationships/tags" Target="../tags/tag213.xml"/><Relationship Id="rId9" Type="http://schemas.openxmlformats.org/officeDocument/2006/relationships/image" Target="../media/image17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8.em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image" Target="../media/image185.emf"/><Relationship Id="rId4" Type="http://schemas.openxmlformats.org/officeDocument/2006/relationships/image" Target="../media/image18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image" Target="../media/image189.emf"/><Relationship Id="rId18" Type="http://schemas.openxmlformats.org/officeDocument/2006/relationships/image" Target="../media/image194.emf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image" Target="../media/image188.emf"/><Relationship Id="rId17" Type="http://schemas.openxmlformats.org/officeDocument/2006/relationships/image" Target="../media/image193.emf"/><Relationship Id="rId2" Type="http://schemas.openxmlformats.org/officeDocument/2006/relationships/tags" Target="../tags/tag220.xml"/><Relationship Id="rId16" Type="http://schemas.openxmlformats.org/officeDocument/2006/relationships/image" Target="../media/image192.emf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187.emf"/><Relationship Id="rId5" Type="http://schemas.openxmlformats.org/officeDocument/2006/relationships/tags" Target="../tags/tag223.xml"/><Relationship Id="rId15" Type="http://schemas.openxmlformats.org/officeDocument/2006/relationships/image" Target="../media/image191.emf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95.emf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image" Target="../media/image190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emf"/><Relationship Id="rId3" Type="http://schemas.openxmlformats.org/officeDocument/2006/relationships/tags" Target="../tags/tag230.xml"/><Relationship Id="rId7" Type="http://schemas.openxmlformats.org/officeDocument/2006/relationships/image" Target="../media/image190.emf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196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1.xml"/><Relationship Id="rId9" Type="http://schemas.openxmlformats.org/officeDocument/2006/relationships/image" Target="../media/image19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23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2.emf"/><Relationship Id="rId5" Type="http://schemas.openxmlformats.org/officeDocument/2006/relationships/tags" Target="../tags/tag23.xml"/><Relationship Id="rId10" Type="http://schemas.openxmlformats.org/officeDocument/2006/relationships/image" Target="../media/image21.emf"/><Relationship Id="rId4" Type="http://schemas.openxmlformats.org/officeDocument/2006/relationships/tags" Target="../tags/tag22.xml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26.emf"/><Relationship Id="rId18" Type="http://schemas.openxmlformats.org/officeDocument/2006/relationships/image" Target="../media/image31.emf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5.emf"/><Relationship Id="rId17" Type="http://schemas.openxmlformats.org/officeDocument/2006/relationships/image" Target="../media/image30.emf"/><Relationship Id="rId2" Type="http://schemas.openxmlformats.org/officeDocument/2006/relationships/tags" Target="../tags/tag26.xml"/><Relationship Id="rId16" Type="http://schemas.openxmlformats.org/officeDocument/2006/relationships/image" Target="../media/image29.emf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0.emf"/><Relationship Id="rId5" Type="http://schemas.openxmlformats.org/officeDocument/2006/relationships/tags" Target="../tags/tag29.xml"/><Relationship Id="rId15" Type="http://schemas.openxmlformats.org/officeDocument/2006/relationships/image" Target="../media/image28.emf"/><Relationship Id="rId10" Type="http://schemas.openxmlformats.org/officeDocument/2006/relationships/slideLayout" Target="../slideLayouts/slideLayout5.xml"/><Relationship Id="rId19" Type="http://schemas.openxmlformats.org/officeDocument/2006/relationships/image" Target="../media/image32.emf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36.xml"/><Relationship Id="rId7" Type="http://schemas.openxmlformats.org/officeDocument/2006/relationships/image" Target="../media/image33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emf"/><Relationship Id="rId5" Type="http://schemas.openxmlformats.org/officeDocument/2006/relationships/tags" Target="../tags/tag38.xml"/><Relationship Id="rId10" Type="http://schemas.openxmlformats.org/officeDocument/2006/relationships/image" Target="../media/image30.emf"/><Relationship Id="rId4" Type="http://schemas.openxmlformats.org/officeDocument/2006/relationships/tags" Target="../tags/tag37.xml"/><Relationship Id="rId9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37.em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5.emf"/><Relationship Id="rId5" Type="http://schemas.openxmlformats.org/officeDocument/2006/relationships/image" Target="../media/image30.emf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612" y="685800"/>
            <a:ext cx="10896600" cy="1676400"/>
          </a:xfrm>
        </p:spPr>
        <p:txBody>
          <a:bodyPr/>
          <a:lstStyle/>
          <a:p>
            <a:r>
              <a:rPr lang="en-US" b="1" dirty="0" smtClean="0"/>
              <a:t>Finite Field Restriction Estimates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0" y="4572000"/>
            <a:ext cx="5105400" cy="8382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Mark </a:t>
            </a:r>
            <a:r>
              <a:rPr lang="en-US" sz="4000" b="1" dirty="0" err="1" smtClean="0"/>
              <a:t>Lewko</a:t>
            </a:r>
            <a:endParaRPr lang="en-US" sz="4000" b="1" dirty="0" smtClean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12192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BX10"/>
              </a:rPr>
              <a:t>A</a:t>
            </a:r>
            <a:r>
              <a:rPr lang="en-US" smtClean="0">
                <a:latin typeface="CMTI10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5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MSBM7"/>
              </a:rPr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533400"/>
            <a:ext cx="9751060" cy="914400"/>
          </a:xfrm>
        </p:spPr>
        <p:txBody>
          <a:bodyPr/>
          <a:lstStyle/>
          <a:p>
            <a:r>
              <a:rPr lang="en-US" b="1" dirty="0" smtClean="0"/>
              <a:t>The Fourier Transform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8802" y="1524000"/>
            <a:ext cx="5861624" cy="89014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566549"/>
            <a:ext cx="10967300" cy="660991"/>
          </a:xfrm>
          <a:prstGeom prst="rect">
            <a:avLst/>
          </a:prstGeom>
        </p:spPr>
        <p:txBody>
          <a:bodyPr vert="horz" lIns="121899" tIns="60949" rIns="121899" bIns="60949" rtlCol="0" anchor="b">
            <a:normAutofit lnSpcReduction="100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Fourier Restriction Problem: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9439" y="4049793"/>
            <a:ext cx="1047235" cy="838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474" y="4232535"/>
            <a:ext cx="1413070" cy="6283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6829" y="3227539"/>
            <a:ext cx="10967300" cy="660991"/>
          </a:xfrm>
          <a:prstGeom prst="rect">
            <a:avLst/>
          </a:prstGeom>
        </p:spPr>
        <p:txBody>
          <a:bodyPr vert="horz" lIns="121899" tIns="60949" rIns="121899" bIns="60949" rtlCol="0" anchor="b">
            <a:normAutofit lnSpcReduction="100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Given a surface      with measure        can we define: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7012" y="3296354"/>
            <a:ext cx="470793" cy="52336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5694" y="3267420"/>
            <a:ext cx="679701" cy="5231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958156" y="4162296"/>
            <a:ext cx="1314318" cy="660991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77500" lnSpcReduction="200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for </a:t>
            </a:r>
            <a:r>
              <a:rPr lang="en-US" dirty="0" err="1" smtClean="0"/>
              <a:t>a.e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29320" y="4303442"/>
            <a:ext cx="792149" cy="660991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862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632" y="152400"/>
            <a:ext cx="9751060" cy="1295400"/>
          </a:xfrm>
        </p:spPr>
        <p:txBody>
          <a:bodyPr/>
          <a:lstStyle/>
          <a:p>
            <a:r>
              <a:rPr lang="en-US" b="1" dirty="0"/>
              <a:t>The Fourier Restriction </a:t>
            </a:r>
            <a:r>
              <a:rPr lang="en-US" b="1" dirty="0" smtClean="0"/>
              <a:t>Problem I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16381" y="4080248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3212" y="4070503"/>
            <a:ext cx="1413169" cy="858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963081" y="2375052"/>
            <a:ext cx="1485900" cy="277333"/>
          </a:xfrm>
          <a:prstGeom prst="ellipse">
            <a:avLst/>
          </a:prstGeom>
          <a:solidFill>
            <a:schemeClr val="bg1">
              <a:alpha val="41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Arc 26"/>
          <p:cNvSpPr/>
          <p:nvPr/>
        </p:nvSpPr>
        <p:spPr>
          <a:xfrm flipH="1">
            <a:off x="934650" y="921858"/>
            <a:ext cx="1485900" cy="3138378"/>
          </a:xfrm>
          <a:prstGeom prst="arc">
            <a:avLst>
              <a:gd name="adj1" fmla="val 35408"/>
              <a:gd name="adj2" fmla="val 10802221"/>
            </a:avLst>
          </a:prstGeom>
          <a:solidFill>
            <a:schemeClr val="bg1">
              <a:alpha val="0"/>
            </a:schemeClr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220431">
            <a:off x="1749497" y="2834825"/>
            <a:ext cx="546950" cy="348216"/>
          </a:xfrm>
          <a:custGeom>
            <a:avLst/>
            <a:gdLst>
              <a:gd name="connsiteX0" fmla="*/ 0 w 457200"/>
              <a:gd name="connsiteY0" fmla="*/ 148856 h 467833"/>
              <a:gd name="connsiteX1" fmla="*/ 202018 w 457200"/>
              <a:gd name="connsiteY1" fmla="*/ 0 h 467833"/>
              <a:gd name="connsiteX2" fmla="*/ 457200 w 457200"/>
              <a:gd name="connsiteY2" fmla="*/ 127591 h 467833"/>
              <a:gd name="connsiteX3" fmla="*/ 244549 w 457200"/>
              <a:gd name="connsiteY3" fmla="*/ 467833 h 467833"/>
              <a:gd name="connsiteX4" fmla="*/ 0 w 457200"/>
              <a:gd name="connsiteY4" fmla="*/ 148856 h 46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67833">
                <a:moveTo>
                  <a:pt x="0" y="148856"/>
                </a:moveTo>
                <a:lnTo>
                  <a:pt x="202018" y="0"/>
                </a:lnTo>
                <a:lnTo>
                  <a:pt x="457200" y="127591"/>
                </a:lnTo>
                <a:lnTo>
                  <a:pt x="244549" y="467833"/>
                </a:lnTo>
                <a:lnTo>
                  <a:pt x="0" y="14885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220431" flipH="1" flipV="1">
            <a:off x="1732399" y="4087263"/>
            <a:ext cx="460954" cy="397991"/>
          </a:xfrm>
          <a:custGeom>
            <a:avLst/>
            <a:gdLst>
              <a:gd name="connsiteX0" fmla="*/ 0 w 457200"/>
              <a:gd name="connsiteY0" fmla="*/ 148856 h 467833"/>
              <a:gd name="connsiteX1" fmla="*/ 202018 w 457200"/>
              <a:gd name="connsiteY1" fmla="*/ 0 h 467833"/>
              <a:gd name="connsiteX2" fmla="*/ 457200 w 457200"/>
              <a:gd name="connsiteY2" fmla="*/ 127591 h 467833"/>
              <a:gd name="connsiteX3" fmla="*/ 244549 w 457200"/>
              <a:gd name="connsiteY3" fmla="*/ 467833 h 467833"/>
              <a:gd name="connsiteX4" fmla="*/ 0 w 457200"/>
              <a:gd name="connsiteY4" fmla="*/ 148856 h 46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67833">
                <a:moveTo>
                  <a:pt x="0" y="148856"/>
                </a:moveTo>
                <a:lnTo>
                  <a:pt x="202018" y="0"/>
                </a:lnTo>
                <a:lnTo>
                  <a:pt x="457200" y="127591"/>
                </a:lnTo>
                <a:lnTo>
                  <a:pt x="244549" y="467833"/>
                </a:lnTo>
                <a:lnTo>
                  <a:pt x="0" y="14885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scene3d>
            <a:camera prst="orthographicFront">
              <a:rot lat="420000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179" y="4723174"/>
            <a:ext cx="679701" cy="5231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763845" y="1600200"/>
            <a:ext cx="1905071" cy="433279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(3-d </a:t>
            </a:r>
            <a:r>
              <a:rPr lang="en-US" sz="1800" dirty="0" err="1" smtClean="0"/>
              <a:t>Paraboloid</a:t>
            </a:r>
            <a:r>
              <a:rPr lang="en-US" sz="1800" dirty="0" smtClean="0"/>
              <a:t>) </a:t>
            </a:r>
            <a:endParaRPr lang="en-US" sz="1800" dirty="0"/>
          </a:p>
        </p:txBody>
      </p:sp>
      <p:sp>
        <p:nvSpPr>
          <p:cNvPr id="44" name="Oval 43"/>
          <p:cNvSpPr/>
          <p:nvPr/>
        </p:nvSpPr>
        <p:spPr>
          <a:xfrm>
            <a:off x="4072195" y="2494205"/>
            <a:ext cx="1828800" cy="1703621"/>
          </a:xfrm>
          <a:prstGeom prst="ellipse">
            <a:avLst/>
          </a:prstGeom>
          <a:solidFill>
            <a:schemeClr val="bg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4013013" y="2948743"/>
            <a:ext cx="1943100" cy="689363"/>
          </a:xfrm>
          <a:prstGeom prst="arc">
            <a:avLst>
              <a:gd name="adj1" fmla="val 374750"/>
              <a:gd name="adj2" fmla="val 1038617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1682581" y="2141544"/>
            <a:ext cx="5576" cy="372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 rot="1220431">
            <a:off x="5223479" y="2883947"/>
            <a:ext cx="546950" cy="348216"/>
          </a:xfrm>
          <a:custGeom>
            <a:avLst/>
            <a:gdLst>
              <a:gd name="connsiteX0" fmla="*/ 0 w 457200"/>
              <a:gd name="connsiteY0" fmla="*/ 148856 h 467833"/>
              <a:gd name="connsiteX1" fmla="*/ 202018 w 457200"/>
              <a:gd name="connsiteY1" fmla="*/ 0 h 467833"/>
              <a:gd name="connsiteX2" fmla="*/ 457200 w 457200"/>
              <a:gd name="connsiteY2" fmla="*/ 127591 h 467833"/>
              <a:gd name="connsiteX3" fmla="*/ 244549 w 457200"/>
              <a:gd name="connsiteY3" fmla="*/ 467833 h 467833"/>
              <a:gd name="connsiteX4" fmla="*/ 0 w 457200"/>
              <a:gd name="connsiteY4" fmla="*/ 148856 h 46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67833">
                <a:moveTo>
                  <a:pt x="0" y="148856"/>
                </a:moveTo>
                <a:lnTo>
                  <a:pt x="202018" y="0"/>
                </a:lnTo>
                <a:lnTo>
                  <a:pt x="457200" y="127591"/>
                </a:lnTo>
                <a:lnTo>
                  <a:pt x="244549" y="467833"/>
                </a:lnTo>
                <a:lnTo>
                  <a:pt x="0" y="14885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4195762" y="1592227"/>
            <a:ext cx="1905071" cy="433279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(3-d Sphere) </a:t>
            </a:r>
            <a:endParaRPr lang="en-US" sz="1800" dirty="0"/>
          </a:p>
        </p:txBody>
      </p:sp>
      <p:pic>
        <p:nvPicPr>
          <p:cNvPr id="68" name="Picture 6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7027" y="1676400"/>
            <a:ext cx="1371599" cy="5946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1875" y="2434163"/>
            <a:ext cx="913502" cy="73116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Title 1"/>
          <p:cNvSpPr txBox="1">
            <a:spLocks/>
          </p:cNvSpPr>
          <p:nvPr/>
        </p:nvSpPr>
        <p:spPr>
          <a:xfrm>
            <a:off x="8926503" y="2495972"/>
            <a:ext cx="2969925" cy="666472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is continuous</a:t>
            </a:r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6551612" y="1676400"/>
            <a:ext cx="0" cy="4038600"/>
          </a:xfrm>
          <a:prstGeom prst="line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4515" y="3414485"/>
            <a:ext cx="1416621" cy="59436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1875" y="4060236"/>
            <a:ext cx="913502" cy="73116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Title 1"/>
          <p:cNvSpPr txBox="1">
            <a:spLocks/>
          </p:cNvSpPr>
          <p:nvPr/>
        </p:nvSpPr>
        <p:spPr>
          <a:xfrm>
            <a:off x="8965675" y="4080248"/>
            <a:ext cx="2969925" cy="666472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arbitrary in</a:t>
            </a:r>
            <a:endParaRPr lang="en-US" dirty="0"/>
          </a:p>
        </p:txBody>
      </p:sp>
      <p:pic>
        <p:nvPicPr>
          <p:cNvPr id="80" name="Picture 7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8412" y="4152234"/>
            <a:ext cx="594068" cy="5029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" name="Oval 80"/>
          <p:cNvSpPr/>
          <p:nvPr/>
        </p:nvSpPr>
        <p:spPr>
          <a:xfrm>
            <a:off x="6856412" y="1949306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858368" y="3673565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8445" y="4742495"/>
            <a:ext cx="679701" cy="5231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" name="Title 1"/>
          <p:cNvSpPr txBox="1">
            <a:spLocks/>
          </p:cNvSpPr>
          <p:nvPr/>
        </p:nvSpPr>
        <p:spPr>
          <a:xfrm>
            <a:off x="6822926" y="5528223"/>
            <a:ext cx="5112674" cy="666472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What about                    ?</a:t>
            </a:r>
            <a:endParaRPr lang="en-US" i="1" dirty="0"/>
          </a:p>
        </p:txBody>
      </p:sp>
      <p:pic>
        <p:nvPicPr>
          <p:cNvPr id="86" name="Picture 8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9263" y="5677774"/>
            <a:ext cx="1963062" cy="5024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87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0" grpId="0" animBg="1"/>
      <p:bldP spid="41" grpId="0" animBg="1"/>
      <p:bldP spid="43" grpId="0"/>
      <p:bldP spid="44" grpId="0" animBg="1"/>
      <p:bldP spid="46" grpId="0" animBg="1"/>
      <p:bldP spid="65" grpId="0" animBg="1"/>
      <p:bldP spid="66" grpId="0"/>
      <p:bldP spid="72" grpId="0"/>
      <p:bldP spid="78" grpId="0"/>
      <p:bldP spid="81" grpId="0" animBg="1"/>
      <p:bldP spid="82" grpId="0" animBg="1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Fourier Restriction </a:t>
            </a:r>
            <a:r>
              <a:rPr lang="en-US" b="1" dirty="0" smtClean="0"/>
              <a:t>Problem II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0616" y="2190472"/>
            <a:ext cx="5636027" cy="8408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4212" y="1524000"/>
            <a:ext cx="7086600" cy="666472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We want an inequality of the form:</a:t>
            </a:r>
            <a:endParaRPr lang="en-US" sz="3200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5612" y="4000590"/>
            <a:ext cx="9576207" cy="666472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This is equivalent to the `extension’ inequality:</a:t>
            </a:r>
            <a:endParaRPr lang="en-US" sz="3200" i="1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847" y="3181645"/>
            <a:ext cx="5732082" cy="84046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5812" y="4761613"/>
            <a:ext cx="7165103" cy="7910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04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7212" y="5257800"/>
            <a:ext cx="7585489" cy="8432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1141412" y="228600"/>
            <a:ext cx="9751060" cy="1295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Score Board  </a:t>
            </a:r>
            <a:r>
              <a:rPr lang="en-US" sz="2700" dirty="0" smtClean="0"/>
              <a:t>(3-d Sphere/</a:t>
            </a:r>
            <a:r>
              <a:rPr lang="en-US" sz="2700" dirty="0" err="1" smtClean="0"/>
              <a:t>Paraboloid</a:t>
            </a:r>
            <a:r>
              <a:rPr lang="en-US" sz="2700" dirty="0" smtClean="0"/>
              <a:t>):</a:t>
            </a:r>
            <a:endParaRPr lang="en-US" sz="2700" dirty="0"/>
          </a:p>
        </p:txBody>
      </p:sp>
      <p:sp>
        <p:nvSpPr>
          <p:cNvPr id="58" name="TextBox 57"/>
          <p:cNvSpPr txBox="1"/>
          <p:nvPr/>
        </p:nvSpPr>
        <p:spPr>
          <a:xfrm>
            <a:off x="1262349" y="2052935"/>
            <a:ext cx="508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(trivial)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93722" y="2522024"/>
            <a:ext cx="429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Stein             1968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499" y="2047645"/>
            <a:ext cx="1322389" cy="46695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771" y="2514600"/>
            <a:ext cx="1127366" cy="4667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2116" y="3049615"/>
            <a:ext cx="1126258" cy="4662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846138" y="3043681"/>
            <a:ext cx="253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Tomas           1975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253" y="3525126"/>
            <a:ext cx="1126812" cy="4664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2936125" y="3515882"/>
            <a:ext cx="252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Stein/</a:t>
            </a:r>
            <a:r>
              <a:rPr lang="en-US" dirty="0" err="1" smtClean="0"/>
              <a:t>Sjolin</a:t>
            </a:r>
            <a:r>
              <a:rPr lang="en-US" dirty="0" smtClean="0"/>
              <a:t>  1975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2203" y="4033081"/>
            <a:ext cx="1625814" cy="41530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5457456" y="2179044"/>
            <a:ext cx="5191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Wolff                      1995</a:t>
            </a:r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3573" y="2225608"/>
            <a:ext cx="1625013" cy="4151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154" y="4892167"/>
            <a:ext cx="12188825" cy="0"/>
          </a:xfrm>
          <a:prstGeom prst="line">
            <a:avLst/>
          </a:prstGeom>
          <a:ln w="38100">
            <a:solidFill>
              <a:srgbClr val="FFD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68017" y="3978602"/>
            <a:ext cx="254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Bourgain</a:t>
            </a:r>
            <a:r>
              <a:rPr lang="en-US" dirty="0" smtClean="0"/>
              <a:t>    1991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474423" y="2640709"/>
            <a:ext cx="5203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Tao, Vargas, Vega  1998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497417" y="3061640"/>
            <a:ext cx="5240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Tao, Vargas            2000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497417" y="3513298"/>
            <a:ext cx="520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Tao                         2002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497417" y="3980897"/>
            <a:ext cx="518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dirty="0" err="1" smtClean="0"/>
              <a:t>Bourgain</a:t>
            </a:r>
            <a:r>
              <a:rPr lang="en-US" dirty="0" smtClean="0"/>
              <a:t>, </a:t>
            </a:r>
            <a:r>
              <a:rPr lang="en-US" dirty="0" err="1" smtClean="0"/>
              <a:t>Guth</a:t>
            </a:r>
            <a:r>
              <a:rPr lang="en-US" dirty="0" smtClean="0"/>
              <a:t>     2010</a:t>
            </a:r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3573" y="2663786"/>
            <a:ext cx="1623415" cy="41469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3573" y="3078479"/>
            <a:ext cx="1589657" cy="4148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2375" y="3548031"/>
            <a:ext cx="1624213" cy="4148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2375" y="4003532"/>
            <a:ext cx="1278007" cy="41469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5492128" y="2179044"/>
            <a:ext cx="19980" cy="2713123"/>
          </a:xfrm>
          <a:prstGeom prst="line">
            <a:avLst/>
          </a:prstGeom>
          <a:ln w="38100">
            <a:solidFill>
              <a:srgbClr val="FFD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7699" y="4477677"/>
            <a:ext cx="1449998" cy="4144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785245" y="4430502"/>
            <a:ext cx="395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*    </a:t>
            </a:r>
            <a:r>
              <a:rPr lang="en-US" dirty="0" err="1" smtClean="0"/>
              <a:t>Bourgain</a:t>
            </a:r>
            <a:r>
              <a:rPr lang="en-US" dirty="0" smtClean="0"/>
              <a:t>, </a:t>
            </a:r>
            <a:r>
              <a:rPr lang="en-US" dirty="0" err="1" smtClean="0"/>
              <a:t>Guth</a:t>
            </a:r>
            <a:r>
              <a:rPr lang="en-US" dirty="0" smtClean="0"/>
              <a:t>    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3" grpId="0"/>
      <p:bldP spid="65" grpId="0"/>
      <p:bldP spid="68" grpId="0"/>
      <p:bldP spid="66" grpId="0"/>
      <p:bldP spid="71" grpId="0"/>
      <p:bldP spid="73" grpId="0"/>
      <p:bldP spid="74" grpId="0"/>
      <p:bldP spid="76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712" y="152400"/>
            <a:ext cx="9751060" cy="12954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Geometric Properties</a:t>
            </a:r>
            <a:endParaRPr lang="en-US" sz="6000" b="1" dirty="0"/>
          </a:p>
        </p:txBody>
      </p:sp>
      <p:sp>
        <p:nvSpPr>
          <p:cNvPr id="3" name="Oval 2"/>
          <p:cNvSpPr/>
          <p:nvPr/>
        </p:nvSpPr>
        <p:spPr>
          <a:xfrm>
            <a:off x="930403" y="2743200"/>
            <a:ext cx="2708017" cy="2611195"/>
          </a:xfrm>
          <a:prstGeom prst="ellipse">
            <a:avLst/>
          </a:prstGeom>
          <a:solidFill>
            <a:schemeClr val="bg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845777" y="3352800"/>
            <a:ext cx="2877268" cy="1056609"/>
          </a:xfrm>
          <a:prstGeom prst="arc">
            <a:avLst>
              <a:gd name="adj1" fmla="val 518619"/>
              <a:gd name="adj2" fmla="val 1038617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412" y="1516102"/>
            <a:ext cx="7585489" cy="8432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2752110" y="2892056"/>
            <a:ext cx="515529" cy="680484"/>
          </a:xfrm>
          <a:prstGeom prst="ellipse">
            <a:avLst/>
          </a:prstGeom>
          <a:solidFill>
            <a:schemeClr val="accent1">
              <a:alpha val="63000"/>
            </a:schemeClr>
          </a:solidFill>
          <a:scene3d>
            <a:camera prst="orthographicFront">
              <a:rot lat="300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3238067">
            <a:off x="8110369" y="2712447"/>
            <a:ext cx="463764" cy="2803201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170" y="2338084"/>
            <a:ext cx="684465" cy="47409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561012" y="2338084"/>
            <a:ext cx="76200" cy="4062716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561" y="3480201"/>
            <a:ext cx="1501979" cy="5685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6592554" y="4235744"/>
            <a:ext cx="1565569" cy="1132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58121" y="4235744"/>
            <a:ext cx="2098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158123" y="2254544"/>
            <a:ext cx="0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09874" y="2971800"/>
            <a:ext cx="493738" cy="260498"/>
          </a:xfrm>
          <a:prstGeom prst="straightConnector1">
            <a:avLst/>
          </a:prstGeom>
          <a:ln w="41275">
            <a:solidFill>
              <a:schemeClr val="tx2">
                <a:alpha val="6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376163" y="3026734"/>
            <a:ext cx="493738" cy="322521"/>
          </a:xfrm>
          <a:prstGeom prst="straightConnector1">
            <a:avLst/>
          </a:prstGeom>
          <a:ln w="41275">
            <a:solidFill>
              <a:schemeClr val="tx2">
                <a:alpha val="6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206" y="5605411"/>
            <a:ext cx="2735166" cy="73675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Can 31"/>
          <p:cNvSpPr/>
          <p:nvPr/>
        </p:nvSpPr>
        <p:spPr>
          <a:xfrm rot="3238067">
            <a:off x="9638019" y="3724444"/>
            <a:ext cx="463764" cy="2803201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0892890" y="4086888"/>
            <a:ext cx="493738" cy="322521"/>
          </a:xfrm>
          <a:prstGeom prst="straightConnector1">
            <a:avLst/>
          </a:prstGeom>
          <a:ln w="41275">
            <a:solidFill>
              <a:schemeClr val="tx2">
                <a:alpha val="6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443780" y="4114701"/>
            <a:ext cx="1384432" cy="101134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5212" y="4587606"/>
            <a:ext cx="324592" cy="28415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6950" y="5875600"/>
            <a:ext cx="2451407" cy="44593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31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97712" y="152400"/>
            <a:ext cx="9751060" cy="12954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Geometric Properties II</a:t>
            </a:r>
            <a:endParaRPr lang="en-US" sz="6000" b="1" dirty="0"/>
          </a:p>
        </p:txBody>
      </p:sp>
      <p:sp>
        <p:nvSpPr>
          <p:cNvPr id="4" name="Oval 3"/>
          <p:cNvSpPr/>
          <p:nvPr/>
        </p:nvSpPr>
        <p:spPr>
          <a:xfrm>
            <a:off x="8007837" y="2837455"/>
            <a:ext cx="2708017" cy="2611195"/>
          </a:xfrm>
          <a:prstGeom prst="ellipse">
            <a:avLst/>
          </a:prstGeom>
          <a:solidFill>
            <a:schemeClr val="bg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7923212" y="3572540"/>
            <a:ext cx="2877268" cy="1056609"/>
          </a:xfrm>
          <a:prstGeom prst="arc">
            <a:avLst>
              <a:gd name="adj1" fmla="val 518619"/>
              <a:gd name="adj2" fmla="val 1038617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829545" y="3111796"/>
            <a:ext cx="515529" cy="680484"/>
          </a:xfrm>
          <a:prstGeom prst="ellipse">
            <a:avLst/>
          </a:prstGeom>
          <a:solidFill>
            <a:schemeClr val="accent1">
              <a:alpha val="63000"/>
            </a:schemeClr>
          </a:solidFill>
          <a:scene3d>
            <a:camera prst="orthographicFront">
              <a:rot lat="300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087309" y="3191540"/>
            <a:ext cx="493738" cy="260498"/>
          </a:xfrm>
          <a:prstGeom prst="straightConnector1">
            <a:avLst/>
          </a:prstGeom>
          <a:ln w="41275">
            <a:solidFill>
              <a:schemeClr val="tx2">
                <a:alpha val="6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4412" y="2432154"/>
            <a:ext cx="76200" cy="4062716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7685543">
            <a:off x="8338378" y="3796385"/>
            <a:ext cx="500303" cy="693336"/>
          </a:xfrm>
          <a:prstGeom prst="ellipse">
            <a:avLst/>
          </a:prstGeom>
          <a:solidFill>
            <a:schemeClr val="accent1">
              <a:alpha val="63000"/>
            </a:schemeClr>
          </a:solidFill>
          <a:scene3d>
            <a:camera prst="orthographicFront">
              <a:rot lat="300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096988" y="4143053"/>
            <a:ext cx="491541" cy="51057"/>
          </a:xfrm>
          <a:prstGeom prst="straightConnector1">
            <a:avLst/>
          </a:prstGeom>
          <a:ln w="41275">
            <a:solidFill>
              <a:schemeClr val="tx2">
                <a:alpha val="6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6853126">
            <a:off x="9417840" y="4882448"/>
            <a:ext cx="771758" cy="517893"/>
          </a:xfrm>
          <a:prstGeom prst="ellipse">
            <a:avLst/>
          </a:prstGeom>
          <a:solidFill>
            <a:schemeClr val="accent1">
              <a:alpha val="63000"/>
            </a:schemeClr>
          </a:solidFill>
          <a:scene3d>
            <a:camera prst="orthographicFront">
              <a:rot lat="300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803719" y="5141394"/>
            <a:ext cx="246869" cy="358314"/>
          </a:xfrm>
          <a:prstGeom prst="straightConnector1">
            <a:avLst/>
          </a:prstGeom>
          <a:ln w="41275">
            <a:solidFill>
              <a:schemeClr val="tx2">
                <a:alpha val="6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n 14"/>
          <p:cNvSpPr/>
          <p:nvPr/>
        </p:nvSpPr>
        <p:spPr>
          <a:xfrm rot="3592394">
            <a:off x="2981833" y="2050438"/>
            <a:ext cx="463764" cy="2803201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295500" y="2547995"/>
            <a:ext cx="493738" cy="260498"/>
          </a:xfrm>
          <a:prstGeom prst="straightConnector1">
            <a:avLst/>
          </a:prstGeom>
          <a:ln w="41275">
            <a:solidFill>
              <a:schemeClr val="tx2">
                <a:alpha val="6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n 18"/>
          <p:cNvSpPr/>
          <p:nvPr/>
        </p:nvSpPr>
        <p:spPr>
          <a:xfrm rot="9136348">
            <a:off x="4394584" y="3398980"/>
            <a:ext cx="463764" cy="2803201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36972" y="5895428"/>
            <a:ext cx="246869" cy="429172"/>
          </a:xfrm>
          <a:prstGeom prst="straightConnector1">
            <a:avLst/>
          </a:prstGeom>
          <a:ln w="41275">
            <a:solidFill>
              <a:schemeClr val="tx2">
                <a:alpha val="6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n 20"/>
          <p:cNvSpPr/>
          <p:nvPr/>
        </p:nvSpPr>
        <p:spPr>
          <a:xfrm rot="15675220">
            <a:off x="2482491" y="3396795"/>
            <a:ext cx="463764" cy="2803201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113519" y="4986002"/>
            <a:ext cx="360583" cy="51057"/>
          </a:xfrm>
          <a:prstGeom prst="straightConnector1">
            <a:avLst/>
          </a:prstGeom>
          <a:ln w="41275">
            <a:solidFill>
              <a:schemeClr val="tx2">
                <a:alpha val="6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212" y="1407020"/>
            <a:ext cx="7585489" cy="8432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7012" y="5895428"/>
            <a:ext cx="460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Overlap is the Enemy!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0565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2" grpId="0" animBg="1"/>
      <p:bldP spid="15" grpId="0" animBg="1"/>
      <p:bldP spid="19" grpId="0" animBg="1"/>
      <p:bldP spid="21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32212" y="839727"/>
            <a:ext cx="7868728" cy="1143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i="1" dirty="0" err="1">
                <a:solidFill>
                  <a:srgbClr val="FF0000"/>
                </a:solidFill>
              </a:rPr>
              <a:t>Kakeya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</a:rPr>
              <a:t>Maximal Conjecture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4" name="Can 3"/>
          <p:cNvSpPr/>
          <p:nvPr/>
        </p:nvSpPr>
        <p:spPr>
          <a:xfrm rot="2404151">
            <a:off x="3231656" y="1806774"/>
            <a:ext cx="463764" cy="2803201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 rot="15675220">
            <a:off x="2890775" y="2005134"/>
            <a:ext cx="463764" cy="2803201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 rot="9136348">
            <a:off x="3143103" y="1933449"/>
            <a:ext cx="463764" cy="2803201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12641818">
            <a:off x="2683856" y="1987960"/>
            <a:ext cx="463764" cy="2803201"/>
          </a:xfrm>
          <a:prstGeom prst="can">
            <a:avLst>
              <a:gd name="adj" fmla="val 11529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 rot="18462324">
            <a:off x="3101245" y="1987961"/>
            <a:ext cx="463764" cy="2803201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4100448">
            <a:off x="3231655" y="1686275"/>
            <a:ext cx="463764" cy="2803201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78761" y="152400"/>
            <a:ext cx="9751060" cy="9906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How much overlap can tubes have?</a:t>
            </a:r>
            <a:endParaRPr lang="en-US" sz="4400" b="1" dirty="0"/>
          </a:p>
        </p:txBody>
      </p:sp>
      <p:sp>
        <p:nvSpPr>
          <p:cNvPr id="36" name="Rectangle 35"/>
          <p:cNvSpPr/>
          <p:nvPr/>
        </p:nvSpPr>
        <p:spPr>
          <a:xfrm>
            <a:off x="925548" y="5391644"/>
            <a:ext cx="9207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Restriction Conjecture                  </a:t>
            </a:r>
            <a:r>
              <a:rPr lang="en-US" b="1" i="1" dirty="0" err="1" smtClean="0">
                <a:solidFill>
                  <a:srgbClr val="FF0000"/>
                </a:solidFill>
              </a:rPr>
              <a:t>Kakeya</a:t>
            </a:r>
            <a:r>
              <a:rPr lang="en-US" b="1" i="1" dirty="0" smtClean="0">
                <a:solidFill>
                  <a:srgbClr val="FF0000"/>
                </a:solidFill>
              </a:rPr>
              <a:t> Maximal Conjecture</a:t>
            </a:r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4491850" y="5407731"/>
            <a:ext cx="779100" cy="429493"/>
          </a:xfrm>
          <a:prstGeom prst="rightArrow">
            <a:avLst>
              <a:gd name="adj1" fmla="val 50000"/>
              <a:gd name="adj2" fmla="val 56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612" y="3176538"/>
            <a:ext cx="5083063" cy="8183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41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6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7012" y="1219200"/>
            <a:ext cx="11977946" cy="1325964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If a set                 contains a line in every direction, how small can its dimension be?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1012" y="1574068"/>
            <a:ext cx="1447802" cy="41108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01232" y="685800"/>
            <a:ext cx="5699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/>
              <a:t>Kakeya</a:t>
            </a:r>
            <a:r>
              <a:rPr lang="en-US" sz="4000" b="1" i="1" dirty="0"/>
              <a:t> </a:t>
            </a:r>
            <a:r>
              <a:rPr lang="en-US" sz="4000" b="1" i="1" dirty="0" smtClean="0"/>
              <a:t> Set </a:t>
            </a:r>
            <a:r>
              <a:rPr lang="en-US" sz="4000" b="1" i="1" dirty="0"/>
              <a:t>Conjecture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114880" y="3488056"/>
            <a:ext cx="1371600" cy="170124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62480" y="3411856"/>
            <a:ext cx="1752600" cy="177744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68352" y="3429577"/>
            <a:ext cx="232328" cy="192826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10080" y="4300580"/>
            <a:ext cx="209550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62480" y="3869056"/>
            <a:ext cx="1752600" cy="58392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62480" y="3869056"/>
            <a:ext cx="1752600" cy="12192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14880" y="3488056"/>
            <a:ext cx="838200" cy="202218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43480" y="3564256"/>
            <a:ext cx="1143000" cy="10668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962480" y="3716656"/>
            <a:ext cx="1943102" cy="116890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343480" y="3411856"/>
            <a:ext cx="609600" cy="179809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343480" y="3411856"/>
            <a:ext cx="914400" cy="194598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114880" y="3411856"/>
            <a:ext cx="1219200" cy="194598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62480" y="3564256"/>
            <a:ext cx="1676400" cy="179358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10080" y="3869056"/>
            <a:ext cx="2286000" cy="101650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657680" y="4384846"/>
            <a:ext cx="2133600" cy="1524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10080" y="4097656"/>
            <a:ext cx="2095502" cy="4395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962480" y="3716656"/>
            <a:ext cx="1943101" cy="149329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1800680" y="3429577"/>
            <a:ext cx="685800" cy="192826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962480" y="3792856"/>
            <a:ext cx="838200" cy="156498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962480" y="3411856"/>
            <a:ext cx="838200" cy="194598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800680" y="3411856"/>
            <a:ext cx="342900" cy="209838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10080" y="3869056"/>
            <a:ext cx="2095501" cy="108808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810080" y="3411856"/>
            <a:ext cx="1447800" cy="154661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62480" y="3716656"/>
            <a:ext cx="1943102" cy="116890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800680" y="3411856"/>
            <a:ext cx="0" cy="194598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751012" y="2703970"/>
            <a:ext cx="494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</a:t>
            </a:r>
            <a:endParaRPr lang="en-US" sz="40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7342267" y="2620227"/>
            <a:ext cx="494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</a:t>
            </a:r>
            <a:endParaRPr lang="en-US" sz="4000" b="1" dirty="0"/>
          </a:p>
        </p:txBody>
      </p:sp>
      <p:pic>
        <p:nvPicPr>
          <p:cNvPr id="122" name="Picture 1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9916" y="2974170"/>
            <a:ext cx="248074" cy="28956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4" name="Can 123"/>
          <p:cNvSpPr/>
          <p:nvPr/>
        </p:nvSpPr>
        <p:spPr>
          <a:xfrm rot="3238067">
            <a:off x="7704918" y="3172573"/>
            <a:ext cx="262791" cy="2803201"/>
          </a:xfrm>
          <a:prstGeom prst="can">
            <a:avLst>
              <a:gd name="adj" fmla="val 70036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Can 124"/>
          <p:cNvSpPr/>
          <p:nvPr/>
        </p:nvSpPr>
        <p:spPr>
          <a:xfrm rot="19412383">
            <a:off x="7654575" y="3409954"/>
            <a:ext cx="212856" cy="2443221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an 125"/>
          <p:cNvSpPr/>
          <p:nvPr/>
        </p:nvSpPr>
        <p:spPr>
          <a:xfrm rot="1603078">
            <a:off x="7608519" y="3237539"/>
            <a:ext cx="262791" cy="2803201"/>
          </a:xfrm>
          <a:prstGeom prst="can">
            <a:avLst>
              <a:gd name="adj" fmla="val 70036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Can 126"/>
          <p:cNvSpPr/>
          <p:nvPr/>
        </p:nvSpPr>
        <p:spPr>
          <a:xfrm rot="18334293">
            <a:off x="7627694" y="3338819"/>
            <a:ext cx="262791" cy="2803201"/>
          </a:xfrm>
          <a:prstGeom prst="can">
            <a:avLst>
              <a:gd name="adj" fmla="val 70036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Can 127"/>
          <p:cNvSpPr/>
          <p:nvPr/>
        </p:nvSpPr>
        <p:spPr>
          <a:xfrm rot="4439543">
            <a:off x="7732556" y="3253062"/>
            <a:ext cx="262791" cy="2803201"/>
          </a:xfrm>
          <a:prstGeom prst="can">
            <a:avLst>
              <a:gd name="adj" fmla="val 70036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6323012" y="3407747"/>
            <a:ext cx="3124200" cy="2269568"/>
          </a:xfrm>
          <a:prstGeom prst="line">
            <a:avLst/>
          </a:prstGeom>
          <a:ln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5713412" y="4024038"/>
            <a:ext cx="4377187" cy="1311969"/>
          </a:xfrm>
          <a:prstGeom prst="line">
            <a:avLst/>
          </a:prstGeom>
          <a:ln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6899001" y="3118962"/>
            <a:ext cx="1600200" cy="3205638"/>
          </a:xfrm>
          <a:prstGeom prst="line">
            <a:avLst/>
          </a:prstGeom>
          <a:ln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6094413" y="3585814"/>
            <a:ext cx="3581400" cy="2433986"/>
          </a:xfrm>
          <a:prstGeom prst="line">
            <a:avLst/>
          </a:prstGeom>
          <a:ln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6704012" y="3263730"/>
            <a:ext cx="2271562" cy="2984671"/>
          </a:xfrm>
          <a:prstGeom prst="line">
            <a:avLst/>
          </a:prstGeom>
          <a:ln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Can 154"/>
          <p:cNvSpPr/>
          <p:nvPr/>
        </p:nvSpPr>
        <p:spPr>
          <a:xfrm rot="21018037">
            <a:off x="7759014" y="3493008"/>
            <a:ext cx="262791" cy="2552960"/>
          </a:xfrm>
          <a:prstGeom prst="can">
            <a:avLst>
              <a:gd name="adj" fmla="val 70036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>
            <a:endCxn id="120" idx="2"/>
          </p:cNvCxnSpPr>
          <p:nvPr/>
        </p:nvCxnSpPr>
        <p:spPr>
          <a:xfrm flipH="1" flipV="1">
            <a:off x="7589290" y="3328113"/>
            <a:ext cx="687857" cy="3453688"/>
          </a:xfrm>
          <a:prstGeom prst="line">
            <a:avLst/>
          </a:prstGeom>
          <a:ln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an 159"/>
          <p:cNvSpPr/>
          <p:nvPr/>
        </p:nvSpPr>
        <p:spPr>
          <a:xfrm rot="17084204">
            <a:off x="7727126" y="3415541"/>
            <a:ext cx="262791" cy="2803201"/>
          </a:xfrm>
          <a:prstGeom prst="can">
            <a:avLst>
              <a:gd name="adj" fmla="val 70036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 flipH="1" flipV="1">
            <a:off x="5894883" y="4302300"/>
            <a:ext cx="4195716" cy="1033707"/>
          </a:xfrm>
          <a:prstGeom prst="line">
            <a:avLst/>
          </a:prstGeom>
          <a:ln>
            <a:solidFill>
              <a:schemeClr val="tx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2062543" y="6299977"/>
            <a:ext cx="3193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Kakeya</a:t>
            </a:r>
            <a:r>
              <a:rPr lang="en-US" b="1" i="1" dirty="0" smtClean="0">
                <a:solidFill>
                  <a:srgbClr val="FF0000"/>
                </a:solidFill>
              </a:rPr>
              <a:t> Maximal</a:t>
            </a:r>
            <a:endParaRPr lang="en-US" dirty="0"/>
          </a:p>
        </p:txBody>
      </p:sp>
      <p:sp>
        <p:nvSpPr>
          <p:cNvPr id="165" name="Right Arrow 164"/>
          <p:cNvSpPr/>
          <p:nvPr/>
        </p:nvSpPr>
        <p:spPr>
          <a:xfrm>
            <a:off x="4885128" y="6308172"/>
            <a:ext cx="723469" cy="429493"/>
          </a:xfrm>
          <a:prstGeom prst="rightArrow">
            <a:avLst>
              <a:gd name="adj1" fmla="val 50000"/>
              <a:gd name="adj2" fmla="val 56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81396" y="5558135"/>
            <a:ext cx="4603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Restriction Conjecture</a:t>
            </a:r>
            <a:endParaRPr lang="en-US" dirty="0"/>
          </a:p>
        </p:txBody>
      </p:sp>
      <p:sp>
        <p:nvSpPr>
          <p:cNvPr id="167" name="Right Arrow 166"/>
          <p:cNvSpPr/>
          <p:nvPr/>
        </p:nvSpPr>
        <p:spPr>
          <a:xfrm rot="2431007">
            <a:off x="3612341" y="5944268"/>
            <a:ext cx="635006" cy="351248"/>
          </a:xfrm>
          <a:prstGeom prst="rightArrow">
            <a:avLst>
              <a:gd name="adj1" fmla="val 50000"/>
              <a:gd name="adj2" fmla="val 56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787631" y="6292085"/>
            <a:ext cx="3603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Kakeya</a:t>
            </a:r>
            <a:r>
              <a:rPr lang="en-US" b="1" i="1" dirty="0" smtClean="0">
                <a:solidFill>
                  <a:srgbClr val="FF0000"/>
                </a:solidFill>
              </a:rPr>
              <a:t> set Conjecture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4" grpId="0"/>
      <p:bldP spid="120" grpId="0"/>
      <p:bldP spid="124" grpId="0" animBg="1"/>
      <p:bldP spid="125" grpId="0" animBg="1"/>
      <p:bldP spid="126" grpId="0" animBg="1"/>
      <p:bldP spid="127" grpId="0" animBg="1"/>
      <p:bldP spid="128" grpId="0" animBg="1"/>
      <p:bldP spid="155" grpId="0" animBg="1"/>
      <p:bldP spid="160" grpId="0" animBg="1"/>
      <p:bldP spid="164" grpId="0"/>
      <p:bldP spid="165" grpId="0" animBg="1"/>
      <p:bldP spid="166" grpId="0"/>
      <p:bldP spid="167" grpId="0" animBg="1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04800"/>
            <a:ext cx="9906000" cy="12192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3-d </a:t>
            </a:r>
            <a:r>
              <a:rPr lang="en-US" sz="6000" b="1" dirty="0" err="1" smtClean="0"/>
              <a:t>Kakeya</a:t>
            </a:r>
            <a:r>
              <a:rPr lang="en-US" sz="6000" b="1" dirty="0" smtClean="0"/>
              <a:t> Set Score Board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7939" y="2091558"/>
            <a:ext cx="2060357" cy="50561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7939" y="2597177"/>
            <a:ext cx="2758742" cy="5053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7939" y="3060028"/>
            <a:ext cx="2369021" cy="50512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0402" y="3565150"/>
            <a:ext cx="3231913" cy="4666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34540" y="209288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Drury        1983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7523" y="2575162"/>
            <a:ext cx="215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Bourgain</a:t>
            </a:r>
            <a:r>
              <a:rPr lang="en-US" dirty="0" smtClean="0"/>
              <a:t>   1991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4670" y="3025930"/>
            <a:ext cx="2349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Wolff           1995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88117" y="3527200"/>
            <a:ext cx="534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    Tao, Katz, </a:t>
            </a:r>
            <a:r>
              <a:rPr lang="en-US" dirty="0" err="1" smtClean="0"/>
              <a:t>Laba</a:t>
            </a:r>
            <a:r>
              <a:rPr lang="en-US" dirty="0" smtClean="0"/>
              <a:t> 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012" y="2133600"/>
            <a:ext cx="4267200" cy="1295400"/>
          </a:xfrm>
        </p:spPr>
        <p:txBody>
          <a:bodyPr/>
          <a:lstStyle/>
          <a:p>
            <a:r>
              <a:rPr lang="en-US" dirty="0" smtClean="0"/>
              <a:t>Back to Finite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04800"/>
            <a:ext cx="9751060" cy="1066800"/>
          </a:xfrm>
        </p:spPr>
        <p:txBody>
          <a:bodyPr/>
          <a:lstStyle/>
          <a:p>
            <a:r>
              <a:rPr lang="en-US" b="1" dirty="0" smtClean="0"/>
              <a:t>What is Fourier analysis good for?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295400"/>
            <a:ext cx="975106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Quantifying pseudo-randomness with respect to linear objects (equations/subspaces/subgroups/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812" y="2289653"/>
            <a:ext cx="2434983" cy="6209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84212" y="2209800"/>
            <a:ext cx="1013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9812" y="2755666"/>
            <a:ext cx="2387113" cy="5731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6212" y="3409611"/>
            <a:ext cx="6442036" cy="71613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351" y="3123474"/>
            <a:ext cx="1477824" cy="12877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738" y="4744375"/>
            <a:ext cx="1287774" cy="76350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269" y="4877266"/>
            <a:ext cx="1287139" cy="57234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625538" y="4926361"/>
            <a:ext cx="838200" cy="914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If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132586" y="4926361"/>
            <a:ext cx="2171626" cy="914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is small for</a:t>
            </a:r>
          </a:p>
        </p:txBody>
      </p:sp>
    </p:spTree>
    <p:extLst>
      <p:ext uri="{BB962C8B-B14F-4D97-AF65-F5344CB8AC3E}">
        <p14:creationId xmlns:p14="http://schemas.microsoft.com/office/powerpoint/2010/main" val="2552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52400"/>
            <a:ext cx="10819129" cy="1295400"/>
          </a:xfrm>
        </p:spPr>
        <p:txBody>
          <a:bodyPr/>
          <a:lstStyle/>
          <a:p>
            <a:r>
              <a:rPr lang="en-US" dirty="0" smtClean="0"/>
              <a:t>So what is the 3-d finite field restriction conjecture: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7489" y="1676400"/>
            <a:ext cx="6148691" cy="53338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989012" y="2895600"/>
            <a:ext cx="1043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11834" y="2895600"/>
            <a:ext cx="1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1012" y="3023544"/>
            <a:ext cx="2271305" cy="39057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7812" y="3005112"/>
            <a:ext cx="2910112" cy="39057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202" y="2362199"/>
            <a:ext cx="4105916" cy="4191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608" y="3499622"/>
            <a:ext cx="4722379" cy="53286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94" y="3499884"/>
            <a:ext cx="4720056" cy="5325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413716" y="4471028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Mockenhaupt</a:t>
            </a:r>
            <a:r>
              <a:rPr lang="en-US" dirty="0" smtClean="0"/>
              <a:t>,  Tao         2002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7323" y="4044248"/>
            <a:ext cx="1008259" cy="4267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32867" y="5650637"/>
            <a:ext cx="354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                              2013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013" y="4526588"/>
            <a:ext cx="1317845" cy="4265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440481" y="4899524"/>
            <a:ext cx="503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Bennett, </a:t>
            </a:r>
            <a:r>
              <a:rPr lang="en-US" dirty="0" err="1"/>
              <a:t>Carbery</a:t>
            </a:r>
            <a:r>
              <a:rPr lang="en-US" dirty="0"/>
              <a:t>, </a:t>
            </a:r>
            <a:r>
              <a:rPr lang="en-US" dirty="0" err="1"/>
              <a:t>Garrigos</a:t>
            </a:r>
            <a:r>
              <a:rPr lang="en-US" dirty="0"/>
              <a:t>, and </a:t>
            </a:r>
            <a:r>
              <a:rPr lang="en-US" dirty="0" smtClean="0"/>
              <a:t>Wright / </a:t>
            </a:r>
            <a:r>
              <a:rPr lang="en-US" dirty="0" err="1" smtClean="0"/>
              <a:t>Lewko</a:t>
            </a:r>
            <a:r>
              <a:rPr lang="en-US" dirty="0" smtClean="0"/>
              <a:t>-L           2010  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7323" y="5085095"/>
            <a:ext cx="1317198" cy="4263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8656" y="5622169"/>
            <a:ext cx="1973852" cy="4646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8656" y="6176618"/>
            <a:ext cx="1315257" cy="4257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132867" y="606416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                              2013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096000" y="6059149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35165" y="4026805"/>
            <a:ext cx="445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Stein-Tomas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812" y="4165842"/>
            <a:ext cx="1008259" cy="4267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671413" y="4086798"/>
            <a:ext cx="27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Stein-Tomas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31812" y="4026805"/>
            <a:ext cx="10896600" cy="17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65391" y="4611648"/>
            <a:ext cx="354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                 2013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812" y="4620430"/>
            <a:ext cx="1973852" cy="4646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991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3" grpId="0"/>
      <p:bldP spid="35" grpId="0"/>
      <p:bldP spid="36" grpId="0"/>
      <p:bldP spid="38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52400"/>
            <a:ext cx="9751060" cy="1295400"/>
          </a:xfrm>
        </p:spPr>
        <p:txBody>
          <a:bodyPr/>
          <a:lstStyle/>
          <a:p>
            <a:r>
              <a:rPr lang="en-US" dirty="0" smtClean="0"/>
              <a:t>The Stein-Tomas method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2203" y="2155775"/>
            <a:ext cx="4713093" cy="5318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7168" y="1411507"/>
            <a:ext cx="409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(doesn’t care if -1 is a square)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08936" y="215577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Want to prove: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971" y="3124200"/>
            <a:ext cx="3972790" cy="4924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6154726" y="2687588"/>
            <a:ext cx="0" cy="35107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4212" y="3616646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5488" y="3810000"/>
            <a:ext cx="4603359" cy="56251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770812" y="386042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Parseval</a:t>
            </a:r>
            <a:r>
              <a:rPr lang="en-US" dirty="0"/>
              <a:t>)</a:t>
            </a: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5166" y="4572000"/>
            <a:ext cx="4879677" cy="6322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5977" y="4572000"/>
            <a:ext cx="3403567" cy="7021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6812" y="5486400"/>
            <a:ext cx="3154842" cy="7014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998749" y="5606277"/>
            <a:ext cx="409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(via Gauss Sums)</a:t>
            </a:r>
            <a:endParaRPr lang="en-US" dirty="0"/>
          </a:p>
        </p:txBody>
      </p:sp>
      <p:sp>
        <p:nvSpPr>
          <p:cNvPr id="30" name="Right Brace 29"/>
          <p:cNvSpPr/>
          <p:nvPr/>
        </p:nvSpPr>
        <p:spPr>
          <a:xfrm>
            <a:off x="10186359" y="3802747"/>
            <a:ext cx="381000" cy="22254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 flipV="1">
            <a:off x="8456612" y="2514600"/>
            <a:ext cx="2110747" cy="2400858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4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9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Stein-Tomas </a:t>
            </a:r>
            <a:r>
              <a:rPr lang="en-US" dirty="0" smtClean="0"/>
              <a:t>method, 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812" y="1447800"/>
            <a:ext cx="7772400" cy="93646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9412" y="2384260"/>
            <a:ext cx="2372820" cy="4371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419" y="2857079"/>
            <a:ext cx="889194" cy="3442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9412" y="2791582"/>
            <a:ext cx="548279" cy="475211"/>
          </a:xfrm>
          <a:prstGeom prst="rect">
            <a:avLst/>
          </a:prstGeom>
        </p:spPr>
        <p:txBody>
          <a:bodyPr vert="horz" lIns="121899" tIns="60949" rIns="121899" bIns="60949" rtlCol="0" anchor="b">
            <a:normAutofit lnSpcReduction="100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If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306" y="3266793"/>
            <a:ext cx="7563995" cy="94250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224" y="4114800"/>
            <a:ext cx="7230422" cy="9431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5314" y="4962272"/>
            <a:ext cx="4715493" cy="62874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212" y="5686023"/>
            <a:ext cx="2104296" cy="6288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513" y="5791199"/>
            <a:ext cx="3236587" cy="4185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07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/>
              <a:t>The Stein-Tomas </a:t>
            </a:r>
            <a:r>
              <a:rPr lang="en-US" dirty="0" smtClean="0"/>
              <a:t>method, II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840" y="3410289"/>
            <a:ext cx="5139380" cy="6109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212" y="1775540"/>
            <a:ext cx="2901388" cy="838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1412" y="1775540"/>
            <a:ext cx="1547747" cy="4836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4121" y="1863591"/>
            <a:ext cx="999805" cy="3870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6640" y="4231465"/>
            <a:ext cx="1977118" cy="53922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954" y="3553948"/>
            <a:ext cx="1617641" cy="4673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5404" y="4841065"/>
            <a:ext cx="1546087" cy="53934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7157" y="4298618"/>
            <a:ext cx="1258718" cy="4315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168" y="4876800"/>
            <a:ext cx="2374104" cy="5036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1065212" y="2971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6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/>
              <a:t>The Stein-Tomas </a:t>
            </a:r>
            <a:r>
              <a:rPr lang="en-US" dirty="0" smtClean="0"/>
              <a:t>method, III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212" y="2196187"/>
            <a:ext cx="5583013" cy="63205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4107" y="1540991"/>
            <a:ext cx="1617641" cy="4673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8673" y="1540991"/>
            <a:ext cx="1474821" cy="4316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84212" y="2057400"/>
            <a:ext cx="1021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2812" y="15109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Consider: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2" y="2987284"/>
            <a:ext cx="3448516" cy="4598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5600" y="2915408"/>
            <a:ext cx="2200965" cy="4927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1871" y="3546469"/>
            <a:ext cx="3477741" cy="59720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341" y="3581540"/>
            <a:ext cx="2986595" cy="52706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9412" y="4245917"/>
            <a:ext cx="6995210" cy="8436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4471" y="5089583"/>
            <a:ext cx="4780649" cy="5272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27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/>
          <a:p>
            <a:r>
              <a:rPr lang="en-US" dirty="0"/>
              <a:t>The Stein-Tomas </a:t>
            </a:r>
            <a:r>
              <a:rPr lang="en-US" dirty="0" smtClean="0"/>
              <a:t>method, IV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6670" y="1682533"/>
            <a:ext cx="5447333" cy="5974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735" y="2438400"/>
            <a:ext cx="5097011" cy="5975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7612" y="3188265"/>
            <a:ext cx="1511861" cy="5274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6612" y="2438400"/>
            <a:ext cx="1474821" cy="4316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3226" y="3230464"/>
            <a:ext cx="2321040" cy="49235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0867" y="4173278"/>
            <a:ext cx="4565347" cy="6111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678142" y="3886200"/>
            <a:ext cx="1021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6612" y="3960167"/>
            <a:ext cx="2360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proven: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2359" y="5059326"/>
            <a:ext cx="4713093" cy="5318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15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>
            <a:off x="833530" y="3721395"/>
            <a:ext cx="4038600" cy="2743200"/>
          </a:xfrm>
          <a:prstGeom prst="cube">
            <a:avLst>
              <a:gd name="adj" fmla="val 18023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9554" y="45489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094" y="1796065"/>
            <a:ext cx="5393983" cy="5325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706" y="2786665"/>
            <a:ext cx="5012983" cy="6661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51954" y="2335716"/>
            <a:ext cx="3732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Restriction estimate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50366" y="1366298"/>
            <a:ext cx="3732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Extension estimate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775" y="6111312"/>
            <a:ext cx="567245" cy="5675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/>
          <p:cNvSpPr/>
          <p:nvPr/>
        </p:nvSpPr>
        <p:spPr>
          <a:xfrm>
            <a:off x="2534405" y="3918099"/>
            <a:ext cx="152400" cy="152400"/>
          </a:xfrm>
          <a:prstGeom prst="ellipse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19344" y="447807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08212" y="552715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93812" y="3949996"/>
            <a:ext cx="152400" cy="152400"/>
          </a:xfrm>
          <a:prstGeom prst="ellipse">
            <a:avLst/>
          </a:prstGeom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2212" y="447807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56012" y="546690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37012" y="3836583"/>
            <a:ext cx="152400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51954" y="59987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64294" y="586962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573894" y="509122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15191" y="493882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13012" y="607387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79533" y="501502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61736" y="4927123"/>
            <a:ext cx="152400" cy="152400"/>
          </a:xfrm>
          <a:prstGeom prst="ellipse">
            <a:avLst/>
          </a:prstGeom>
          <a:scene3d>
            <a:camera prst="orthographicFront">
              <a:rot lat="0" lon="3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9983" y="2884738"/>
            <a:ext cx="1291774" cy="4699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704382" y="6035574"/>
            <a:ext cx="53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</a:rPr>
              <a:t>E</a:t>
            </a:r>
            <a:endParaRPr lang="en-US" sz="4400" b="1" dirty="0">
              <a:solidFill>
                <a:srgbClr val="92D05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384" y="6289203"/>
            <a:ext cx="356391" cy="3896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Oval 35"/>
          <p:cNvSpPr/>
          <p:nvPr/>
        </p:nvSpPr>
        <p:spPr>
          <a:xfrm>
            <a:off x="4485536" y="5705283"/>
            <a:ext cx="152400" cy="152400"/>
          </a:xfrm>
          <a:prstGeom prst="ellipse">
            <a:avLst/>
          </a:prstGeom>
          <a:scene3d>
            <a:camera prst="orthographicFront">
              <a:rot lat="0" lon="3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09336" y="4350489"/>
            <a:ext cx="152400" cy="152400"/>
          </a:xfrm>
          <a:prstGeom prst="ellipse">
            <a:avLst/>
          </a:prstGeom>
          <a:scene3d>
            <a:camera prst="orthographicFront">
              <a:rot lat="0" lon="3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27212" y="3765699"/>
            <a:ext cx="152400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15191" y="3988983"/>
            <a:ext cx="152400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448546" y="4070499"/>
            <a:ext cx="4345843" cy="682256"/>
          </a:xfrm>
          <a:prstGeom prst="cube">
            <a:avLst>
              <a:gd name="adj" fmla="val 68622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227583" y="4265430"/>
            <a:ext cx="152400" cy="152400"/>
          </a:xfrm>
          <a:prstGeom prst="ellipse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986990" y="4297327"/>
            <a:ext cx="152400" cy="152400"/>
          </a:xfrm>
          <a:prstGeom prst="ellipse">
            <a:avLst/>
          </a:prstGeom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730190" y="4183914"/>
            <a:ext cx="152400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0390" y="4113030"/>
            <a:ext cx="152400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08369" y="4336314"/>
            <a:ext cx="152400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urved Connector 48"/>
          <p:cNvCxnSpPr>
            <a:endCxn id="42" idx="2"/>
          </p:cNvCxnSpPr>
          <p:nvPr/>
        </p:nvCxnSpPr>
        <p:spPr>
          <a:xfrm>
            <a:off x="4884166" y="3841899"/>
            <a:ext cx="1564380" cy="803817"/>
          </a:xfrm>
          <a:prstGeom prst="curvedConnector3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043329" y="457200"/>
            <a:ext cx="975106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did </a:t>
            </a:r>
            <a:r>
              <a:rPr lang="en-US" dirty="0" err="1"/>
              <a:t>Mockenhaupt</a:t>
            </a:r>
            <a:r>
              <a:rPr lang="en-US" dirty="0"/>
              <a:t>-Tao go beyond </a:t>
            </a:r>
            <a:r>
              <a:rPr lang="en-US" dirty="0" smtClean="0"/>
              <a:t>Stein-Tomas</a:t>
            </a:r>
            <a:r>
              <a:rPr lang="en-US" dirty="0"/>
              <a:t>? (-1 not a square)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072" y="5485504"/>
            <a:ext cx="5530337" cy="5500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17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7" grpId="0"/>
      <p:bldP spid="8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3" grpId="0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7161" y="1010173"/>
            <a:ext cx="2743201" cy="6059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3812" y="2057766"/>
            <a:ext cx="1969897" cy="54925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/>
          <p:cNvSpPr/>
          <p:nvPr/>
        </p:nvSpPr>
        <p:spPr>
          <a:xfrm>
            <a:off x="5856781" y="3464787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80781" y="3588834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62136" y="4396022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00672" y="4313620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52181" y="4460704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59262" y="3416324"/>
            <a:ext cx="4510746" cy="1681716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81236" y="4243622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62438" y="4779223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141079" y="3520453"/>
            <a:ext cx="3240171" cy="395727"/>
          </a:xfrm>
          <a:prstGeom prst="line">
            <a:avLst/>
          </a:prstGeom>
          <a:ln w="190500">
            <a:solidFill>
              <a:srgbClr val="00B0F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91398" y="4370613"/>
            <a:ext cx="4446473" cy="312786"/>
          </a:xfrm>
          <a:prstGeom prst="line">
            <a:avLst/>
          </a:prstGeom>
          <a:ln w="190500">
            <a:solidFill>
              <a:srgbClr val="00B0F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51896" y="4159065"/>
            <a:ext cx="3617300" cy="206605"/>
          </a:xfrm>
          <a:prstGeom prst="line">
            <a:avLst/>
          </a:prstGeom>
          <a:ln w="190500">
            <a:solidFill>
              <a:srgbClr val="00B0F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13031" y="3519554"/>
            <a:ext cx="2797111" cy="1406729"/>
          </a:xfrm>
          <a:prstGeom prst="line">
            <a:avLst/>
          </a:prstGeom>
          <a:ln w="190500">
            <a:solidFill>
              <a:srgbClr val="00B0F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6150" y="5098040"/>
            <a:ext cx="442444" cy="4426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341255" y="5271449"/>
            <a:ext cx="1791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points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993" y="5373456"/>
            <a:ext cx="520229" cy="4731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415802" y="5324511"/>
            <a:ext cx="1550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lines</a:t>
            </a:r>
            <a:endParaRPr lang="en-US" sz="3200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1121" y="5355670"/>
            <a:ext cx="520229" cy="4731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991326" y="5916146"/>
            <a:ext cx="2649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# incidences* </a:t>
            </a:r>
            <a:endParaRPr lang="en-US" sz="32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9898945" y="1626868"/>
            <a:ext cx="0" cy="466709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2"/>
          </p:cNvCxnSpPr>
          <p:nvPr/>
        </p:nvCxnSpPr>
        <p:spPr>
          <a:xfrm flipH="1">
            <a:off x="8685213" y="2607024"/>
            <a:ext cx="1213548" cy="512261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be 43"/>
          <p:cNvSpPr/>
          <p:nvPr/>
        </p:nvSpPr>
        <p:spPr>
          <a:xfrm>
            <a:off x="1294682" y="611598"/>
            <a:ext cx="1942236" cy="1604067"/>
          </a:xfrm>
          <a:prstGeom prst="cube">
            <a:avLst>
              <a:gd name="adj" fmla="val 20012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7216" y="112512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078065" y="690269"/>
            <a:ext cx="152400" cy="152400"/>
          </a:xfrm>
          <a:prstGeom prst="ellipse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441616" y="196963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234178" y="155751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603416" y="198258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746416" y="675929"/>
            <a:ext cx="152400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ube 78"/>
          <p:cNvSpPr/>
          <p:nvPr/>
        </p:nvSpPr>
        <p:spPr>
          <a:xfrm>
            <a:off x="3490820" y="1851861"/>
            <a:ext cx="2514295" cy="309400"/>
          </a:xfrm>
          <a:prstGeom prst="cube">
            <a:avLst>
              <a:gd name="adj" fmla="val 68622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/>
          <p:cNvSpPr/>
          <p:nvPr/>
        </p:nvSpPr>
        <p:spPr>
          <a:xfrm>
            <a:off x="3490820" y="1468315"/>
            <a:ext cx="2514295" cy="309400"/>
          </a:xfrm>
          <a:prstGeom prst="cube">
            <a:avLst>
              <a:gd name="adj" fmla="val 68622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ube 82"/>
          <p:cNvSpPr/>
          <p:nvPr/>
        </p:nvSpPr>
        <p:spPr>
          <a:xfrm>
            <a:off x="3490819" y="1059751"/>
            <a:ext cx="2514295" cy="309400"/>
          </a:xfrm>
          <a:prstGeom prst="cube">
            <a:avLst>
              <a:gd name="adj" fmla="val 68622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ube 83"/>
          <p:cNvSpPr/>
          <p:nvPr/>
        </p:nvSpPr>
        <p:spPr>
          <a:xfrm>
            <a:off x="3490820" y="635919"/>
            <a:ext cx="2514295" cy="309400"/>
          </a:xfrm>
          <a:prstGeom prst="cube">
            <a:avLst>
              <a:gd name="adj" fmla="val 68622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615651" y="662369"/>
            <a:ext cx="132315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352757" y="654012"/>
            <a:ext cx="132315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737252" y="1080944"/>
            <a:ext cx="132315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1824" y="5919983"/>
            <a:ext cx="1418851" cy="5272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8" name="Oval 87"/>
          <p:cNvSpPr/>
          <p:nvPr/>
        </p:nvSpPr>
        <p:spPr>
          <a:xfrm>
            <a:off x="3965616" y="1086042"/>
            <a:ext cx="132315" cy="152400"/>
          </a:xfrm>
          <a:prstGeom prst="ellipse">
            <a:avLst/>
          </a:prstGeom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136103" y="1483974"/>
            <a:ext cx="132315" cy="152400"/>
          </a:xfrm>
          <a:prstGeom prst="ellipse">
            <a:avLst/>
          </a:prstGeom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866390" y="1486700"/>
            <a:ext cx="132315" cy="152400"/>
          </a:xfrm>
          <a:prstGeom prst="ellipse">
            <a:avLst/>
          </a:prstGeom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125509" y="1904194"/>
            <a:ext cx="132315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54285" y="1893562"/>
            <a:ext cx="132315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258793" y="10860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603416" y="146700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62758" y="2607504"/>
            <a:ext cx="1065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92D050"/>
                </a:solidFill>
              </a:rPr>
              <a:t>E</a:t>
            </a:r>
            <a:r>
              <a:rPr lang="en-US" b="1" dirty="0" err="1" smtClean="0">
                <a:solidFill>
                  <a:srgbClr val="92D050"/>
                </a:solidFill>
              </a:rPr>
              <a:t>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544731" y="2678988"/>
            <a:ext cx="1065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B0F0"/>
                </a:solidFill>
              </a:rPr>
              <a:t>L</a:t>
            </a:r>
            <a:r>
              <a:rPr lang="en-US" b="1" dirty="0" err="1" smtClean="0">
                <a:solidFill>
                  <a:srgbClr val="00B0F0"/>
                </a:solidFill>
              </a:rPr>
              <a:t>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305" y="3692934"/>
            <a:ext cx="4351716" cy="42684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860" y="3127169"/>
            <a:ext cx="2625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Mockenhaupt</a:t>
            </a:r>
            <a:r>
              <a:rPr lang="en-US" dirty="0"/>
              <a:t>-Tao</a:t>
            </a:r>
          </a:p>
        </p:txBody>
      </p:sp>
    </p:spTree>
    <p:extLst>
      <p:ext uri="{BB962C8B-B14F-4D97-AF65-F5344CB8AC3E}">
        <p14:creationId xmlns:p14="http://schemas.microsoft.com/office/powerpoint/2010/main" val="24767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/>
      <p:bldP spid="24" grpId="0"/>
      <p:bldP spid="26" grpId="0"/>
      <p:bldP spid="44" grpId="0" animBg="1"/>
      <p:bldP spid="45" grpId="0" animBg="1"/>
      <p:bldP spid="47" grpId="0" animBg="1"/>
      <p:bldP spid="54" grpId="0" animBg="1"/>
      <p:bldP spid="56" grpId="0" animBg="1"/>
      <p:bldP spid="58" grpId="0" animBg="1"/>
      <p:bldP spid="65" grpId="0" animBg="1"/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4" grpId="0" animBg="1"/>
      <p:bldP spid="95" grpId="0" animBg="1"/>
      <p:bldP spid="105" grpId="0"/>
      <p:bldP spid="106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1944" y="769087"/>
            <a:ext cx="7761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Detour: Sum-product Estimates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242" y="1506823"/>
            <a:ext cx="1467546" cy="5209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73" y="2104579"/>
            <a:ext cx="3620465" cy="5970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8812" y="2087402"/>
            <a:ext cx="3519976" cy="6142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5060" y="3200400"/>
            <a:ext cx="325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arithmetic progression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1446212" y="2701653"/>
            <a:ext cx="955993" cy="4987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86666" y="3124690"/>
            <a:ext cx="3137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geometric progression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887343" y="2625943"/>
            <a:ext cx="955993" cy="4987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1485" y="4491335"/>
            <a:ext cx="5852326" cy="60991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5827" y="4029670"/>
            <a:ext cx="726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Erdős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dirty="0" err="1"/>
              <a:t>Szemerédi</a:t>
            </a:r>
            <a:r>
              <a:rPr lang="en-US" b="1" dirty="0" err="1" smtClean="0"/>
              <a:t>’s</a:t>
            </a:r>
            <a:r>
              <a:rPr lang="en-US" b="1" dirty="0" smtClean="0"/>
              <a:t>  sum-product conjecture:</a:t>
            </a:r>
            <a:endParaRPr lang="en-US" b="1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2612" y="5074077"/>
            <a:ext cx="1584224" cy="60961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2082" y="5951276"/>
            <a:ext cx="2209800" cy="5818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569194" y="5117414"/>
            <a:ext cx="3434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Erdős</a:t>
            </a:r>
            <a:r>
              <a:rPr lang="en-US" sz="2000" dirty="0"/>
              <a:t> and </a:t>
            </a:r>
            <a:r>
              <a:rPr lang="en-US" sz="2000" dirty="0" err="1" smtClean="0"/>
              <a:t>Szemerédi’s</a:t>
            </a:r>
            <a:r>
              <a:rPr lang="en-US" sz="2000" dirty="0" smtClean="0"/>
              <a:t> (1983) 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9752012" y="6041692"/>
            <a:ext cx="2040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Solymosi</a:t>
            </a:r>
            <a:r>
              <a:rPr lang="en-US" sz="2000" dirty="0" smtClean="0"/>
              <a:t> (2008) 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7447463" y="5550731"/>
            <a:ext cx="434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….</a:t>
            </a:r>
            <a:endParaRPr lang="en-US" sz="2000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446212" y="5074077"/>
            <a:ext cx="9525000" cy="27176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7" grpId="0"/>
      <p:bldP spid="32" grpId="0"/>
      <p:bldP spid="33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14890" y="4162364"/>
            <a:ext cx="5785934" cy="2462001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77708" y="58274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51942" y="762000"/>
            <a:ext cx="7761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Sum-product estimates</a:t>
            </a:r>
            <a:r>
              <a:rPr lang="en-US" sz="3200" dirty="0" smtClean="0"/>
              <a:t> (finite fields)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9412" y="1524000"/>
            <a:ext cx="1372191" cy="52074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1612" y="2286000"/>
            <a:ext cx="5443236" cy="60961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4604" y="1500213"/>
            <a:ext cx="472938" cy="4731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38558" y="1459967"/>
            <a:ext cx="5298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(*     not `near’ a subfield)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932284" y="2971800"/>
            <a:ext cx="3711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Bourgain</a:t>
            </a:r>
            <a:r>
              <a:rPr lang="en-US" dirty="0" smtClean="0"/>
              <a:t>, Katz, Tao (2002)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053841" y="3438767"/>
            <a:ext cx="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89012" y="3433465"/>
            <a:ext cx="9738396" cy="825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9174" y="3506424"/>
            <a:ext cx="7761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Szemerédi</a:t>
            </a:r>
            <a:r>
              <a:rPr lang="en-US" b="1" dirty="0" smtClean="0"/>
              <a:t>-Trotter </a:t>
            </a:r>
            <a:r>
              <a:rPr lang="en-US" dirty="0" smtClean="0"/>
              <a:t>Incidence Problem (finite fields)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531457" y="446213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55457" y="45861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36812" y="53933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75348" y="531096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26857" y="54580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55912" y="52409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95780" y="4390360"/>
            <a:ext cx="5492812" cy="448340"/>
          </a:xfrm>
          <a:prstGeom prst="line">
            <a:avLst/>
          </a:prstGeom>
          <a:ln w="190500">
            <a:solidFill>
              <a:srgbClr val="00B0F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1132" y="5292075"/>
            <a:ext cx="5621049" cy="469604"/>
          </a:xfrm>
          <a:prstGeom prst="line">
            <a:avLst/>
          </a:prstGeom>
          <a:ln w="190500">
            <a:solidFill>
              <a:srgbClr val="00B0F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84212" y="4638444"/>
            <a:ext cx="4648200" cy="1710069"/>
          </a:xfrm>
          <a:prstGeom prst="line">
            <a:avLst/>
          </a:prstGeom>
          <a:ln w="190500">
            <a:solidFill>
              <a:srgbClr val="00B0F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50493" y="4267255"/>
            <a:ext cx="3857527" cy="2186159"/>
          </a:xfrm>
          <a:prstGeom prst="line">
            <a:avLst/>
          </a:prstGeom>
          <a:ln w="190500">
            <a:solidFill>
              <a:srgbClr val="00B0F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230" y="5950321"/>
            <a:ext cx="567524" cy="56780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8049264" y="3682481"/>
            <a:ext cx="2101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points</a:t>
            </a:r>
            <a:endParaRPr lang="en-US" sz="3200" dirty="0"/>
          </a:p>
        </p:txBody>
      </p:sp>
      <p:sp>
        <p:nvSpPr>
          <p:cNvPr id="56" name="Rectangle 55"/>
          <p:cNvSpPr/>
          <p:nvPr/>
        </p:nvSpPr>
        <p:spPr>
          <a:xfrm>
            <a:off x="8070345" y="4245942"/>
            <a:ext cx="1550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lines</a:t>
            </a:r>
            <a:endParaRPr lang="en-US" sz="3200" dirty="0"/>
          </a:p>
        </p:txBody>
      </p:sp>
      <p:sp>
        <p:nvSpPr>
          <p:cNvPr id="57" name="Rectangle 56"/>
          <p:cNvSpPr/>
          <p:nvPr/>
        </p:nvSpPr>
        <p:spPr>
          <a:xfrm>
            <a:off x="6494604" y="4798274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# incidences </a:t>
            </a:r>
            <a:endParaRPr lang="en-US" sz="3200" dirty="0"/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2840" y="4792044"/>
            <a:ext cx="1420248" cy="5277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10334425" y="4953521"/>
            <a:ext cx="1802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(Cauchy-Schwarz)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494604" y="5360334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# incidences* </a:t>
            </a:r>
            <a:endParaRPr lang="en-US" sz="3200" dirty="0"/>
          </a:p>
        </p:txBody>
      </p:sp>
      <p:pic>
        <p:nvPicPr>
          <p:cNvPr id="63" name="Picture 6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2840" y="5361170"/>
            <a:ext cx="1865695" cy="5275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9447212" y="5833646"/>
            <a:ext cx="2067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Bourgain</a:t>
            </a:r>
            <a:r>
              <a:rPr lang="en-US" sz="1600" dirty="0" smtClean="0"/>
              <a:t>, Katz, Tao)</a:t>
            </a:r>
            <a:endParaRPr lang="en-US" sz="1600" dirty="0"/>
          </a:p>
        </p:txBody>
      </p:sp>
      <p:cxnSp>
        <p:nvCxnSpPr>
          <p:cNvPr id="68" name="Curved Connector 67"/>
          <p:cNvCxnSpPr>
            <a:stCxn id="8" idx="3"/>
            <a:endCxn id="63" idx="0"/>
          </p:cNvCxnSpPr>
          <p:nvPr/>
        </p:nvCxnSpPr>
        <p:spPr>
          <a:xfrm>
            <a:off x="8184848" y="2590809"/>
            <a:ext cx="1720840" cy="2770361"/>
          </a:xfrm>
          <a:prstGeom prst="curvedConnector2">
            <a:avLst/>
          </a:prstGeom>
          <a:ln w="825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6001" y="4290841"/>
            <a:ext cx="520229" cy="4731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6002" y="3784488"/>
            <a:ext cx="520229" cy="4731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70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11" grpId="0"/>
      <p:bldP spid="12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55" grpId="0"/>
      <p:bldP spid="56" grpId="0"/>
      <p:bldP spid="57" grpId="0"/>
      <p:bldP spid="60" grpId="0"/>
      <p:bldP spid="61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Character sums 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1012" y="1524000"/>
            <a:ext cx="2692328" cy="48657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322" y="2328941"/>
            <a:ext cx="2567301" cy="9825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7056" y="2463561"/>
            <a:ext cx="2756266" cy="8237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731" y="1588782"/>
            <a:ext cx="1265348" cy="4217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1812" y="1491446"/>
            <a:ext cx="1622239" cy="51913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12" y="3555555"/>
            <a:ext cx="4266330" cy="4612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8616" y="4324400"/>
            <a:ext cx="5804014" cy="9832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5812" y="4419600"/>
            <a:ext cx="2725778" cy="8240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60412" y="3320375"/>
            <a:ext cx="1013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6477" y="1109330"/>
            <a:ext cx="2743201" cy="6059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0012" y="2142583"/>
            <a:ext cx="1969897" cy="54925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/>
          <p:cNvSpPr/>
          <p:nvPr/>
        </p:nvSpPr>
        <p:spPr>
          <a:xfrm>
            <a:off x="1109161" y="2752709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33161" y="2876756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14516" y="3683944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3052" y="3601542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04561" y="3748626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1642" y="2704246"/>
            <a:ext cx="4510746" cy="1681716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33616" y="3531544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14818" y="4067145"/>
            <a:ext cx="118812" cy="1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3459" y="2808375"/>
            <a:ext cx="3240171" cy="395727"/>
          </a:xfrm>
          <a:prstGeom prst="line">
            <a:avLst/>
          </a:prstGeom>
          <a:ln w="190500">
            <a:solidFill>
              <a:srgbClr val="00B0F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3778" y="3658535"/>
            <a:ext cx="4446473" cy="312786"/>
          </a:xfrm>
          <a:prstGeom prst="line">
            <a:avLst/>
          </a:prstGeom>
          <a:ln w="190500">
            <a:solidFill>
              <a:srgbClr val="00B0F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4276" y="3446987"/>
            <a:ext cx="3617300" cy="206605"/>
          </a:xfrm>
          <a:prstGeom prst="line">
            <a:avLst/>
          </a:prstGeom>
          <a:ln w="190500">
            <a:solidFill>
              <a:srgbClr val="00B0F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5411" y="2807476"/>
            <a:ext cx="2797111" cy="1406729"/>
          </a:xfrm>
          <a:prstGeom prst="line">
            <a:avLst/>
          </a:prstGeom>
          <a:ln w="190500">
            <a:solidFill>
              <a:srgbClr val="00B0F0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530" y="4385962"/>
            <a:ext cx="442444" cy="4426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93635" y="4559371"/>
            <a:ext cx="1791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points</a:t>
            </a:r>
            <a:endParaRPr lang="en-US" sz="3200" dirty="0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73" y="4661378"/>
            <a:ext cx="520229" cy="4731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668182" y="4612433"/>
            <a:ext cx="1550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lines</a:t>
            </a:r>
            <a:endParaRPr lang="en-US" sz="3200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3501" y="4643592"/>
            <a:ext cx="520229" cy="4731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43706" y="5204068"/>
            <a:ext cx="2649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# incidences* </a:t>
            </a:r>
            <a:endParaRPr lang="en-US" sz="3200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782" y="5207905"/>
            <a:ext cx="1865695" cy="5275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404561" y="5619566"/>
            <a:ext cx="2067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Bourgain</a:t>
            </a:r>
            <a:r>
              <a:rPr lang="en-US" sz="1600" dirty="0" smtClean="0"/>
              <a:t>, Katz, Tao)</a:t>
            </a:r>
            <a:endParaRPr lang="en-US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018212" y="1715270"/>
            <a:ext cx="0" cy="466709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2"/>
          </p:cNvCxnSpPr>
          <p:nvPr/>
        </p:nvCxnSpPr>
        <p:spPr>
          <a:xfrm flipH="1">
            <a:off x="4951413" y="2691841"/>
            <a:ext cx="1213548" cy="512261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145115" y="4002794"/>
            <a:ext cx="594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A) The Stein-Tomas  / </a:t>
            </a:r>
            <a:r>
              <a:rPr lang="en-US" sz="2000" dirty="0" err="1" smtClean="0"/>
              <a:t>Mockenhaupt</a:t>
            </a:r>
            <a:r>
              <a:rPr lang="en-US" sz="2000" dirty="0" smtClean="0"/>
              <a:t>-Tao method isn’t sharp. </a:t>
            </a:r>
            <a:endParaRPr lang="en-US" sz="2000" dirty="0"/>
          </a:p>
        </p:txBody>
      </p:sp>
      <p:sp>
        <p:nvSpPr>
          <p:cNvPr id="100" name="Rectangle 99"/>
          <p:cNvSpPr/>
          <p:nvPr/>
        </p:nvSpPr>
        <p:spPr>
          <a:xfrm>
            <a:off x="6145115" y="4828624"/>
            <a:ext cx="594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B) Each slice         contains the same number of points, and is far from being contained in a subfield.</a:t>
            </a:r>
            <a:endParaRPr lang="en-US" sz="2000" dirty="0"/>
          </a:p>
        </p:txBody>
      </p:sp>
      <p:pic>
        <p:nvPicPr>
          <p:cNvPr id="102" name="Picture 10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9258" y="4826850"/>
            <a:ext cx="419608" cy="3875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6823" y="6226221"/>
            <a:ext cx="1973852" cy="4646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758336" y="6235394"/>
            <a:ext cx="745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finite field restriction conjecture holds for: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-1" y="1897416"/>
            <a:ext cx="1065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92D050"/>
                </a:solidFill>
              </a:rPr>
              <a:t>E</a:t>
            </a:r>
            <a:r>
              <a:rPr lang="en-US" b="1" dirty="0" err="1" smtClean="0">
                <a:solidFill>
                  <a:srgbClr val="92D050"/>
                </a:solidFill>
              </a:rPr>
              <a:t>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511501" y="1897415"/>
            <a:ext cx="1065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B0F0"/>
                </a:solidFill>
              </a:rPr>
              <a:t>L</a:t>
            </a:r>
            <a:r>
              <a:rPr lang="en-US" b="1" dirty="0" err="1" smtClean="0">
                <a:solidFill>
                  <a:srgbClr val="00B0F0"/>
                </a:solidFill>
              </a:rPr>
              <a:t>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7" name="Picture 10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3755" y="6248608"/>
            <a:ext cx="1315257" cy="4257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8" name="Rectangle 107"/>
          <p:cNvSpPr/>
          <p:nvPr/>
        </p:nvSpPr>
        <p:spPr>
          <a:xfrm>
            <a:off x="10151097" y="6172200"/>
            <a:ext cx="1658315" cy="524859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19027" y="228600"/>
            <a:ext cx="6032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Beyond </a:t>
            </a:r>
            <a:r>
              <a:rPr lang="en-US" sz="4000" dirty="0" err="1" smtClean="0"/>
              <a:t>Mockenhaupt</a:t>
            </a:r>
            <a:r>
              <a:rPr lang="en-US" sz="4000" dirty="0" smtClean="0"/>
              <a:t>-Tao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45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/>
      <p:bldP spid="24" grpId="0"/>
      <p:bldP spid="26" grpId="0"/>
      <p:bldP spid="28" grpId="0"/>
      <p:bldP spid="99" grpId="0"/>
      <p:bldP spid="100" grpId="0"/>
      <p:bldP spid="104" grpId="0"/>
      <p:bldP spid="105" grpId="0"/>
      <p:bldP spid="106" grpId="0"/>
      <p:bldP spid="1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-1 is a square?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1781" y="1628796"/>
            <a:ext cx="2922233" cy="4927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640" y="2121792"/>
            <a:ext cx="5841593" cy="4925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9119" y="2743200"/>
            <a:ext cx="4032636" cy="4264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www.cutoutfoldup.com/images/0902-i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47" y="1546708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765728" y="3356344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811" y="4038600"/>
            <a:ext cx="3249385" cy="7224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242" y="3507983"/>
            <a:ext cx="3150170" cy="44535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992" y="4086916"/>
            <a:ext cx="1178826" cy="62580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565" y="4908047"/>
            <a:ext cx="2739762" cy="5958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" name="Picture 10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0927" y="4710694"/>
            <a:ext cx="2340278" cy="8671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5" name="Picture 10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4284" y="4908047"/>
            <a:ext cx="1528326" cy="533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10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811" y="5712685"/>
            <a:ext cx="2182793" cy="5558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10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3612" y="5577890"/>
            <a:ext cx="2287529" cy="9950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9" name="Picture 10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839" y="5826778"/>
            <a:ext cx="1424859" cy="4972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84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-1 is a </a:t>
            </a:r>
            <a:r>
              <a:rPr lang="en-US" dirty="0" smtClean="0"/>
              <a:t>square, what goes wrong with the </a:t>
            </a:r>
            <a:r>
              <a:rPr lang="en-US" dirty="0" err="1" smtClean="0"/>
              <a:t>Mockenhaupt</a:t>
            </a:r>
            <a:r>
              <a:rPr lang="en-US" dirty="0" smtClean="0"/>
              <a:t>-Tao argument?</a:t>
            </a:r>
            <a:endParaRPr lang="en-US" dirty="0"/>
          </a:p>
        </p:txBody>
      </p:sp>
      <p:sp>
        <p:nvSpPr>
          <p:cNvPr id="24" name="Cube 23"/>
          <p:cNvSpPr/>
          <p:nvPr/>
        </p:nvSpPr>
        <p:spPr>
          <a:xfrm>
            <a:off x="1427594" y="3365307"/>
            <a:ext cx="1942236" cy="1604067"/>
          </a:xfrm>
          <a:prstGeom prst="cube">
            <a:avLst>
              <a:gd name="adj" fmla="val 14709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7412" y="2055192"/>
            <a:ext cx="5164554" cy="6263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192" y="5105400"/>
            <a:ext cx="1291774" cy="4699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451280" y="1447800"/>
            <a:ext cx="328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Want to go beyond S-T: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7389812" y="1831032"/>
            <a:ext cx="990600" cy="45496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13612" y="1369367"/>
            <a:ext cx="323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this exponent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4242023" y="2623257"/>
            <a:ext cx="3071589" cy="65334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75412" y="3292778"/>
            <a:ext cx="5345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you need to decrease this exponent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46812" y="3705676"/>
            <a:ext cx="567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(and M-T needs to use the 2 for </a:t>
            </a:r>
            <a:r>
              <a:rPr lang="en-US" dirty="0" err="1" smtClean="0"/>
              <a:t>Parseval</a:t>
            </a:r>
            <a:r>
              <a:rPr lang="en-US" dirty="0" smtClean="0"/>
              <a:t>) </a:t>
            </a:r>
            <a:endParaRPr lang="en-US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1827118" y="3601249"/>
            <a:ext cx="838200" cy="13681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827118" y="3365307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055718" y="3365307"/>
            <a:ext cx="838200" cy="13681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2665318" y="4727881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0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1" grpId="0"/>
      <p:bldP spid="55" grpId="0"/>
      <p:bldP spid="61" grpId="0"/>
      <p:bldP spid="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217612" y="685800"/>
            <a:ext cx="98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Let’s run the </a:t>
            </a:r>
            <a:r>
              <a:rPr lang="en-US" b="1" dirty="0" err="1" smtClean="0"/>
              <a:t>Mockenhaupt</a:t>
            </a:r>
            <a:r>
              <a:rPr lang="en-US" b="1" dirty="0" smtClean="0"/>
              <a:t>-Tao argument even though it can’t work</a:t>
            </a:r>
            <a:endParaRPr lang="en-US" b="1" dirty="0"/>
          </a:p>
        </p:txBody>
      </p:sp>
      <p:sp>
        <p:nvSpPr>
          <p:cNvPr id="32" name="Cube 31"/>
          <p:cNvSpPr/>
          <p:nvPr/>
        </p:nvSpPr>
        <p:spPr>
          <a:xfrm>
            <a:off x="544559" y="1687096"/>
            <a:ext cx="1942236" cy="1604067"/>
          </a:xfrm>
          <a:prstGeom prst="cube">
            <a:avLst>
              <a:gd name="adj" fmla="val 20012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7093" y="22006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327942" y="1765767"/>
            <a:ext cx="152400" cy="152400"/>
          </a:xfrm>
          <a:prstGeom prst="ellipse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691493" y="304513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84055" y="263301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53293" y="305808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996293" y="1751427"/>
            <a:ext cx="152400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2740697" y="2927359"/>
            <a:ext cx="2514295" cy="309400"/>
          </a:xfrm>
          <a:prstGeom prst="cube">
            <a:avLst>
              <a:gd name="adj" fmla="val 68622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2740697" y="2543813"/>
            <a:ext cx="2514295" cy="309400"/>
          </a:xfrm>
          <a:prstGeom prst="cube">
            <a:avLst>
              <a:gd name="adj" fmla="val 68622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2740696" y="2135249"/>
            <a:ext cx="2514295" cy="309400"/>
          </a:xfrm>
          <a:prstGeom prst="cube">
            <a:avLst>
              <a:gd name="adj" fmla="val 68622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2740697" y="1711417"/>
            <a:ext cx="2514295" cy="309400"/>
          </a:xfrm>
          <a:prstGeom prst="cube">
            <a:avLst>
              <a:gd name="adj" fmla="val 68622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865528" y="1737867"/>
            <a:ext cx="132315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02634" y="1729510"/>
            <a:ext cx="132315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87129" y="2156442"/>
            <a:ext cx="132315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15493" y="2161540"/>
            <a:ext cx="132315" cy="152400"/>
          </a:xfrm>
          <a:prstGeom prst="ellipse">
            <a:avLst/>
          </a:prstGeom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385980" y="2559472"/>
            <a:ext cx="132315" cy="152400"/>
          </a:xfrm>
          <a:prstGeom prst="ellipse">
            <a:avLst/>
          </a:prstGeom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16267" y="2562198"/>
            <a:ext cx="132315" cy="152400"/>
          </a:xfrm>
          <a:prstGeom prst="ellipse">
            <a:avLst/>
          </a:prstGeom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75386" y="2979692"/>
            <a:ext cx="132315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04162" y="2969060"/>
            <a:ext cx="132315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508670" y="21615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53293" y="254250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247" y="1902336"/>
            <a:ext cx="5530337" cy="5500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 flipH="1" flipV="1">
            <a:off x="5332412" y="2618704"/>
            <a:ext cx="1752600" cy="15505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50812" y="4030629"/>
            <a:ext cx="11765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If the slices of E do not concentrate on lines then one can get some improvement</a:t>
            </a:r>
            <a:endParaRPr lang="en-US" b="1" dirty="0"/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1763" y="3475541"/>
            <a:ext cx="567245" cy="5675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2244370" y="3399803"/>
            <a:ext cx="53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</a:rPr>
              <a:t>E</a:t>
            </a:r>
            <a:endParaRPr lang="en-US" sz="4400" b="1" dirty="0">
              <a:solidFill>
                <a:srgbClr val="92D050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5372" y="3653432"/>
            <a:ext cx="356391" cy="3896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355664" y="4833479"/>
            <a:ext cx="1669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Unless       </a:t>
            </a:r>
            <a:endParaRPr lang="en-US" b="1" dirty="0"/>
          </a:p>
        </p:txBody>
      </p:sp>
      <p:pic>
        <p:nvPicPr>
          <p:cNvPr id="64" name="Picture 6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668" y="4690001"/>
            <a:ext cx="1795394" cy="70905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3540658" y="4813696"/>
            <a:ext cx="7693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one can get more out of the Stein-Tomas method      </a:t>
            </a:r>
            <a:endParaRPr lang="en-US" b="1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3091763" y="46482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be 66"/>
          <p:cNvSpPr/>
          <p:nvPr/>
        </p:nvSpPr>
        <p:spPr>
          <a:xfrm>
            <a:off x="7720297" y="5295144"/>
            <a:ext cx="1942236" cy="1604067"/>
          </a:xfrm>
          <a:prstGeom prst="cube">
            <a:avLst>
              <a:gd name="adj" fmla="val 14709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8119821" y="5531086"/>
            <a:ext cx="838200" cy="13681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119821" y="5295144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348421" y="5295144"/>
            <a:ext cx="838200" cy="13681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8958021" y="6657718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705266" y="5753483"/>
            <a:ext cx="6682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Consistent with the known problematic case: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65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7" grpId="0"/>
      <p:bldP spid="60" grpId="0"/>
      <p:bldP spid="62" grpId="0"/>
      <p:bldP spid="65" grpId="0"/>
      <p:bldP spid="67" grpId="0" animBg="1"/>
      <p:bldP spid="7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E concentrates on a plane: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779518" y="1620285"/>
            <a:ext cx="1942236" cy="1604067"/>
          </a:xfrm>
          <a:prstGeom prst="cube">
            <a:avLst>
              <a:gd name="adj" fmla="val 14709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331536" y="1890657"/>
            <a:ext cx="838200" cy="13681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31536" y="1654715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60136" y="1654715"/>
            <a:ext cx="838200" cy="13681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169736" y="3017289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560136" y="203571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72614" y="24223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93536" y="285915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05914" y="3243880"/>
            <a:ext cx="53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</a:rPr>
              <a:t>E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3634899" y="1536743"/>
            <a:ext cx="1942236" cy="1604067"/>
          </a:xfrm>
          <a:prstGeom prst="cube">
            <a:avLst>
              <a:gd name="adj" fmla="val 14709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316" y="3342396"/>
            <a:ext cx="614214" cy="70905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V="1">
            <a:off x="3786427" y="1832343"/>
            <a:ext cx="1639179" cy="943274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02940" y="2140864"/>
            <a:ext cx="1639179" cy="943274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53434" y="1612944"/>
            <a:ext cx="1126696" cy="642292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95833" y="1651465"/>
            <a:ext cx="1639179" cy="943274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664054" y="2559296"/>
            <a:ext cx="703076" cy="400564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550" y="2194354"/>
            <a:ext cx="2501563" cy="66480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5899666" y="1371646"/>
            <a:ext cx="7086600" cy="6477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We can then geometrically understand</a:t>
            </a:r>
            <a:endParaRPr lang="en-US" sz="2400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13012" y="4070796"/>
            <a:ext cx="7313613" cy="6477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It is here were we have to (and do) avoid         methods</a:t>
            </a:r>
            <a:endParaRPr lang="en-US" sz="2400" dirty="0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412" y="4161246"/>
            <a:ext cx="415527" cy="4667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2398520" y="4910923"/>
            <a:ext cx="7313613" cy="6477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85000" lnSpcReduction="100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Being more careful, we can handle sets contained in          planes</a:t>
            </a:r>
            <a:endParaRPr lang="en-US" sz="2400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4185" y="5111132"/>
            <a:ext cx="543115" cy="4474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5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/>
      <p:bldP spid="13" grpId="0" animBg="1"/>
      <p:bldP spid="36" grpId="0"/>
      <p:bldP spid="37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Case: Every slice of E is a line but E isn’t contained in a small number of planes.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4525240" y="1562751"/>
            <a:ext cx="1942236" cy="1604067"/>
          </a:xfrm>
          <a:prstGeom prst="cube">
            <a:avLst>
              <a:gd name="adj" fmla="val 14709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633450" y="2692168"/>
            <a:ext cx="272884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610658" y="2925325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82058" y="2340386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769892" y="1562751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861256" y="1943751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086570" y="1890588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19150" y="2338255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763058" y="2456226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975556" y="2807354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1609" y="3429000"/>
            <a:ext cx="7034055" cy="4791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129" y="4321199"/>
            <a:ext cx="2154054" cy="419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9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2284412" y="1088101"/>
            <a:ext cx="1942236" cy="1604067"/>
          </a:xfrm>
          <a:prstGeom prst="cube">
            <a:avLst>
              <a:gd name="adj" fmla="val 14709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026930" y="1824453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1717" y="629929"/>
            <a:ext cx="298881" cy="3588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9812" y="494622"/>
            <a:ext cx="2272605" cy="41884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Cube 23"/>
          <p:cNvSpPr/>
          <p:nvPr/>
        </p:nvSpPr>
        <p:spPr>
          <a:xfrm>
            <a:off x="7409900" y="1119209"/>
            <a:ext cx="1942236" cy="1604067"/>
          </a:xfrm>
          <a:prstGeom prst="cube">
            <a:avLst>
              <a:gd name="adj" fmla="val 2777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7742314" y="1367259"/>
            <a:ext cx="1076414" cy="1164949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616982" y="1300101"/>
            <a:ext cx="1557248" cy="1299267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16982" y="1942425"/>
            <a:ext cx="1557248" cy="7309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309881" y="1283224"/>
            <a:ext cx="85725" cy="1317349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270876" y="1852661"/>
            <a:ext cx="134557" cy="194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3045" y="3271253"/>
            <a:ext cx="1705294" cy="419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Arrow Connector 43"/>
          <p:cNvCxnSpPr>
            <a:stCxn id="53" idx="0"/>
          </p:cNvCxnSpPr>
          <p:nvPr/>
        </p:nvCxnSpPr>
        <p:spPr>
          <a:xfrm flipV="1">
            <a:off x="4892630" y="2209800"/>
            <a:ext cx="2735169" cy="702621"/>
          </a:xfrm>
          <a:prstGeom prst="straightConnector1">
            <a:avLst/>
          </a:prstGeom>
          <a:ln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Brace 48"/>
          <p:cNvSpPr/>
          <p:nvPr/>
        </p:nvSpPr>
        <p:spPr>
          <a:xfrm rot="8570979">
            <a:off x="7638104" y="1504404"/>
            <a:ext cx="366598" cy="127582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710252" y="2912421"/>
            <a:ext cx="6364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Planes correspond to 1-d Fourier coefficients of</a:t>
            </a:r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3608" y="2912421"/>
            <a:ext cx="298881" cy="3588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Cube 54"/>
          <p:cNvSpPr/>
          <p:nvPr/>
        </p:nvSpPr>
        <p:spPr>
          <a:xfrm>
            <a:off x="669317" y="3855470"/>
            <a:ext cx="1942236" cy="1604067"/>
          </a:xfrm>
          <a:prstGeom prst="cube">
            <a:avLst>
              <a:gd name="adj" fmla="val 14709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29833" y="4984887"/>
            <a:ext cx="272884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907041" y="5218044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628131" y="4748945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066275" y="3855470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157639" y="4236470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382953" y="4183307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15533" y="4630974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059441" y="4748945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271939" y="5100073"/>
            <a:ext cx="228600" cy="235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797" y="3332873"/>
            <a:ext cx="238987" cy="3586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Cube 66"/>
          <p:cNvSpPr/>
          <p:nvPr/>
        </p:nvSpPr>
        <p:spPr>
          <a:xfrm>
            <a:off x="8691299" y="3699415"/>
            <a:ext cx="1942236" cy="1604067"/>
          </a:xfrm>
          <a:prstGeom prst="cube">
            <a:avLst>
              <a:gd name="adj" fmla="val 2777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9023713" y="3947465"/>
            <a:ext cx="1076414" cy="1164949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883793" y="3909184"/>
            <a:ext cx="1557248" cy="1299267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898381" y="4522631"/>
            <a:ext cx="1557248" cy="7309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9591280" y="3863430"/>
            <a:ext cx="85725" cy="1317349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986757" y="4284727"/>
            <a:ext cx="1557248" cy="7309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8753056" y="3840988"/>
            <a:ext cx="1617728" cy="676834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915192" y="4887064"/>
            <a:ext cx="1557248" cy="7309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751388" y="3918973"/>
            <a:ext cx="0" cy="1164949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9135714" y="3863430"/>
            <a:ext cx="255238" cy="1322162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0337883" y="4420749"/>
            <a:ext cx="134557" cy="194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9135713" y="4789991"/>
            <a:ext cx="134557" cy="194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9256395" y="4110155"/>
            <a:ext cx="134557" cy="194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9693816" y="4179405"/>
            <a:ext cx="134557" cy="194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9818149" y="4776402"/>
            <a:ext cx="134557" cy="194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803081" y="5439945"/>
            <a:ext cx="691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potential problem  is if all the planes stack up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286047" y="5892598"/>
            <a:ext cx="7394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…but this can’t happen since we have assumed that the </a:t>
            </a:r>
          </a:p>
          <a:p>
            <a:r>
              <a:rPr lang="en-US" dirty="0" smtClean="0"/>
              <a:t>slices (green lines) don’t lie in small number of planes!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49" grpId="0" animBg="1"/>
      <p:bldP spid="53" grpId="0"/>
      <p:bldP spid="55" grpId="0" animBg="1"/>
      <p:bldP spid="67" grpId="0" animBg="1"/>
      <p:bldP spid="72" grpId="0" animBg="1"/>
      <p:bldP spid="75" grpId="0" animBg="1"/>
      <p:bldP spid="76" grpId="0" animBg="1"/>
      <p:bldP spid="77" grpId="0" animBg="1"/>
      <p:bldP spid="74" grpId="0" animBg="1"/>
      <p:bldP spid="90" grpId="0"/>
      <p:bldP spid="9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1782" y="1055564"/>
            <a:ext cx="51054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Stein-Tomas does better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ube 4"/>
          <p:cNvSpPr/>
          <p:nvPr/>
        </p:nvSpPr>
        <p:spPr>
          <a:xfrm>
            <a:off x="356824" y="2161540"/>
            <a:ext cx="1942236" cy="1604067"/>
          </a:xfrm>
          <a:prstGeom prst="cube">
            <a:avLst>
              <a:gd name="adj" fmla="val 20012"/>
            </a:avLst>
          </a:prstGeom>
          <a:solidFill>
            <a:srgbClr val="00B0F0">
              <a:alpha val="1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9358" y="26750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0207" y="2240211"/>
            <a:ext cx="152400" cy="152400"/>
          </a:xfrm>
          <a:prstGeom prst="ellipse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03758" y="351958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6320" y="310745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5558" y="35325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08558" y="2225871"/>
            <a:ext cx="152400" cy="152400"/>
          </a:xfrm>
          <a:prstGeom prst="ellips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20935" y="263598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5558" y="30169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6137" y="3926679"/>
            <a:ext cx="567245" cy="5675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58744" y="3850941"/>
            <a:ext cx="53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</a:rPr>
              <a:t>E</a:t>
            </a:r>
            <a:endParaRPr lang="en-US" sz="4400" b="1" dirty="0">
              <a:solidFill>
                <a:srgbClr val="92D05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9746" y="4104570"/>
            <a:ext cx="356391" cy="3896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732212" y="2847570"/>
            <a:ext cx="9751060" cy="8382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5912" y="840809"/>
            <a:ext cx="1447800" cy="4938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370012" y="533400"/>
            <a:ext cx="9751060" cy="8382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 of cases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94412" y="551656"/>
            <a:ext cx="990600" cy="8382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1.</a:t>
            </a:r>
            <a:endParaRPr lang="en-US" sz="44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066243" y="1975875"/>
            <a:ext cx="5981700" cy="8382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2. Most vertical slices don’t concentrate on lines</a:t>
            </a:r>
            <a:endParaRPr lang="en-US" sz="32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942543" y="2431762"/>
            <a:ext cx="5105400" cy="8382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rgbClr val="FF0000"/>
                </a:solidFill>
              </a:rPr>
              <a:t>Mockenhaupt</a:t>
            </a:r>
            <a:r>
              <a:rPr lang="en-US" sz="2800" dirty="0" smtClean="0">
                <a:solidFill>
                  <a:srgbClr val="FF0000"/>
                </a:solidFill>
              </a:rPr>
              <a:t>-Tao argument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942012" y="3269962"/>
            <a:ext cx="5981700" cy="8382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3. E is contained in a small number of planes</a:t>
            </a:r>
            <a:endParaRPr lang="en-US" sz="32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783940" y="3953539"/>
            <a:ext cx="5105400" cy="8382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2500" lnSpcReduction="100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</a:rPr>
              <a:t>Direct computation using geometry of </a:t>
            </a:r>
            <a:r>
              <a:rPr lang="en-US" sz="2800" dirty="0" err="1" smtClean="0">
                <a:solidFill>
                  <a:srgbClr val="FF0000"/>
                </a:solidFill>
              </a:rPr>
              <a:t>paraboloid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928019" y="5351721"/>
            <a:ext cx="5981700" cy="8382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4. Slices of E are contained in lines, but E isn’t contained in a small number of planes</a:t>
            </a:r>
            <a:endParaRPr lang="en-US" sz="32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940955" y="6042837"/>
            <a:ext cx="5105400" cy="8382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2500" lnSpcReduction="100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</a:rPr>
              <a:t>Geometric estimate for the BR operator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12" y="4955477"/>
            <a:ext cx="4522456" cy="42955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822470" y="5949219"/>
            <a:ext cx="3682662" cy="481401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Can do better  with sum-product</a:t>
            </a:r>
            <a:endParaRPr lang="en-US" sz="18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18981" y="5530120"/>
            <a:ext cx="3682662" cy="481401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M-T still bottleneck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93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6200"/>
            <a:ext cx="114300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sz="4000" b="1" dirty="0" smtClean="0"/>
              <a:t>Finite </a:t>
            </a:r>
            <a:r>
              <a:rPr lang="en-US" sz="4000" b="1" dirty="0"/>
              <a:t>Field </a:t>
            </a:r>
            <a:r>
              <a:rPr lang="en-US" sz="4000" b="1" dirty="0" err="1"/>
              <a:t>Kakeya</a:t>
            </a:r>
            <a:r>
              <a:rPr lang="en-US" sz="4000" b="1" dirty="0"/>
              <a:t> conjecture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779" y="1333780"/>
            <a:ext cx="457200" cy="5082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3290" y="1219200"/>
            <a:ext cx="2667000" cy="737411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finite field</a:t>
            </a:r>
            <a:endParaRPr lang="en-US" sz="3200" b="1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34" y="2214530"/>
            <a:ext cx="1794378" cy="7072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293" y="3747184"/>
            <a:ext cx="8129912" cy="57467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2208212" y="1999129"/>
            <a:ext cx="9819184" cy="93052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82500" lnSpcReduction="200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4000" dirty="0" smtClean="0"/>
              <a:t>is a </a:t>
            </a:r>
            <a:r>
              <a:rPr lang="en-US" sz="4000" dirty="0" err="1" smtClean="0"/>
              <a:t>Kakeya</a:t>
            </a:r>
            <a:r>
              <a:rPr lang="en-US" sz="4000" dirty="0" smtClean="0"/>
              <a:t> set if it contains a line in every direction</a:t>
            </a:r>
            <a:endParaRPr lang="en-US" sz="4000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779" y="3048000"/>
            <a:ext cx="9670535" cy="49983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75926" y="4343348"/>
            <a:ext cx="9199303" cy="737411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Finite Field </a:t>
            </a:r>
            <a:r>
              <a:rPr lang="en-US" sz="3200" b="1" dirty="0" err="1" smtClean="0"/>
              <a:t>Kakeya</a:t>
            </a:r>
            <a:r>
              <a:rPr lang="en-US" sz="3200" b="1" dirty="0" smtClean="0"/>
              <a:t> conjecture (Wolff):</a:t>
            </a:r>
            <a:endParaRPr lang="en-US" sz="3200" b="1" dirty="0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3012" y="5087139"/>
            <a:ext cx="6006109" cy="5302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70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Field </a:t>
            </a:r>
            <a:r>
              <a:rPr lang="en-US" dirty="0" err="1" smtClean="0"/>
              <a:t>Kakeya</a:t>
            </a:r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194252" y="1972921"/>
            <a:ext cx="6248400" cy="4495800"/>
          </a:xfrm>
          <a:prstGeom prst="cube">
            <a:avLst>
              <a:gd name="adj" fmla="val 21536"/>
            </a:avLst>
          </a:prstGeom>
          <a:solidFill>
            <a:schemeClr val="accent1">
              <a:alpha val="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5340" y="6124981"/>
            <a:ext cx="532877" cy="533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3253" y="1439521"/>
            <a:ext cx="639450" cy="639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n 7"/>
          <p:cNvSpPr/>
          <p:nvPr/>
        </p:nvSpPr>
        <p:spPr>
          <a:xfrm rot="7363498">
            <a:off x="3097565" y="1410049"/>
            <a:ext cx="463764" cy="5621971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3179375">
            <a:off x="3097563" y="1535457"/>
            <a:ext cx="463764" cy="5042854"/>
          </a:xfrm>
          <a:prstGeom prst="can">
            <a:avLst>
              <a:gd name="adj" fmla="val 187399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12394080">
            <a:off x="2875018" y="2076538"/>
            <a:ext cx="463764" cy="4174718"/>
          </a:xfrm>
          <a:prstGeom prst="can">
            <a:avLst>
              <a:gd name="adj" fmla="val 13408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4999288">
            <a:off x="3100380" y="1201395"/>
            <a:ext cx="463764" cy="5798902"/>
          </a:xfrm>
          <a:prstGeom prst="can">
            <a:avLst>
              <a:gd name="adj" fmla="val 187399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8798234">
            <a:off x="3233629" y="1923709"/>
            <a:ext cx="463764" cy="4521533"/>
          </a:xfrm>
          <a:prstGeom prst="can">
            <a:avLst>
              <a:gd name="adj" fmla="val 187399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0412" y="1260801"/>
            <a:ext cx="282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big must E be?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3047" y="2638195"/>
            <a:ext cx="1280972" cy="4660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880291" y="260939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Wolff                             ~1995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6016" y="3572465"/>
            <a:ext cx="1532481" cy="3679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070303" y="3478776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Bourgain</a:t>
            </a:r>
            <a:r>
              <a:rPr lang="en-US" dirty="0" smtClean="0"/>
              <a:t>, Katz, Tao       2002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793" y="4435567"/>
            <a:ext cx="969479" cy="46557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880291" y="4411544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Dvir</a:t>
            </a:r>
            <a:r>
              <a:rPr lang="en-US" dirty="0" smtClean="0"/>
              <a:t>                                 2008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73663" y="3023233"/>
            <a:ext cx="387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(elementary </a:t>
            </a:r>
            <a:r>
              <a:rPr lang="en-US" dirty="0" err="1" smtClean="0">
                <a:solidFill>
                  <a:srgbClr val="92D050"/>
                </a:solidFill>
              </a:rPr>
              <a:t>combinatorics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38497" y="3928400"/>
            <a:ext cx="353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(sum-product estimates)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0611" y="4777548"/>
            <a:ext cx="3032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(Polynomial method)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4138" y="1735577"/>
            <a:ext cx="1720608" cy="56134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17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2" y="31898"/>
            <a:ext cx="9751060" cy="12954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Character sums 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452" y="1575071"/>
            <a:ext cx="5357324" cy="9588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2612" y="2635846"/>
            <a:ext cx="3733544" cy="9584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09012" y="1824156"/>
            <a:ext cx="177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Weil (1948)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609012" y="2991577"/>
            <a:ext cx="207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Deligne</a:t>
            </a:r>
            <a:r>
              <a:rPr lang="en-US" dirty="0" smtClean="0"/>
              <a:t> (1974)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1301" y="3810000"/>
            <a:ext cx="5133623" cy="9584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596791" y="4058377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Bourgain</a:t>
            </a:r>
            <a:r>
              <a:rPr lang="en-US" dirty="0" smtClean="0"/>
              <a:t> (2005)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92051" y="4803862"/>
            <a:ext cx="2920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Lots of Applications: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09431" y="5297425"/>
            <a:ext cx="4729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of quadratic residues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09431" y="5911489"/>
            <a:ext cx="3020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Gaps between primes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527993" y="5257305"/>
            <a:ext cx="4151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/ Security of RSA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74637" y="5871369"/>
            <a:ext cx="3291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Extractor constructions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84812" y="6335690"/>
            <a:ext cx="91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relation between finite field restriction and </a:t>
            </a:r>
            <a:r>
              <a:rPr lang="en-US" dirty="0" err="1" smtClean="0"/>
              <a:t>Kakeya</a:t>
            </a:r>
            <a:r>
              <a:rPr lang="en-US" dirty="0"/>
              <a:t>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716381" y="4080248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3212" y="4070503"/>
            <a:ext cx="1413169" cy="858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63081" y="2375052"/>
            <a:ext cx="1485900" cy="277333"/>
          </a:xfrm>
          <a:prstGeom prst="ellipse">
            <a:avLst/>
          </a:prstGeom>
          <a:solidFill>
            <a:schemeClr val="bg1">
              <a:alpha val="41000"/>
            </a:schemeClr>
          </a:solidFill>
          <a:ln w="38100">
            <a:solidFill>
              <a:schemeClr val="tx1"/>
            </a:solidFill>
          </a:ln>
          <a:scene3d>
            <a:camera prst="orthographicFront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flipH="1">
            <a:off x="934650" y="921858"/>
            <a:ext cx="1485900" cy="3138378"/>
          </a:xfrm>
          <a:prstGeom prst="arc">
            <a:avLst>
              <a:gd name="adj1" fmla="val 35408"/>
              <a:gd name="adj2" fmla="val 10802221"/>
            </a:avLst>
          </a:prstGeom>
          <a:solidFill>
            <a:schemeClr val="bg1">
              <a:alpha val="0"/>
            </a:schemeClr>
          </a:soli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220431">
            <a:off x="1749497" y="2834825"/>
            <a:ext cx="546950" cy="348216"/>
          </a:xfrm>
          <a:custGeom>
            <a:avLst/>
            <a:gdLst>
              <a:gd name="connsiteX0" fmla="*/ 0 w 457200"/>
              <a:gd name="connsiteY0" fmla="*/ 148856 h 467833"/>
              <a:gd name="connsiteX1" fmla="*/ 202018 w 457200"/>
              <a:gd name="connsiteY1" fmla="*/ 0 h 467833"/>
              <a:gd name="connsiteX2" fmla="*/ 457200 w 457200"/>
              <a:gd name="connsiteY2" fmla="*/ 127591 h 467833"/>
              <a:gd name="connsiteX3" fmla="*/ 244549 w 457200"/>
              <a:gd name="connsiteY3" fmla="*/ 467833 h 467833"/>
              <a:gd name="connsiteX4" fmla="*/ 0 w 457200"/>
              <a:gd name="connsiteY4" fmla="*/ 148856 h 46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67833">
                <a:moveTo>
                  <a:pt x="0" y="148856"/>
                </a:moveTo>
                <a:lnTo>
                  <a:pt x="202018" y="0"/>
                </a:lnTo>
                <a:lnTo>
                  <a:pt x="457200" y="127591"/>
                </a:lnTo>
                <a:lnTo>
                  <a:pt x="244549" y="467833"/>
                </a:lnTo>
                <a:lnTo>
                  <a:pt x="0" y="14885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220431" flipH="1" flipV="1">
            <a:off x="1732399" y="4087263"/>
            <a:ext cx="460954" cy="397991"/>
          </a:xfrm>
          <a:custGeom>
            <a:avLst/>
            <a:gdLst>
              <a:gd name="connsiteX0" fmla="*/ 0 w 457200"/>
              <a:gd name="connsiteY0" fmla="*/ 148856 h 467833"/>
              <a:gd name="connsiteX1" fmla="*/ 202018 w 457200"/>
              <a:gd name="connsiteY1" fmla="*/ 0 h 467833"/>
              <a:gd name="connsiteX2" fmla="*/ 457200 w 457200"/>
              <a:gd name="connsiteY2" fmla="*/ 127591 h 467833"/>
              <a:gd name="connsiteX3" fmla="*/ 244549 w 457200"/>
              <a:gd name="connsiteY3" fmla="*/ 467833 h 467833"/>
              <a:gd name="connsiteX4" fmla="*/ 0 w 457200"/>
              <a:gd name="connsiteY4" fmla="*/ 148856 h 46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467833">
                <a:moveTo>
                  <a:pt x="0" y="148856"/>
                </a:moveTo>
                <a:lnTo>
                  <a:pt x="202018" y="0"/>
                </a:lnTo>
                <a:lnTo>
                  <a:pt x="457200" y="127591"/>
                </a:lnTo>
                <a:lnTo>
                  <a:pt x="244549" y="467833"/>
                </a:lnTo>
                <a:lnTo>
                  <a:pt x="0" y="14885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scene3d>
            <a:camera prst="orthographicFront">
              <a:rot lat="420000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732" y="2536403"/>
            <a:ext cx="330367" cy="4955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644959" y="1563969"/>
            <a:ext cx="3206385" cy="41723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(3-d Euclidean </a:t>
            </a:r>
            <a:r>
              <a:rPr lang="en-US" sz="1800" dirty="0" err="1" smtClean="0"/>
              <a:t>Paraboloid</a:t>
            </a:r>
            <a:r>
              <a:rPr lang="en-US" sz="1800" dirty="0" smtClean="0"/>
              <a:t>) </a:t>
            </a:r>
            <a:endParaRPr lang="en-US" sz="1800" dirty="0"/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1682581" y="2141544"/>
            <a:ext cx="5576" cy="372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8"/>
          <p:cNvSpPr/>
          <p:nvPr/>
        </p:nvSpPr>
        <p:spPr>
          <a:xfrm rot="3238067">
            <a:off x="5006279" y="1754245"/>
            <a:ext cx="463764" cy="2511398"/>
          </a:xfrm>
          <a:prstGeom prst="can">
            <a:avLst>
              <a:gd name="adj" fmla="val 64244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143161" y="2056612"/>
            <a:ext cx="493738" cy="322521"/>
          </a:xfrm>
          <a:prstGeom prst="straightConnector1">
            <a:avLst/>
          </a:prstGeom>
          <a:ln w="41275">
            <a:solidFill>
              <a:schemeClr val="tx2">
                <a:alpha val="63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4698" y="2157280"/>
            <a:ext cx="1176447" cy="5147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7631001" y="2256828"/>
            <a:ext cx="3657600" cy="493794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25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One can’t do this in a finite field!</a:t>
            </a:r>
            <a:endParaRPr lang="en-US" sz="1800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618412" y="2750622"/>
            <a:ext cx="3962400" cy="861857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25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/>
              <a:t>Kakeya</a:t>
            </a:r>
            <a:r>
              <a:rPr lang="en-US" sz="1800" b="1" dirty="0" smtClean="0"/>
              <a:t> and restriction thought to be less connected over finite fields.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424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/>
      <p:bldP spid="29" grpId="0" animBg="1"/>
      <p:bldP spid="34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are connected.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2812" y="1752600"/>
            <a:ext cx="9448800" cy="6096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Restriction for hyperbolic </a:t>
            </a:r>
            <a:r>
              <a:rPr lang="en-US" sz="2400" dirty="0" err="1" smtClean="0"/>
              <a:t>paraboloid</a:t>
            </a:r>
            <a:r>
              <a:rPr lang="en-US" sz="2400" dirty="0" smtClean="0"/>
              <a:t> in 2n-1 dimensions implies n dimensional </a:t>
            </a:r>
            <a:r>
              <a:rPr lang="en-US" sz="2400" dirty="0" err="1" smtClean="0"/>
              <a:t>Kakeya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2996" y="3276600"/>
            <a:ext cx="9448800" cy="6096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 odd dimensions with -1 a square this is equivalent to the standard </a:t>
            </a:r>
            <a:r>
              <a:rPr lang="en-US" sz="2400" dirty="0" err="1" smtClean="0"/>
              <a:t>paraboloid</a:t>
            </a:r>
            <a:r>
              <a:rPr lang="en-US" sz="24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9812" y="2515810"/>
            <a:ext cx="4460806" cy="4264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63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H="1">
            <a:off x="4113212" y="2895600"/>
            <a:ext cx="2286001" cy="2281397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7812" y="855661"/>
            <a:ext cx="4428977" cy="49212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7612" y="796922"/>
            <a:ext cx="9448800" cy="6096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Consider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029" y="1635642"/>
            <a:ext cx="4496561" cy="49233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4936" y="5505129"/>
            <a:ext cx="3775313" cy="45961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be 11"/>
          <p:cNvSpPr/>
          <p:nvPr/>
        </p:nvSpPr>
        <p:spPr>
          <a:xfrm>
            <a:off x="3524948" y="2453484"/>
            <a:ext cx="4376160" cy="2903879"/>
          </a:xfrm>
          <a:prstGeom prst="cube">
            <a:avLst>
              <a:gd name="adj" fmla="val 26296"/>
            </a:avLst>
          </a:prstGeom>
          <a:solidFill>
            <a:schemeClr val="accent1">
              <a:alpha val="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198" y="5209597"/>
            <a:ext cx="394031" cy="2955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1653" y="5029200"/>
            <a:ext cx="394116" cy="2955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409" y="3599211"/>
            <a:ext cx="394201" cy="2956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812" y="4009165"/>
            <a:ext cx="229901" cy="3284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8490" y="6096000"/>
            <a:ext cx="4776597" cy="3654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>
            <a:off x="5053749" y="2868466"/>
            <a:ext cx="2286001" cy="2281397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29308" y="4036298"/>
            <a:ext cx="967441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3028" y="3707309"/>
            <a:ext cx="229950" cy="3285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3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a 3-d </a:t>
            </a:r>
            <a:r>
              <a:rPr lang="en-US" dirty="0" err="1" smtClean="0"/>
              <a:t>Kakeya</a:t>
            </a:r>
            <a:r>
              <a:rPr lang="en-US" dirty="0" smtClean="0"/>
              <a:t> set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2513012" y="2286000"/>
            <a:ext cx="4376160" cy="2903879"/>
          </a:xfrm>
          <a:prstGeom prst="cube">
            <a:avLst>
              <a:gd name="adj" fmla="val 26296"/>
            </a:avLst>
          </a:prstGeom>
          <a:solidFill>
            <a:schemeClr val="accent1">
              <a:alpha val="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51212" y="3429000"/>
            <a:ext cx="1905000" cy="12954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427412" y="2590800"/>
            <a:ext cx="533400" cy="2286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65412" y="2590800"/>
            <a:ext cx="2743200" cy="2362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51212" y="2743200"/>
            <a:ext cx="2438400" cy="1752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694112" y="3200400"/>
            <a:ext cx="2324100" cy="16764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13212" y="2590800"/>
            <a:ext cx="457200" cy="2286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51212" y="2590800"/>
            <a:ext cx="2438400" cy="2286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7412" y="2514600"/>
            <a:ext cx="2209800" cy="2362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443" y="5791200"/>
            <a:ext cx="5821938" cy="62659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9392" y="5176997"/>
            <a:ext cx="394031" cy="2955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847" y="4996600"/>
            <a:ext cx="394116" cy="2955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603" y="3566611"/>
            <a:ext cx="394201" cy="2956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70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0012" y="30480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en-US" sz="7200" i="1" dirty="0" smtClean="0"/>
              <a:t>Thank You!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31057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estimates attempt to understand exponential sums with arbitrary coefficients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4847" y="2133600"/>
            <a:ext cx="2654741" cy="990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2706" y="1516912"/>
            <a:ext cx="1295363" cy="457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37436" y="3124200"/>
            <a:ext cx="1071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74857" y="3106479"/>
            <a:ext cx="9751060" cy="762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What can we hope to say?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084" y="3799270"/>
            <a:ext cx="2853480" cy="13078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997824" y="3969390"/>
            <a:ext cx="3527283" cy="762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is small.</a:t>
            </a:r>
            <a:endParaRPr lang="en-US" i="1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0212" y="4169576"/>
            <a:ext cx="1228850" cy="4360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967863" y="3942869"/>
            <a:ext cx="2230949" cy="762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For most      </a:t>
            </a:r>
            <a:endParaRPr lang="en-US" i="1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1189" y="5241913"/>
            <a:ext cx="3496616" cy="10350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474857" y="5181600"/>
            <a:ext cx="1071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469725" y="5378426"/>
            <a:ext cx="2201464" cy="762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Estimate: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475412" y="5378426"/>
            <a:ext cx="2201464" cy="762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85000" lnSpcReduction="100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in terms of: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2412" y="5217166"/>
            <a:ext cx="2382695" cy="117506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01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204" y="304800"/>
            <a:ext cx="9751060" cy="1066800"/>
          </a:xfrm>
        </p:spPr>
        <p:txBody>
          <a:bodyPr/>
          <a:lstStyle/>
          <a:p>
            <a:r>
              <a:rPr lang="en-US" b="1" dirty="0" smtClean="0"/>
              <a:t>Let us reformulate the goal: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212" y="1513532"/>
            <a:ext cx="1295363" cy="457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012" y="2986047"/>
            <a:ext cx="4188918" cy="87881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377" y="1472222"/>
            <a:ext cx="495394" cy="38108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692771" y="1493112"/>
            <a:ext cx="2830641" cy="40176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  <a:cs typeface="Times New Roman" pitchFamily="18" charset="0"/>
              </a:rPr>
              <a:t>surface measure on </a:t>
            </a:r>
            <a:endParaRPr lang="en-US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3412" y="1472222"/>
            <a:ext cx="342965" cy="38108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212" y="2369225"/>
            <a:ext cx="1600237" cy="4174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516" y="1894872"/>
            <a:ext cx="3615675" cy="10545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1611" y="3918343"/>
            <a:ext cx="5072157" cy="4397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381" y="4774654"/>
            <a:ext cx="1637512" cy="31773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Connector 33"/>
          <p:cNvCxnSpPr/>
          <p:nvPr/>
        </p:nvCxnSpPr>
        <p:spPr>
          <a:xfrm>
            <a:off x="587115" y="4495800"/>
            <a:ext cx="1043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959" y="4713529"/>
            <a:ext cx="3901113" cy="4399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65212" y="5410200"/>
            <a:ext cx="912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Estimates get better (harder to prove) as </a:t>
            </a:r>
            <a:r>
              <a:rPr lang="en-US" dirty="0" smtClean="0">
                <a:solidFill>
                  <a:srgbClr val="00B0F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decreases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q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increases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228600"/>
            <a:ext cx="9751060" cy="1295400"/>
          </a:xfrm>
        </p:spPr>
        <p:txBody>
          <a:bodyPr/>
          <a:lstStyle/>
          <a:p>
            <a:r>
              <a:rPr lang="en-US" dirty="0" smtClean="0"/>
              <a:t>Finite Field Restriction Conjecture for the </a:t>
            </a:r>
            <a:r>
              <a:rPr lang="en-US" dirty="0" err="1" smtClean="0"/>
              <a:t>Paraboloid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212" y="1684021"/>
            <a:ext cx="4135881" cy="4191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409" y="1683930"/>
            <a:ext cx="1369611" cy="4192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518" y="2438400"/>
            <a:ext cx="8051095" cy="7231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1986" y="4134959"/>
            <a:ext cx="5072157" cy="4397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99746" y="3370638"/>
            <a:ext cx="9751060" cy="6477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Classify (</a:t>
            </a:r>
            <a:r>
              <a:rPr lang="en-US" sz="3200" dirty="0" err="1" smtClean="0"/>
              <a:t>p,q</a:t>
            </a:r>
            <a:r>
              <a:rPr lang="en-US" sz="3200" dirty="0" smtClean="0"/>
              <a:t>) such that </a:t>
            </a:r>
            <a:endParaRPr lang="en-US" sz="3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1812" y="4648200"/>
            <a:ext cx="9751060" cy="6477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holds with                  independent of the field size.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615" y="4835479"/>
            <a:ext cx="1558301" cy="4604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01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Field Restriction Conjecture for the </a:t>
            </a:r>
            <a:r>
              <a:rPr lang="en-US" dirty="0" err="1" smtClean="0"/>
              <a:t>Paraboloid</a:t>
            </a:r>
            <a:r>
              <a:rPr lang="en-US" dirty="0" smtClean="0"/>
              <a:t>,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9751060" cy="533400"/>
          </a:xfrm>
        </p:spPr>
        <p:txBody>
          <a:bodyPr/>
          <a:lstStyle/>
          <a:p>
            <a:r>
              <a:rPr lang="en-US" dirty="0" smtClean="0"/>
              <a:t>Extension Estimate: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1612" y="2133600"/>
            <a:ext cx="6151718" cy="533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1612" y="2819400"/>
            <a:ext cx="7101407" cy="6378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24059" y="3581400"/>
            <a:ext cx="9751060" cy="5085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Restriction Estimate: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212" y="4267639"/>
            <a:ext cx="6153306" cy="6035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46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52400"/>
            <a:ext cx="9752329" cy="1066800"/>
          </a:xfrm>
        </p:spPr>
        <p:txBody>
          <a:bodyPr/>
          <a:lstStyle/>
          <a:p>
            <a:r>
              <a:rPr lang="en-US" dirty="0"/>
              <a:t>Finite Field </a:t>
            </a:r>
            <a:r>
              <a:rPr lang="en-US" dirty="0" smtClean="0"/>
              <a:t>Restriction: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9751060" cy="533400"/>
          </a:xfrm>
        </p:spPr>
        <p:txBody>
          <a:bodyPr/>
          <a:lstStyle/>
          <a:p>
            <a:r>
              <a:rPr lang="en-US" dirty="0" smtClean="0"/>
              <a:t>Understanding Exponential sums with coefficients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24884" y="2286000"/>
            <a:ext cx="9751060" cy="533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Model </a:t>
            </a:r>
            <a:r>
              <a:rPr lang="en-US" dirty="0"/>
              <a:t>p</a:t>
            </a:r>
            <a:r>
              <a:rPr lang="en-US" dirty="0" smtClean="0"/>
              <a:t>roblem for Euclidean harmonic analysis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widehat{1_{\mathcal{S}_{d}}}(a) = \sum_{x \in \mathcal{S}_{d}} e(a x)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7"/>
  <p:tag name="PICTUREFILESIZE" val="806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\hat{g} ||_{L^{2}(\mathcal{P},d\sigma ) } = \left| \left&lt; g, g* (d\sigma)^{\vee} \right&gt; \right|^{1/2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9"/>
  <p:tag name="PICTUREFILESIZE" val="1214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sim ||g||_{1} \max_{x \neq 0}|(d\sigma)^{\vee}|^{1/2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7"/>
  <p:tag name="PICTUREFILESIZE" val="944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max_{x \neq 0}|(d\sigma)^{\vee}| \ll |\mathbb{F}|^{-1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0"/>
  <p:tag name="PICTUREFILESIZE" val="785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(d \sigma)^{\vee}(x_1,x_2,x_3) = \frac{1}{|\mathbb{F}|^2} \sum_{\xi \in \mathbb{F}^2} e(x_1 \xi_1+ x_2 \xi_2 + x_3 ( \xi_1^2+\xi_2^2) )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9"/>
  <p:tag name="PICTUREFILESIZE" val="2223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(d \sigma)^{\vee}(0,0,0) =1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6"/>
  <p:tag name="PICTUREFILESIZE" val="525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x_3 \neq 0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"/>
  <p:tag name="PICTUREFILESIZE" val="237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(d \sigma)^{\vee}(x_1,x_2,x_3) = \frac{1}{|\mathbb{F}|^2} \left( \sum_{\xi_1 \in \mathbb{F}^2} e(x_1 \xi_1 + x_3  \xi_1^2)\right)\left( \sum_{\xi_2 \in \mathbb{F}^2} e(x_1 \xi_2 + x_3  \xi_2^2)\right) 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3"/>
  <p:tag name="PICTUREFILESIZE" val="283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(d \sigma)^{\vee}(x_1,x_2,x_3) = \frac{1}{|\mathbb{F}|^2} \prod_{i=1,2}\left( \sum_{\xi_1 \in \mathbb{F}^2} e(\xi_i \xi_i / 4x_3  ) e( x_3 (\xi_1 + x_1/ 2 x_3)^2  )\right)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99"/>
  <p:tag name="PICTUREFILESIZE" val="2933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(d \sigma)^{\vee}(x_1,x_2,x_3) = \frac{1}{|\mathbb{F}|^2} e(\underline{x} \cdot \underline{x} / 4x_n)  (S(x_n))^2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5"/>
  <p:tag name="PICTUREFILESIZE" val="171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S(x_n) = \sum_{\xi \in \mathbb{F}_{p}} e(x \xi^2)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7"/>
  <p:tag name="PICTUREFILESIZE" val="79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d | (p-1)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9"/>
  <p:tag name="PICTUREFILESIZE" val="337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 (d \sigma)^{\vee}(x_1,x_2,x_3)| \ll |\mathbb{F}|^{-1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6"/>
  <p:tag name="PICTUREFILESIZE" val="975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\widehat{1_{E}} ||_{L^{2}(\mathcal{P},d\sigma ) } \ll |\mathbb{F}|^{1/2} ||1_{E} ||_{L^{2}(\mathbb{F}^3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3"/>
  <p:tag name="PICTUREFILESIZE" val="1444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g = \sum_{1 \leq i \leq 10 \log(\mathbb{F}) } g 1_{E_{i}}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0"/>
  <p:tag name="PICTUREFILESIZE" val="775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g(x) \sim 2^{-i}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8"/>
  <p:tag name="PICTUREFILESIZE" val="427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x \in E_{i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"/>
  <p:tag name="PICTUREFILESIZE" val="227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ll |\mathbb{F}|^{(1+\gamma)/2}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5"/>
  <p:tag name="PICTUREFILESIZE" val="456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|E| = |\mathbb{F}|^{\gamma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5"/>
  <p:tag name="PICTUREFILESIZE" val="427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ll |\mathbb{F}|^{3\gamma/4}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346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if $\gamma  \geq 2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5"/>
  <p:tag name="PICTUREFILESIZE" val="237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=|| 1_{E} ||_{L^{4/3}(\mathbb{F}^3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6"/>
  <p:tag name="PICTUREFILESIZE" val="69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| \mathcal{S}_{d}| = p^{\frac{p-1}{d} 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0"/>
  <p:tag name="PICTUREFILESIZE" val="506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\widehat{1_{E}} ||_{L^{2}(\mathcal{P},d\sigma ) } = \left| \left&lt; 1_{E}, 1_{E}* (d\sigma)^{\vee} \right&gt; \right|^{1/2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9"/>
  <p:tag name="PICTUREFILESIZE" val="1444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|E| = |\mathbb{F}|^{\gamma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5"/>
  <p:tag name="PICTUREFILESIZE" val="427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for $\gamma  \leq 2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(d\sigma)^{\vee}(x) = \delta(x) + K(x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5"/>
  <p:tag name="PICTUREFILESIZE" val="806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|K(x)| \ll |\mathbb{F}|^{-1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7"/>
  <p:tag name="PICTUREFILESIZE" val="546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\widehat{1_{E}} ||_{L^{2}(\mathcal{P},d\sigma ) } \ll \left| E \right|^{1/2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9"/>
  <p:tag name="PICTUREFILESIZE" val="925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+ |\left&lt; 1_{E}, 1_{E} * K \right&gt;|^{1/2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5"/>
  <p:tag name="PICTUREFILESIZE" val="696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 |1_{E} * K(x)|  = | \sum_{t} 1_{E}(t)  K(x-t) | \ll |E| |\mathbb{F}|^{-1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9"/>
  <p:tag name="PICTUREFILESIZE" val="1606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 |\left&lt; 1_{E}, 1_{E} * K \right&gt;|^{1/2} \ll |E| |\mathbb{F}|^{-1/2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6"/>
  <p:tag name="PICTUREFILESIZE" val="1116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\widehat{1_{E}} ||_{L^{2}(\mathcal{P},d\sigma ) } \ll \left| E \right|^{1/2} + |E| |\mathbb{F}|^{-1/2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143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mathcal{S} = \{ (x^{d_{1}},x^{d_{2}},\ldots,x^{d_n})  : x \in \mathbb{F}_{p}^n  \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8"/>
  <p:tag name="PICTUREFILESIZE" val="1054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\widehat{1_{E}} ||_{L^{2}(\mathcal{P},d\sigma ) } \ll \left| \mathbb{F} \right|^{\gamma/2} + \left| \mathbb{F} \right|^{\gamma-1/2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5"/>
  <p:tag name="PICTUREFILESIZE" val="1335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\ll|\mathbb{F}|^{3\gamma/4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346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for $\gamma  \leq 2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"/>
  <p:tag name="PICTUREFILESIZE" val="246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= || 1_{E}||_{L^{4/3}(\mathbb{F}^3)}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6"/>
  <p:tag name="PICTUREFILESIZE" val="696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\widehat{1_{E}} ||_{L^{2}(\mathcal{P},d\sigma ) } \ll ||1_{E} ||_{L^{4/3}(\mathbb{F}^3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7"/>
  <p:tag name="PICTUREFILESIZE" val="1244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(f d \sigma)^{\vee} ||_{L^4(\mathbb{F}^3) } \ll ||f||_{L^2(\mathcal{P},d\sigma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3"/>
  <p:tag name="PICTUREFILESIZE" val="1164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|| (gd\sigma)^{\vee}||_{L^p(\mathbb{F}^{3},dx) } \leq C_{p} ||g||_{L^{2}(\mathcal{P} ,d\sigma)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2"/>
  <p:tag name="PICTUREFILESIZE" val="1373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||\hat{f}||_{L^{2}(\mathcal{P},d\sigma)} \leq C ||f||_{L^{p'}(\mathbb{F}^3,dx) }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8"/>
  <p:tag name="PICTUREFILESIZE" val="1254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mathbb{F}^3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f = 1_{E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18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= \frac{|\mathcal{S}|}{p}\sum_{x \in \mathbb{F}_p} e(a_1 x^{d_{1}} + a_2 x^{d_2} + \ldots + a_n x^{d_n})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3"/>
  <p:tag name="PICTUREFILESIZE" val="1585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subseteq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77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||\sum_{s} \widehat{1_{E_{s}}}||_{L^{2}(\mathcal{P},d\sigma)} \ll  \sum_{s} || \widehat{1_{E_{s}} }||_{L^{2}(\mathcal{P},d\sigma)} 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1"/>
  <p:tag name="PICTUREFILESIZE" val="1554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  \sum_{s} || \widehat{1_{E_{s}}   }||_{L^{2}(\mathcal{P},d\sigma)} 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7"/>
  <p:tag name="PICTUREFILESIZE" val="766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   || \widehat{ 1_{E_{s}} }||_{L^{4}(\mathcal{P},d\sigma)} 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1"/>
  <p:tag name="PICTUREFILESIZE" val="666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mathbb{F}^2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N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N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ll N^{3/2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|| (gd\sigma)^{\vee}||_{L^p(\mathbb{F}^{18/5},dx) } \ll ||g||_{L^{2}(\mathcal{P} ,d\sigma)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3"/>
  <p:tag name="PICTUREFILESIZE" val="1342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A \subset \mathbb{R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"/>
  <p:tag name="PICTUREFILESIZE" val="17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widehat{1_{\mathcal{S}}}(a) = \sum_{x \in \mathcal{S}} e(a \cdot x)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6"/>
  <p:tag name="PICTUREFILESIZE" val="796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A|  \leq   |A+A| \leq |A|^2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1"/>
  <p:tag name="PICTUREFILESIZE" val="566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A|  \leq   |A \cdot A| \leq |A|^2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6"/>
  <p:tag name="PICTUREFILESIZE" val="566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max( |A+A|, |A\cdot A| ) \geq |A|^{2 + o(1) 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4"/>
  <p:tag name="PICTUREFILESIZE" val="1044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geq |A|^{1 + \delta  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9"/>
  <p:tag name="PICTUREFILESIZE" val="296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geq |A|^{4/3 +o(1) 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7"/>
  <p:tag name="PICTUREFILESIZE" val="466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A \subset \mathbb{F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9"/>
  <p:tag name="PICTUREFILESIZE" val="177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max( |A+A|, |A\cdot A| ) \geq |A|^{1+ \delta 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4"/>
  <p:tag name="PICTUREFILESIZE" val="975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A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77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mathbb{F}^2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ll N^{3/2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left| \sum_{x \in \mathbb{F}_p} e(a_1 x^{d_{1}} + a_2 x^{d_2} + \ldots + a_n x^{d_n}) \right| \ll_{deg(f)} p^{1/2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8"/>
  <p:tag name="PICTUREFILESIZE" val="202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ll N^{3/2-\delta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6"/>
  <p:tag name="PICTUREFILESIZE" val="377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N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N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  \sum_{s} || \widehat{1_{E_{s}}   }||_{L^{2}(\mathcal{P},d\sigma)} 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7"/>
  <p:tag name="PICTUREFILESIZE" val="766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   || \widehat{ 1_{E_{s}} }||_{L^{4}(\mathcal{P},d\sigma)} 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1"/>
  <p:tag name="PICTUREFILESIZE" val="666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mathbb{F}^2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N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N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ll N^{3/2-\delta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6"/>
  <p:tag name="PICTUREFILESIZE" val="377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   E_{s}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2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left| \sum_{x \in \mathbb{F}_p} e\left(\frac{f(x)}{g(x)}\right) \right| \ll_{deg(f),deg(g)} p^{1/2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2"/>
  <p:tag name="PICTUREFILESIZE" val="1660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  \geq 3.6 - \delta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1"/>
  <p:tag name="PICTUREFILESIZE" val="377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  &gt; 3.5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"/>
  <p:tag name="PICTUREFILESIZE" val="237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{(\omega,\omega \cdot \omega)  : \omega \in \mathbb{F}^2 \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9"/>
  <p:tag name="PICTUREFILESIZE" val="606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{(x-iy),(x+iy), x^2-(iy)^2 )  : x,y \in \mathbb{F} \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8"/>
  <p:tag name="PICTUREFILESIZE" val="1294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{(\omega_1,\omega_2, \omega_1 \omega_2)  : \omega_1, \omega_2 \in \mathbb{F} \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3"/>
  <p:tag name="PICTUREFILESIZE" val="966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(1_{\ell} d \sigma)^{\vee}(x) := \frac{1}{|\mathbb{F}|^{2}} \sum_{\xi_{1} \in \mathbb{F}}  e(x_1 \xi_1 )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5"/>
  <p:tag name="PICTUREFILESIZE" val="1294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ell := ( (\xi,0,0) : \xi \in \mathbb{F}  )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2"/>
  <p:tag name="PICTUREFILESIZE" val="58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= \frac{1}{|\mathbb{F}|} \delta(x_1)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9"/>
  <p:tag name="PICTUREFILESIZE" val="506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|| (1_{\ell} d \sigma)^{\vee} ||_{L^3(\mathbb{F}^3)}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9"/>
  <p:tag name="PICTUREFILESIZE" val="716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= \left(  (\frac{1}{|\mathbb{F}|})^3 |\mathbb{F}|^{2} \right)^{1/3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85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left| \sum_{x \in \mathbb{F}_p} e(a_1 x^{d_{1}} + a_2 x^{d_2} + \ldots + a_r x^{d_r}) \right| \ll_{r} p^{1-\delta(r)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9"/>
  <p:tag name="PICTUREFILESIZE" val="2002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= |\mathbb{F}|^{-1/3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427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|| 1_{\ell}  ||_{L^p(\mathcal{P},d\sigma)}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5"/>
  <p:tag name="PICTUREFILESIZE" val="566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= \left( \frac{1}{|\mathbb{F}|^2} |\mathbb{F}|   \right)^{1/p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9"/>
  <p:tag name="PICTUREFILESIZE" val="706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= |\mathbb{F}|^{-1/p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387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||\hat{f}||_{L^{2}(\mathcal{P},d\sigma)} \leq C ||f||_{L^{4/3}(\mathbb{F}^3,dx) }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2"/>
  <p:tag name="PICTUREFILESIZE" val="1304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f = 1_{E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187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||\sum_{s} \widehat{1_{E_{s}}}||_{L^{2}(\mathcal{P},d\sigma)} \ll  \sum_{s} || \widehat{1_{E_{s}} }||_{L^{2}(\mathcal{P},d\sigma)} 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1"/>
  <p:tag name="PICTUREFILESIZE" val="1554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mathbb{F}^3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subseteq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77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E| \sim \mathbb{F}^2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"/>
  <p:tag name="PICTUREFILESIZE" val="28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sum_{x \in \mathcal{S}} c(x) e(a \cdot x)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7"/>
  <p:tag name="PICTUREFILESIZE" val="687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widehat{1_{E}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77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||\widehat{1_{E}}||_{L^{3/2}(\mathcal{P},d\sigma)}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4"/>
  <p:tag name="PICTUREFILESIZE" val="716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L^2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27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 |\mathbb{F}|^{\delta}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"/>
  <p:tag name="PICTUREFILESIZE" val="227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||\hat{f}||_{L^{2}(\mathcal{P},d\sigma)}  = | \left&lt;f, f * (d\sigma)^{\vee} \right&gt;|^{1/2} \leq ||f||_{2} ||f * (d\sigma)^{\vee} ||_{2}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35"/>
  <p:tag name="PICTUREFILESIZE" val="1921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Tf := f * (d\sigma)^{\vee} 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2"/>
  <p:tag name="PICTUREFILESIZE" val="456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f_{s} 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127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Tf_{i} := f_{i} * (d\sigma)^{\vee} 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6"/>
  <p:tag name="PICTUREFILESIZE" val="556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||f * (d\sigma)^{\vee} ||_{2}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7"/>
  <p:tag name="PICTUREFILESIZE" val="506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f_{s} 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1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Let $A \subseteq Z_{p}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1"/>
  <p:tag name="PICTUREFILESIZE" val="29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mathcal{S} \subseteq \mathbb{F}^n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"/>
  <p:tag name="PICTUREFILESIZE" val="187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f 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mathbb{F}^3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subseteq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77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|E| \nsim  |\mathbb{F}|^2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4"/>
  <p:tag name="PICTUREFILESIZE" val="427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|| (gd\sigma)^{\vee}||_{L^{3.6}(\mathbb{F}^{3},dx) } \leq C_{p} ||g||_{L^{3}(\mathcal{P} ,d\sigma)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8"/>
  <p:tag name="PICTUREFILESIZE" val="1473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mathbb{F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77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E \subseteq \mathbb{F}^3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27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we say $E$ has diminesion $\alpha$ if $|E| \geq C |\mathbb{F}|^\alpha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4"/>
  <p:tag name="PICTUREFILESIZE" val="850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a line is a set of the form $\ell := \{ x + t v : t \in \mathbb{F} \}$ where $x,v \in \mathbb{F}^3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1"/>
  <p:tag name="PICTUREFILESIZE" val="1136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A Kakeya set has dimension $3$.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6"/>
  <p:tag name="PICTUREFILESIZE" val="298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left| \sum_{x \in \mathcal{S}} c(x) e(a \cdot x)  \right |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2"/>
  <p:tag name="PICTUREFILESIZE" val="823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E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77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mathbb{F}^3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d \geq 2.5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277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d \geq 2.5 + \delta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0"/>
  <p:tag name="PICTUREFILESIZE" val="337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d \geq 3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"/>
  <p:tag name="PICTUREFILESIZE" val="177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|E| \gg |\mathbb{F}|^d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6"/>
  <p:tag name="PICTUREFILESIZE" val="346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 f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 ( f d \sigma)^{\vee}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2"/>
  <p:tag name="PICTUREFILESIZE" val="246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{(\omega_1,\omega_2, \omega_1 \cdot \omega_2)  : \omega_1, \omega_2 \in \mathbb{F}^{n} \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6"/>
  <p:tag name="PICTUREFILESIZE" val="1066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{(\omega_1,\omega_2, \omega_1 \cdot \omega_2)  : \omega_1, \omega_2 \in \mathbb{F}^{2} \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5"/>
  <p:tag name="PICTUREFILESIZE" val="106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a \in \mathbb{F}^n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"/>
  <p:tag name="PICTUREFILESIZE" val="227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H_{\theta} := \{(\theta,\omega_2, \theta \cdot \omega_2)  : \omega_2 \in \mathbb{F}^{2} \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7"/>
  <p:tag name="PICTUREFILESIZE" val="975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(H_{\theta} d\sigma )^{\vee}(x_1,x_2,x_3,x_4,x_5)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5"/>
  <p:tag name="PICTUREFILESIZE" val="975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x_3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x_4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x_5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theta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(e(-b_1\xi_1,-b_2\xi_2) H_{\theta} d\sigma )^{\vee}(x_1,x_2,x_3,x_4,x_5)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3"/>
  <p:tag name="PICTUREFILESIZE" val="1675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b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sum_{\theta} (e(-b_1(\theta)\xi_1,-b_2(\theta)\xi_2) H_{\theta} d\sigma )^{\vee}(x_1,x_2,x_3,x_4,x_5)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3"/>
  <p:tag name="PICTUREFILESIZE" val="2075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x_3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left( \sum_{x \in \mathbb{F}^n} \left| \sum_{x \in \mathcal{S}} c(x) e(a \cdot x)  \right |^{p} \right)^{1/p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5"/>
  <p:tag name="PICTUREFILESIZE" val="1292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x_4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x_5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left( \sum_{x \in \mathcal{S}} |c(x)|^q \right)^{1/q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3"/>
  <p:tag name="PICTUREFILESIZE" val="70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mathcal{S} \subseteq \mathbb{F}^n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"/>
  <p:tag name="PICTUREFILESIZE" val="18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(f d \sigma)^{\vee}(x) := \frac{1}{|\mathcal{S}|} \sum_{\xi \in \mathcal{S} } f(\xi) e(x \cdot \xi)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3"/>
  <p:tag name="PICTUREFILESIZE" val="1173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d\sigma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8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mathcal{S}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7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f : \mathcal{S} \rightarrow \mathbb{C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6"/>
  <p:tag name="PICTUREFILESIZE" val="23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How big is: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0"/>
  <p:tag name="PICTUREFILESIZE" val="15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||f||_{L^{q}(\mathcal{S}, d\sigma) } := \left( \sum_{\xi \in \mathcal{S} } \frac{|f(\xi)|^{q}}{|\mathcal{S}|}\right)^{1/q}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4"/>
  <p:tag name="PICTUREFILESIZE" val="136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(f d \sigma)^{\vee} ||_{L^p(\mathbb{F}^n) } \leq \mathcal{R}(q \rightarrow p) ||f||_{L^q(S,d\sigma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3"/>
  <p:tag name="PICTUREFILESIZE" val="1423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 \mathcal{R}(1 \rightarrow \infty) = 1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7"/>
  <p:tag name="PICTUREFILESIZE" val="26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(f d \sigma)^{\vee} ||_{L^{\infty}(\mathbb{F}^n) } \leq  ||f||_{L^1(S,d\sigma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3"/>
  <p:tag name="PICTUREFILESIZE" val="1123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mathcal{P} := \{ (\omega,\omega\cdot \omega) : \omega \in \mathbb{F}^{n-1} \} \subseteq \mathbb{F}^n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8"/>
  <p:tag name="PICTUREFILESIZE" val="92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|\mathcal{P}| = \mathbb{F}^{n-1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9"/>
  <p:tag name="PICTUREFILESIZE" val="346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(f d \sigma)^{\vee}(x) := \frac{1}{|\mathbb{F}|^{n-1}} \sum_{\xi \in \mathbb{F}^{n-1} } f(\xi) e(x_1 \xi_1 +x_2 \xi_2 +\ldots + x_n (\xi_1^2+\xi_2^2 + \ldots + \xi_n^2) )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4"/>
  <p:tag name="PICTUREFILESIZE" val="281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(f d \sigma)^{\vee} ||_{L^p(\mathbb{F}^n) } \leq \mathcal{R}(q \rightarrow p) ||f||_{L^q(S,d\sigma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3"/>
  <p:tag name="PICTUREFILESIZE" val="142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mathcal{R}(q \rightarrow p)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4"/>
  <p:tag name="PICTUREFILESIZE" val="32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(f d \sigma)^{\vee} ||_{L^p(\mathbb{F}^n) } \leq \mathcal{R}(q \rightarrow p) ||f||_{L^q(S,d\sigma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3"/>
  <p:tag name="PICTUREFILESIZE" val="142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 \{ (a,b,c) \in A^3 : a+b+c=X  \} 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5"/>
  <p:tag name="PICTUREFILESIZE" val="866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(f d \sigma)^{\vee}(x) := \frac{1}{|\mathbb{F}|^{n-1}} \sum_{\xi \in \mathbb{F}^{n-1} } f(\xi) e(x_1 \xi_1 +x_2 \xi_2 +\ldots + x_n (\xi_1^2+\xi_2^2 + \ldots + \xi_n^2) )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4"/>
  <p:tag name="PICTUREFILESIZE" val="281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\hat{g} ||_{L^{q'}(\mathcal{P},d\sigma ) } \leq \mathcal{R}(q \rightarrow p) ||g ||_{L^{p'}(\mathbb{F}^n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3"/>
  <p:tag name="PICTUREFILESIZE" val="1444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widehat{f}(\xi) := \int_{R^n} f(x) e^{2\pi i x \cdot \xi} dx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2"/>
  <p:tag name="PICTUREFILESIZE" val="975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widehat{f}(\xi)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277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xi \in S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"/>
  <p:tag name="PICTUREFILESIZE" val="177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 S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7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 d \sigma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8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 d \sigma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87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 f \in L^1 $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0"/>
  <p:tag name="PICTUREFILESIZE" val="227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widehat{f}(\xi)  $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27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 \sim \frac{|A|^3}{p} 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"/>
  <p:tag name="PICTUREFILESIZE" val="30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 f \in L^2 $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"/>
  <p:tag name="PICTUREFILESIZE" val="227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widehat{f}(\xi)  $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277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L^2 $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27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 d \sigma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87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1 &lt; p &lt; 2 $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19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int_{S} |\widehat{f}(\xi)| d\sigma \leq C ||f||_{L^{p}(R^n)} 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4"/>
  <p:tag name="PICTUREFILESIZE" val="1106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|| \widehat{f} ||_{L^{1}(S,d\sigma)} \leq C ||f||_{L^{p}(R^n)} 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6"/>
  <p:tag name="PICTUREFILESIZE" val="1094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|| (g d\sigma)^{\vee}  ||_{L^{p'}(R^n)} \leq C  || g ||_{L^{\infty}(S, d\sigma) } 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5"/>
  <p:tag name="PICTUREFILESIZE" val="126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|| (g d\sigma)^{\vee}  ||_{L^{p'}(R^3)} \leq C  || g ||_{L^{\infty}(S, d\sigma) } 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4"/>
  <p:tag name="PICTUREFILESIZE" val="126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' = \infty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"/>
  <p:tag name="PICTUREFILESIZE" val="2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\widehat{1_{A}}(x)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"/>
  <p:tag name="PICTUREFILESIZE" val="327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'  \geq 6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9"/>
  <p:tag name="PICTUREFILESIZE" val="22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' &gt; 4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9"/>
  <p:tag name="PICTUREFILESIZE" val="22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'  \geq 4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9"/>
  <p:tag name="PICTUREFILESIZE" val="22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'  \geq 3.866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7"/>
  <p:tag name="PICTUREFILESIZE" val="34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'  \geq 3.818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7"/>
  <p:tag name="PICTUREFILESIZE" val="346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'  \geq 3.777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7"/>
  <p:tag name="PICTUREFILESIZE" val="346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'  \geq 3.715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6"/>
  <p:tag name="PICTUREFILESIZE" val="34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'  \geq 3.333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7"/>
  <p:tag name="PICTUREFILESIZE" val="346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'  \geq 3.3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7"/>
  <p:tag name="PICTUREFILESIZE" val="32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'  \geq 3.27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2"/>
  <p:tag name="PICTUREFILESIZE" val="33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x \neq 0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"/>
  <p:tag name="PICTUREFILESIZE" val="187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|| (g d\sigma)^{\vee}  ||_{L^{p'}(R^3)} \leq C  || g ||_{L^{\infty}(S, d\sigma) } 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4"/>
  <p:tag name="PICTUREFILESIZE" val="126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g_{\Omega}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2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(g_{\Omega}d\sigma)^{\vee}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7"/>
  <p:tag name="PICTUREFILESIZE" val="337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e^{2\pi i \tau \cdot \xi} g_{\Omega}(\xi)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2"/>
  <p:tag name="PICTUREFILESIZE" val="546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tau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( e^{2\pi i \tau \cdot \xi} g_{\Omega}(\xi) d \sigma)^{\vee}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7"/>
  <p:tag name="PICTUREFILESIZE" val="756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|| (g d\sigma)^{\vee}  ||_{L^{p'}(R^3)} \leq C  || g ||_{L^{\infty}(S, d\sigma) } 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4"/>
  <p:tag name="PICTUREFILESIZE" val="126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|| \sum  \tau_{i}(x) ||_{L^{p}(R^3)} \ll   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7"/>
  <p:tag name="PICTUREFILESIZE" val="796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E \subseteq R^3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5"/>
  <p:tag name="PICTUREFILESIZE" val="22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epsilon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"/>
  <p:tag name="PICTUREFILESIZE" val="7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\mathcal{S}_{d} = \{x^d  : x \in \mathbb{F}_{p}  \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3"/>
  <p:tag name="PICTUREFILESIZE" val="627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dim(E) \geq 2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3"/>
  <p:tag name="PICTUREFILESIZE" val="346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dim(E) \geq 2.333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1"/>
  <p:tag name="PICTUREFILESIZE" val="46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dim(E) \geq 2.5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1"/>
  <p:tag name="PICTUREFILESIZE" val="446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dim(E) \geq 2.5 + 10^{-10}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7"/>
  <p:tag name="PICTUREFILESIZE" val="585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(f d \sigma)^{\vee} ||_{L^p(\mathbb{F}^3) } \leq \mathcal{R}(q \rightarrow p) ||f||_{L^q(\mathcal{P},d\sigma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3"/>
  <p:tag name="PICTUREFILESIZE" val="146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 -1 $ is a square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4"/>
  <p:tag name="PICTUREFILESIZE" val="214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 -1 $ is not a square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2"/>
  <p:tag name="PICTUREFILESIZE" val="242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\mathcal{P} := \{ (\omega,\omega\cdot \omega) : \omega \in \mathbb{F}^{n-1} \} \subseteq \mathbb{F}^2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7"/>
  <p:tag name="PICTUREFILESIZE" val="925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(f d \sigma)^{\vee} ||_{L^3(\mathbb{F}^3) } \ll ||f||_{L^2(\mathcal{P},d\sigma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3"/>
  <p:tag name="PICTUREFILESIZE" val="116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(f d \sigma)^{\vee} ||_{L^3(\mathbb{F}^3) } \ll ||f||_{L^3(\mathcal{P},d\sigma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3"/>
  <p:tag name="PICTUREFILESIZE" val="116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= \frac{|\mathcal{S}_d|}{p}\sum_{x \in \mathbb{F}_p} e(a x^d) 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816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  \geq 4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6"/>
  <p:tag name="PICTUREFILESIZE" val="17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  &gt; 3.6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"/>
  <p:tag name="PICTUREFILESIZE" val="23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  \geq 3.6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"/>
  <p:tag name="PICTUREFILESIZE" val="277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  \geq 3.6 - \delta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1"/>
  <p:tag name="PICTUREFILESIZE" val="377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  &gt; 3.5 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4"/>
  <p:tag name="PICTUREFILESIZE" val="237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  \geq 4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6"/>
  <p:tag name="PICTUREFILESIZE" val="177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p  \geq 3.6 - \delta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1"/>
  <p:tag name="PICTUREFILESIZE" val="377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(f d \sigma)^{\vee} ||_{L^4(\mathbb{F}^3) } \ll ||f||_{L^2(\mathcal{P},d\sigma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3"/>
  <p:tag name="PICTUREFILESIZE" val="1164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\hat{g} ||_{L^{2}(\mathcal{P},d\sigma ) } \ll ||g ||_{L^{4/3}(\mathbb{F}^3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3"/>
  <p:tag name="PICTUREFILESIZE" val="1144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cd, amsthm}&#10;&#10;&#10;\begin{document}&#10;$$ || \hat{g} ||_{L^{2}(\mathcal{P},d\sigma ) } \ll |\mathbb{F}|^{1/2} ||g ||_{L^{2}(\mathbb{F}^3)}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1"/>
  <p:tag name="PICTUREFILESIZE" val="13448"/>
</p:tagLst>
</file>

<file path=ppt/theme/theme1.xml><?xml version="1.0" encoding="utf-8"?>
<a:theme xmlns:a="http://schemas.openxmlformats.org/drawingml/2006/main" name="MarchTalk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MarchTalk</Template>
  <TotalTime>0</TotalTime>
  <Words>995</Words>
  <Application>Microsoft Office PowerPoint</Application>
  <PresentationFormat>Custom</PresentationFormat>
  <Paragraphs>198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2" baseType="lpstr">
      <vt:lpstr>Arial</vt:lpstr>
      <vt:lpstr>CMEX10</vt:lpstr>
      <vt:lpstr>MSBM7</vt:lpstr>
      <vt:lpstr>CMR5</vt:lpstr>
      <vt:lpstr>CMR7</vt:lpstr>
      <vt:lpstr>Times New Roman</vt:lpstr>
      <vt:lpstr>CMTI10</vt:lpstr>
      <vt:lpstr>CMSY5</vt:lpstr>
      <vt:lpstr>CMSY7</vt:lpstr>
      <vt:lpstr>CMMI5</vt:lpstr>
      <vt:lpstr>CMR10</vt:lpstr>
      <vt:lpstr>CMSY10ORIG</vt:lpstr>
      <vt:lpstr>Constantia</vt:lpstr>
      <vt:lpstr>MSBM10</vt:lpstr>
      <vt:lpstr>CMBX10</vt:lpstr>
      <vt:lpstr>CMMI10</vt:lpstr>
      <vt:lpstr>CMMI7</vt:lpstr>
      <vt:lpstr>MarchTalk</vt:lpstr>
      <vt:lpstr>Finite Field Restriction Estimates</vt:lpstr>
      <vt:lpstr>What is Fourier analysis good for?</vt:lpstr>
      <vt:lpstr>Character sums </vt:lpstr>
      <vt:lpstr>Character sums </vt:lpstr>
      <vt:lpstr>Restriction estimates attempt to understand exponential sums with arbitrary coefficients</vt:lpstr>
      <vt:lpstr>Let us reformulate the goal:</vt:lpstr>
      <vt:lpstr>Finite Field Restriction Conjecture for the Paraboloid</vt:lpstr>
      <vt:lpstr>Finite Field Restriction Conjecture for the Paraboloid, II</vt:lpstr>
      <vt:lpstr>Finite Field Restriction: Motivation</vt:lpstr>
      <vt:lpstr>The Fourier Transform</vt:lpstr>
      <vt:lpstr>The Fourier Restriction Problem I </vt:lpstr>
      <vt:lpstr>The Fourier Restriction Problem II </vt:lpstr>
      <vt:lpstr>Score Board  (3-d Sphere/Paraboloid):</vt:lpstr>
      <vt:lpstr>Geometric Properties</vt:lpstr>
      <vt:lpstr>Geometric Properties II</vt:lpstr>
      <vt:lpstr>PowerPoint Presentation</vt:lpstr>
      <vt:lpstr>PowerPoint Presentation</vt:lpstr>
      <vt:lpstr>3-d Kakeya Set Score Board</vt:lpstr>
      <vt:lpstr>Back to Finite Fields</vt:lpstr>
      <vt:lpstr>So what is the 3-d finite field restriction conjecture:</vt:lpstr>
      <vt:lpstr>The Stein-Tomas method</vt:lpstr>
      <vt:lpstr>The Stein-Tomas method, I</vt:lpstr>
      <vt:lpstr>The Stein-Tomas method, II</vt:lpstr>
      <vt:lpstr>The Stein-Tomas method, III</vt:lpstr>
      <vt:lpstr>The Stein-Tomas method, IV</vt:lpstr>
      <vt:lpstr>How did Mockenhaupt-Tao go beyond Stein-Tomas? (-1 not a square)</vt:lpstr>
      <vt:lpstr>PowerPoint Presentation</vt:lpstr>
      <vt:lpstr>PowerPoint Presentation</vt:lpstr>
      <vt:lpstr>PowerPoint Presentation</vt:lpstr>
      <vt:lpstr>PowerPoint Presentation</vt:lpstr>
      <vt:lpstr>What happens if -1 is a square?</vt:lpstr>
      <vt:lpstr>-1 is a square, what goes wrong with the Mockenhaupt-Tao argument?</vt:lpstr>
      <vt:lpstr>PowerPoint Presentation</vt:lpstr>
      <vt:lpstr>If E concentrates on a plane:</vt:lpstr>
      <vt:lpstr>Last Case: Every slice of E is a line but E isn’t contained in a small number of planes.</vt:lpstr>
      <vt:lpstr>PowerPoint Presentation</vt:lpstr>
      <vt:lpstr>Stein-Tomas does better</vt:lpstr>
      <vt:lpstr>  Finite Field Kakeya conjecture</vt:lpstr>
      <vt:lpstr>Finite Field Kakeya</vt:lpstr>
      <vt:lpstr>What’s the relation between finite field restriction and Kakeya?</vt:lpstr>
      <vt:lpstr>They are connected.</vt:lpstr>
      <vt:lpstr>PowerPoint Presentation</vt:lpstr>
      <vt:lpstr>If we had a 3-d Kakeya set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2013-09-23T18:11:41Z</dcterms:created>
  <dcterms:modified xsi:type="dcterms:W3CDTF">2014-02-13T04:46:13Z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