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96" r:id="rId1"/>
  </p:sldMasterIdLst>
  <p:notesMasterIdLst>
    <p:notesMasterId r:id="rId24"/>
  </p:notesMasterIdLst>
  <p:handoutMasterIdLst>
    <p:handoutMasterId r:id="rId25"/>
  </p:handoutMasterIdLst>
  <p:sldIdLst>
    <p:sldId id="613" r:id="rId2"/>
    <p:sldId id="1313" r:id="rId3"/>
    <p:sldId id="1388" r:id="rId4"/>
    <p:sldId id="1389" r:id="rId5"/>
    <p:sldId id="1432" r:id="rId6"/>
    <p:sldId id="1264" r:id="rId7"/>
    <p:sldId id="1309" r:id="rId8"/>
    <p:sldId id="1444" r:id="rId9"/>
    <p:sldId id="1477" r:id="rId10"/>
    <p:sldId id="1479" r:id="rId11"/>
    <p:sldId id="1480" r:id="rId12"/>
    <p:sldId id="1447" r:id="rId13"/>
    <p:sldId id="1448" r:id="rId14"/>
    <p:sldId id="1449" r:id="rId15"/>
    <p:sldId id="1450" r:id="rId16"/>
    <p:sldId id="1466" r:id="rId17"/>
    <p:sldId id="1421" r:id="rId18"/>
    <p:sldId id="1441" r:id="rId19"/>
    <p:sldId id="1439" r:id="rId20"/>
    <p:sldId id="1475" r:id="rId21"/>
    <p:sldId id="1469" r:id="rId22"/>
    <p:sldId id="1471" r:id="rId23"/>
  </p:sldIdLst>
  <p:sldSz cx="9144000" cy="6858000" type="screen4x3"/>
  <p:notesSz cx="7077075" cy="8520113"/>
  <p:embeddedFontLst>
    <p:embeddedFont>
      <p:font typeface="CMEX10" panose="020B0604020202020204"/>
      <p:regular r:id="rId26"/>
    </p:embeddedFont>
    <p:embeddedFont>
      <p:font typeface="CMMI7" panose="020B0604020202020204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MR5" panose="020B0604020202020204"/>
      <p:regular r:id="rId32"/>
    </p:embeddedFont>
    <p:embeddedFont>
      <p:font typeface="cmsy10" panose="020B0604020202020204" charset="0"/>
      <p:regular r:id="rId33"/>
    </p:embeddedFont>
    <p:embeddedFont>
      <p:font typeface="CMMI10" panose="020B0604020202020204" charset="0"/>
      <p:regular r:id="rId34"/>
    </p:embeddedFont>
    <p:embeddedFont>
      <p:font typeface="CMSY7" panose="020B0604020202020204"/>
      <p:regular r:id="rId35"/>
    </p:embeddedFont>
    <p:embeddedFont>
      <p:font typeface="CMR10" panose="020B0604020202020204"/>
      <p:regular r:id="rId36"/>
    </p:embeddedFont>
    <p:embeddedFont>
      <p:font typeface="Castellar" panose="020A0402060406010301" pitchFamily="18" charset="0"/>
      <p:regular r:id="rId37"/>
    </p:embeddedFont>
    <p:embeddedFont>
      <p:font typeface="Cambria Math" panose="02040503050406030204" pitchFamily="18" charset="0"/>
      <p:regular r:id="rId38"/>
    </p:embeddedFont>
    <p:embeddedFont>
      <p:font typeface="Wingdings 3" panose="05040102010807070707" pitchFamily="18" charset="2"/>
      <p:regular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CMR7" panose="020B0604020202020204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66"/>
    <a:srgbClr val="00CCFF"/>
    <a:srgbClr val="F125BC"/>
    <a:srgbClr val="0066FF"/>
    <a:srgbClr val="727CA3"/>
    <a:srgbClr val="009900"/>
    <a:srgbClr val="B8E08C"/>
    <a:srgbClr val="FB6E0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94" autoAdjust="0"/>
  </p:normalViewPr>
  <p:slideViewPr>
    <p:cSldViewPr>
      <p:cViewPr varScale="1">
        <p:scale>
          <a:sx n="87" d="100"/>
          <a:sy n="87" d="100"/>
        </p:scale>
        <p:origin x="11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/>
          <a:lstStyle>
            <a:lvl1pPr algn="r">
              <a:defRPr sz="1200"/>
            </a:lvl1pPr>
          </a:lstStyle>
          <a:p>
            <a:fld id="{7F576CD3-12FC-45AE-84FA-A385EAA20C67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092629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092629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 anchor="b"/>
          <a:lstStyle>
            <a:lvl1pPr algn="r">
              <a:defRPr sz="1200"/>
            </a:lvl1pPr>
          </a:lstStyle>
          <a:p>
            <a:fld id="{A9899AC1-4C5E-4842-83BB-877D4AA1E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/>
          <a:lstStyle>
            <a:lvl1pPr algn="r">
              <a:defRPr sz="1200"/>
            </a:lvl1pPr>
          </a:lstStyle>
          <a:p>
            <a:fld id="{B50CBB3B-35CB-4BD5-8F77-E55626FE8EA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639763"/>
            <a:ext cx="4257675" cy="319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26" tIns="45112" rIns="90226" bIns="45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7055"/>
            <a:ext cx="5661660" cy="3834050"/>
          </a:xfrm>
          <a:prstGeom prst="rect">
            <a:avLst/>
          </a:prstGeom>
        </p:spPr>
        <p:txBody>
          <a:bodyPr vert="horz" lIns="90226" tIns="45112" rIns="90226" bIns="451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092629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092629"/>
            <a:ext cx="3066733" cy="426006"/>
          </a:xfrm>
          <a:prstGeom prst="rect">
            <a:avLst/>
          </a:prstGeom>
        </p:spPr>
        <p:txBody>
          <a:bodyPr vert="horz" lIns="90226" tIns="45112" rIns="90226" bIns="45112" rtlCol="0" anchor="b"/>
          <a:lstStyle>
            <a:lvl1pPr algn="r">
              <a:defRPr sz="1200"/>
            </a:lvl1pPr>
          </a:lstStyle>
          <a:p>
            <a:fld id="{337C83BB-F4A8-4E53-83DC-0061CCF9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3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9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aseline="0" dirty="0"/>
              <a:t>A smaller epsilon yields better privacy.  The roles of x and y are interchangeable.</a:t>
            </a:r>
          </a:p>
          <a:p>
            <a:pPr algn="l"/>
            <a:r>
              <a:rPr lang="en-US" sz="1200" baseline="0" dirty="0"/>
              <a:t>If y is the dataset without my data, and y is the same dataset except my data have now been added, then any event that is extremely unlikely when I am not in the dataset remains extremely unlikely.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9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7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3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5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Captures our intuition: doesn’t compromise individuals because you would get essentially the same info even if the sample had been slightly different.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2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VLDB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9F146-4B0E-4B36-8BFE-D9E1512F14D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3.jp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3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3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57600"/>
            <a:ext cx="7162800" cy="1371600"/>
          </a:xfrm>
        </p:spPr>
        <p:txBody>
          <a:bodyPr>
            <a:noAutofit/>
          </a:bodyPr>
          <a:lstStyle/>
          <a:p>
            <a:r>
              <a:rPr lang="en-US" sz="3600" dirty="0"/>
              <a:t>The Definition of Differential Privacy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Cynthia Dwork, Microsoft Research	  </a:t>
            </a: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EX10"/>
              </a:rPr>
              <a:t>A</a:t>
            </a:r>
            <a:r>
              <a:rPr lang="en-US">
                <a:latin typeface="CMMI7"/>
              </a:rPr>
              <a:t>A</a:t>
            </a:r>
            <a:r>
              <a:rPr lang="en-US">
                <a:latin typeface="CMMI10"/>
              </a:rPr>
              <a:t>A</a:t>
            </a:r>
            <a:r>
              <a:rPr lang="en-US">
                <a:latin typeface="CMSY10"/>
              </a:rPr>
              <a:t>A</a:t>
            </a:r>
            <a:r>
              <a:rPr lang="en-US">
                <a:latin typeface="CMSY7"/>
              </a:rPr>
              <a:t>A</a:t>
            </a:r>
            <a:r>
              <a:rPr lang="en-US">
                <a:latin typeface="CMR7"/>
              </a:rPr>
              <a:t>A</a:t>
            </a:r>
            <a:r>
              <a:rPr lang="en-US">
                <a:latin typeface="CMR10"/>
              </a:rPr>
              <a:t>A</a:t>
            </a:r>
            <a:r>
              <a:rPr lang="en-US">
                <a:latin typeface="CMR5"/>
              </a:rPr>
              <a:t>A</a:t>
            </a: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17580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“Can’t learn anything new about Nissenbaum”?</a:t>
            </a:r>
          </a:p>
          <a:p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pic>
        <p:nvPicPr>
          <p:cNvPr id="77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2580035"/>
            <a:ext cx="1324420" cy="1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3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50592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“Can’t learn anything new about Nissenbaum”?</a:t>
            </a:r>
          </a:p>
          <a:p>
            <a:r>
              <a:rPr lang="en-US" dirty="0"/>
              <a:t>Then what is the point?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10" y="4708999"/>
            <a:ext cx="1143000" cy="1143000"/>
          </a:xfrm>
          <a:prstGeom prst="rect">
            <a:avLst/>
          </a:prstGeom>
        </p:spPr>
      </p:pic>
      <p:pic>
        <p:nvPicPr>
          <p:cNvPr id="77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2580035"/>
            <a:ext cx="1324420" cy="1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5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50592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“Can’t learn anything new about Nissenbaum”?</a:t>
            </a:r>
          </a:p>
          <a:p>
            <a:r>
              <a:rPr lang="en-US" dirty="0"/>
              <a:t>Then what is the point?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10" y="4708999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7" y="4902810"/>
            <a:ext cx="1277738" cy="848647"/>
          </a:xfrm>
          <a:prstGeom prst="rect">
            <a:avLst/>
          </a:prstGeom>
        </p:spPr>
      </p:pic>
      <p:pic>
        <p:nvPicPr>
          <p:cNvPr id="77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2580035"/>
            <a:ext cx="1324420" cy="1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50592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Ideally: learn same things if Nissenbaum is replaced by another random member of the population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0050"/>
            <a:ext cx="1333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50592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Ideally: learn same things if Nissenbaum is replaced by another random member of the population (“stability”)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0050"/>
            <a:ext cx="1333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n-US" dirty="0"/>
              <a:t>The outcome of any analysis is essentially equally likely, independent of whether any individual joins, or refrains from joining, the dataset.</a:t>
            </a:r>
          </a:p>
          <a:p>
            <a:pPr lvl="1"/>
            <a:r>
              <a:rPr lang="en-US" dirty="0"/>
              <a:t>Nissenbaum goes away, Sweeney joins, Nissenbaum is replaced by Sweeney</a:t>
            </a:r>
          </a:p>
        </p:txBody>
      </p:sp>
    </p:spTree>
    <p:extLst>
      <p:ext uri="{BB962C8B-B14F-4D97-AF65-F5344CB8AC3E}">
        <p14:creationId xmlns:p14="http://schemas.microsoft.com/office/powerpoint/2010/main" val="6687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5" y="2596665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Teachings vs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5059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77" y="5174585"/>
            <a:ext cx="4564633" cy="927191"/>
          </a:xfrm>
          <a:prstGeom prst="rect">
            <a:avLst/>
          </a:prstGeom>
        </p:spPr>
      </p:pic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03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1" y="87765"/>
            <a:ext cx="8641124" cy="990600"/>
          </a:xfrm>
        </p:spPr>
        <p:txBody>
          <a:bodyPr>
            <a:noAutofit/>
          </a:bodyPr>
          <a:lstStyle/>
          <a:p>
            <a:r>
              <a:rPr lang="en-US" sz="4000" dirty="0"/>
              <a:t>Differential Privacy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4195" y="1228045"/>
                <a:ext cx="9141255" cy="4953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gives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-differential privacy </a:t>
                </a:r>
                <a:r>
                  <a:rPr lang="en-US" sz="2800" dirty="0"/>
                  <a:t>if for all pairs of data 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differing in the data of one person, and all events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195" y="1228045"/>
                <a:ext cx="9141255" cy="4953000"/>
              </a:xfrm>
              <a:blipFill>
                <a:blip r:embed="rId4"/>
                <a:stretch>
                  <a:fillRect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971" y="3277210"/>
                <a:ext cx="4164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Randomness introduced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71" y="3277210"/>
                <a:ext cx="416408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07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  <a:p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52982" y="6388905"/>
            <a:ext cx="407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[Dwork,McSherry,Nissim,Smith06]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0" y="4374274"/>
            <a:ext cx="1366110" cy="1109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74" y="4397571"/>
            <a:ext cx="890951" cy="108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53" y="4397571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44" y="4415635"/>
            <a:ext cx="1138425" cy="104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618316"/>
      </p:ext>
    </p:extLst>
  </p:cSld>
  <p:clrMapOvr>
    <a:masterClrMapping/>
  </p:clrMapOvr>
  <p:transition advTm="1398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1" y="87765"/>
            <a:ext cx="8641124" cy="990600"/>
          </a:xfrm>
        </p:spPr>
        <p:txBody>
          <a:bodyPr>
            <a:noAutofit/>
          </a:bodyPr>
          <a:lstStyle/>
          <a:p>
            <a:r>
              <a:rPr lang="en-US" sz="4000" dirty="0"/>
              <a:t>Differential Privacy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4195" y="1295400"/>
                <a:ext cx="9141255" cy="4953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gives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-differential privacy </a:t>
                </a:r>
                <a:r>
                  <a:rPr lang="en-US" sz="2800" dirty="0"/>
                  <a:t>if for all pairs of data 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differing in the data of one person, and all events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195" y="1295400"/>
                <a:ext cx="9141255" cy="4953000"/>
              </a:xfrm>
              <a:blipFill rotWithShape="0">
                <a:blip r:embed="rId4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971" y="3277210"/>
                <a:ext cx="4164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Randomness introduced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71" y="3277210"/>
                <a:ext cx="416408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07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  <a:p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52982" y="6388905"/>
            <a:ext cx="407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[Dwork,McSherry,Nissim,Smith06]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56778"/>
      </p:ext>
    </p:extLst>
  </p:cSld>
  <p:clrMapOvr>
    <a:masterClrMapping/>
  </p:clrMapOvr>
  <p:transition advTm="1398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80" y="4491530"/>
            <a:ext cx="2619375" cy="1743075"/>
          </a:xfrm>
          <a:prstGeom prst="rect">
            <a:avLst/>
          </a:prstGeom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1" y="87765"/>
            <a:ext cx="8641124" cy="990600"/>
          </a:xfrm>
        </p:spPr>
        <p:txBody>
          <a:bodyPr>
            <a:noAutofit/>
          </a:bodyPr>
          <a:lstStyle/>
          <a:p>
            <a:r>
              <a:rPr lang="en-US" sz="4000" dirty="0"/>
              <a:t>Differential Privacy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4195" y="1295400"/>
                <a:ext cx="9141255" cy="4953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gives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-differential privacy </a:t>
                </a:r>
                <a:r>
                  <a:rPr lang="en-US" sz="2800" dirty="0"/>
                  <a:t>if for all pairs of data 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differing in the data of one person, and all events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195" y="1295400"/>
                <a:ext cx="9141255" cy="4953000"/>
              </a:xfrm>
              <a:blipFill rotWithShape="0">
                <a:blip r:embed="rId5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  <a:p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985" y="3832610"/>
                <a:ext cx="88029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If a bad event is very unlikely when I’m not in dataset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then it is still very unlikely when I am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5" y="3832610"/>
                <a:ext cx="8802987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731" t="-7386" r="-83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9618081"/>
      </p:ext>
    </p:extLst>
  </p:cSld>
  <p:clrMapOvr>
    <a:masterClrMapping/>
  </p:clrMapOvr>
  <p:transition advTm="13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10" y="1000360"/>
            <a:ext cx="3148693" cy="400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9995" y="5478165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Helen Nissenbaum</a:t>
            </a:r>
          </a:p>
        </p:txBody>
      </p:sp>
    </p:spTree>
    <p:extLst>
      <p:ext uri="{BB962C8B-B14F-4D97-AF65-F5344CB8AC3E}">
        <p14:creationId xmlns:p14="http://schemas.microsoft.com/office/powerpoint/2010/main" val="199590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80" y="4491530"/>
            <a:ext cx="2619375" cy="1743075"/>
          </a:xfrm>
          <a:prstGeom prst="rect">
            <a:avLst/>
          </a:prstGeom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1" y="87765"/>
            <a:ext cx="8641124" cy="990600"/>
          </a:xfrm>
        </p:spPr>
        <p:txBody>
          <a:bodyPr>
            <a:noAutofit/>
          </a:bodyPr>
          <a:lstStyle/>
          <a:p>
            <a:r>
              <a:rPr lang="en-US" sz="4000" dirty="0"/>
              <a:t>Differential Privacy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4195" y="1295400"/>
                <a:ext cx="9141255" cy="4953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gives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-differential privacy </a:t>
                </a:r>
                <a:r>
                  <a:rPr lang="en-US" sz="2800" dirty="0"/>
                  <a:t>if for all pairs of data 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differing in the data of one person, and all events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195" y="1295400"/>
                <a:ext cx="9141255" cy="4953000"/>
              </a:xfrm>
              <a:blipFill rotWithShape="0">
                <a:blip r:embed="rId5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  <a:p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308763"/>
                <a:ext cx="8255431" cy="9104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985" y="3832610"/>
                <a:ext cx="88029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If a bad event is very unlikely when I’m not in dataset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then it is still very unlikely when I am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5" y="3832610"/>
                <a:ext cx="8802987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731" t="-7386" r="-83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25042" y="2366470"/>
            <a:ext cx="2658653" cy="1147519"/>
            <a:chOff x="5330950" y="2433271"/>
            <a:chExt cx="2658653" cy="1147519"/>
          </a:xfrm>
        </p:grpSpPr>
        <p:sp>
          <p:nvSpPr>
            <p:cNvPr id="10" name="Oval 9"/>
            <p:cNvSpPr/>
            <p:nvPr/>
          </p:nvSpPr>
          <p:spPr>
            <a:xfrm>
              <a:off x="5330950" y="2433271"/>
              <a:ext cx="379475" cy="453642"/>
            </a:xfrm>
            <a:prstGeom prst="ellipse">
              <a:avLst/>
            </a:prstGeom>
            <a:noFill/>
            <a:ln w="57150">
              <a:solidFill>
                <a:srgbClr val="F12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06845" y="2934459"/>
              <a:ext cx="2582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125BC"/>
                  </a:solidFill>
                </a:rPr>
                <a:t>“Privacy Loss”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1142606"/>
      </p:ext>
    </p:extLst>
  </p:cSld>
  <p:clrMapOvr>
    <a:masterClrMapping/>
  </p:clrMapOvr>
  <p:transition advTm="1398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16710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</a:rPr>
                  <a:t>Future-proof</a:t>
                </a:r>
              </a:p>
              <a:p>
                <a:pPr lvl="1"/>
                <a:r>
                  <a:rPr lang="en-US" sz="2800" dirty="0"/>
                  <a:t>Current and future(!) side information, post-processing</a:t>
                </a:r>
              </a:p>
              <a:p>
                <a:pPr lvl="1"/>
                <a:endParaRPr lang="en-US" sz="2800" dirty="0"/>
              </a:p>
              <a:p>
                <a:r>
                  <a:rPr lang="en-US" sz="3000" dirty="0">
                    <a:solidFill>
                      <a:srgbClr val="FF0000"/>
                    </a:solidFill>
                  </a:rPr>
                  <a:t>Automatically yields group privacy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for groups of size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700" dirty="0">
                  <a:solidFill>
                    <a:schemeClr val="tx1"/>
                  </a:solidFill>
                </a:endParaRPr>
              </a:p>
              <a:p>
                <a:pPr lvl="1"/>
                <a:endParaRPr lang="en-US" sz="2700" dirty="0">
                  <a:solidFill>
                    <a:srgbClr val="FF0000"/>
                  </a:solidFill>
                </a:endParaRPr>
              </a:p>
              <a:p>
                <a:r>
                  <a:rPr lang="en-US" sz="3000" dirty="0">
                    <a:solidFill>
                      <a:srgbClr val="FF0000"/>
                    </a:solidFill>
                  </a:rPr>
                  <a:t>Understand behavior under composition</a:t>
                </a:r>
              </a:p>
              <a:p>
                <a:pPr lvl="1"/>
                <a:r>
                  <a:rPr lang="en-US" sz="2800" dirty="0"/>
                  <a:t>Can bound cumulative privacy loss over multiple analyses</a:t>
                </a:r>
              </a:p>
              <a:p>
                <a:pPr lvl="2"/>
                <a:r>
                  <a:rPr lang="en-US" sz="2500" dirty="0"/>
                  <a:t>“The epsilons add up” </a:t>
                </a:r>
              </a:p>
              <a:p>
                <a:pPr lvl="2"/>
                <a:endParaRPr lang="en-US" sz="2500" dirty="0"/>
              </a:p>
              <a:p>
                <a:r>
                  <a:rPr lang="en-US" sz="3100" dirty="0">
                    <a:solidFill>
                      <a:srgbClr val="FF0000"/>
                    </a:solidFill>
                  </a:rPr>
                  <a:t>Programmable</a:t>
                </a:r>
              </a:p>
              <a:p>
                <a:pPr lvl="1"/>
                <a:r>
                  <a:rPr lang="en-US" sz="2800" dirty="0"/>
                  <a:t>Complicated private analyses from simple private building blocks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16710" cy="4937760"/>
              </a:xfrm>
              <a:blipFill rotWithShape="0">
                <a:blip r:embed="rId3"/>
                <a:stretch>
                  <a:fillRect l="-859" t="-2963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4196" y="4567425"/>
            <a:ext cx="8955609" cy="1825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Which is “Truth”?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80" y="1352285"/>
            <a:ext cx="8531021" cy="48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Privacy-Preserving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57200" y="4578725"/>
            <a:ext cx="8229600" cy="157703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>
                <a:solidFill>
                  <a:schemeClr val="tx2"/>
                </a:solidFill>
              </a:rPr>
              <a:t>Census, epidemic detection based on OTC drug purchases; analysis of loan application data for evidence of discrimination</a:t>
            </a:r>
            <a:r>
              <a:rPr lang="en-US" sz="1800">
                <a:solidFill>
                  <a:schemeClr val="tx2"/>
                </a:solidFill>
              </a:rPr>
              <a:t>,</a:t>
            </a:r>
            <a:r>
              <a:rPr lang="en-US" sz="2800">
                <a:solidFill>
                  <a:srgbClr val="FF0000"/>
                </a:solidFill>
              </a:rPr>
              <a:t>…</a:t>
            </a:r>
            <a:r>
              <a:rPr lang="en-US" sz="1800">
                <a:solidFill>
                  <a:schemeClr val="tx2"/>
                </a:solidFill>
              </a:rPr>
              <a:t> </a:t>
            </a:r>
            <a:endParaRPr lang="en-US" sz="2700">
              <a:solidFill>
                <a:schemeClr val="tx2"/>
              </a:solidFill>
            </a:endParaRPr>
          </a:p>
          <a:p>
            <a:r>
              <a:rPr lang="en-US" sz="2700">
                <a:solidFill>
                  <a:schemeClr val="tx2"/>
                </a:solidFill>
              </a:rPr>
              <a:t>50+ year old problem</a:t>
            </a: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“De-Identification”?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905305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0112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2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2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2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01131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32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33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34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01137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38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39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40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0114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4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44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1145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01146" name="Text Box 26"/>
          <p:cNvSpPr txBox="1">
            <a:spLocks noChangeArrowheads="1"/>
          </p:cNvSpPr>
          <p:nvPr/>
        </p:nvSpPr>
        <p:spPr bwMode="auto">
          <a:xfrm>
            <a:off x="1219200" y="3810000"/>
            <a:ext cx="254108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Original Database</a:t>
            </a:r>
          </a:p>
        </p:txBody>
      </p:sp>
      <p:sp>
        <p:nvSpPr>
          <p:cNvPr id="901147" name="Text Box 27"/>
          <p:cNvSpPr txBox="1">
            <a:spLocks noChangeArrowheads="1"/>
          </p:cNvSpPr>
          <p:nvPr/>
        </p:nvSpPr>
        <p:spPr bwMode="auto">
          <a:xfrm>
            <a:off x="5200815" y="3810000"/>
            <a:ext cx="328327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“De-Identified” Data Set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172200" y="1981200"/>
            <a:ext cx="1295400" cy="1066800"/>
            <a:chOff x="3648" y="960"/>
            <a:chExt cx="816" cy="672"/>
          </a:xfrm>
          <a:solidFill>
            <a:srgbClr val="FFFF00"/>
          </a:solidFill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648" y="1248"/>
              <a:ext cx="816" cy="384"/>
              <a:chOff x="3648" y="1248"/>
              <a:chExt cx="816" cy="384"/>
            </a:xfrm>
            <a:grpFill/>
          </p:grpSpPr>
          <p:sp>
            <p:nvSpPr>
              <p:cNvPr id="901150" name="Oval 30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151" name="Oval 31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152" name="Oval 32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648" y="960"/>
              <a:ext cx="816" cy="384"/>
              <a:chOff x="3648" y="1248"/>
              <a:chExt cx="816" cy="384"/>
            </a:xfrm>
            <a:grpFill/>
          </p:grpSpPr>
          <p:sp>
            <p:nvSpPr>
              <p:cNvPr id="901154" name="Oval 34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155" name="Oval 35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156" name="Oval 36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01160" name="Line 40"/>
          <p:cNvSpPr>
            <a:spLocks noChangeShapeType="1"/>
          </p:cNvSpPr>
          <p:nvPr/>
        </p:nvSpPr>
        <p:spPr bwMode="auto">
          <a:xfrm>
            <a:off x="4876800" y="1447800"/>
            <a:ext cx="0" cy="23622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61" name="Rectangle 41"/>
          <p:cNvSpPr>
            <a:spLocks noChangeArrowheads="1"/>
          </p:cNvSpPr>
          <p:nvPr/>
        </p:nvSpPr>
        <p:spPr bwMode="auto">
          <a:xfrm>
            <a:off x="4343400" y="2209800"/>
            <a:ext cx="1066800" cy="762000"/>
          </a:xfrm>
          <a:prstGeom prst="rect">
            <a:avLst/>
          </a:prstGeom>
          <a:solidFill>
            <a:schemeClr val="tx1"/>
          </a:solidFill>
          <a:ln w="25400">
            <a:solidFill>
              <a:srgbClr val="0000C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162" name="Line 42"/>
          <p:cNvSpPr>
            <a:spLocks noChangeShapeType="1"/>
          </p:cNvSpPr>
          <p:nvPr/>
        </p:nvSpPr>
        <p:spPr bwMode="auto">
          <a:xfrm>
            <a:off x="3505200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63" name="Line 43"/>
          <p:cNvSpPr>
            <a:spLocks noChangeShapeType="1"/>
          </p:cNvSpPr>
          <p:nvPr/>
        </p:nvSpPr>
        <p:spPr bwMode="auto">
          <a:xfrm>
            <a:off x="5410200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64" name="Text Box 44"/>
          <p:cNvSpPr txBox="1">
            <a:spLocks noChangeArrowheads="1"/>
          </p:cNvSpPr>
          <p:nvPr/>
        </p:nvSpPr>
        <p:spPr bwMode="auto">
          <a:xfrm>
            <a:off x="4626583" y="2286000"/>
            <a:ext cx="50045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M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4810185"/>
            <a:ext cx="8229600" cy="516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Castellar" panose="020A0402060406010301" pitchFamily="18" charset="0"/>
              </a:rPr>
              <a:t>De-Identified data isn’t.</a:t>
            </a:r>
          </a:p>
        </p:txBody>
      </p:sp>
      <p:pic>
        <p:nvPicPr>
          <p:cNvPr id="46" name="Picture 4" descr="C:\Users\salilv\AppData\Local\Microsoft\Windows\Temporary Internet Files\Content.IE5\AZQEMEKK\MC9003888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7273" y="2442365"/>
            <a:ext cx="773582" cy="13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9878980"/>
      </p:ext>
    </p:extLst>
  </p:cSld>
  <p:clrMapOvr>
    <a:masterClrMapping/>
  </p:clrMapOvr>
  <p:transition advTm="9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0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0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901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90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1" grpId="0" animBg="1"/>
      <p:bldP spid="901162" grpId="0" animBg="1"/>
      <p:bldP spid="901163" grpId="0" animBg="1"/>
      <p:bldP spid="90116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“Just” Statistics?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6403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Fundamental Law of Info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“Overly accurate” estimates of “too many” statistics is blatantly non-private.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20" y="2290575"/>
            <a:ext cx="3470713" cy="34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“Computer science got us into this mess.  Can computer science get us out of it?”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Latanya Sweeney,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421390"/>
            <a:ext cx="2884010" cy="30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2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2580035"/>
            <a:ext cx="1324420" cy="1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Privacy-Preserving Data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226469"/>
            <a:ext cx="7886700" cy="317580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“Can’t learn anything new about Nissenbaum”?</a:t>
            </a:r>
          </a:p>
          <a:p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77610" y="2432785"/>
            <a:ext cx="653387" cy="501334"/>
            <a:chOff x="5410200" y="810133"/>
            <a:chExt cx="871182" cy="668445"/>
          </a:xfrm>
        </p:grpSpPr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5410200" y="1146412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>
              <a:off x="5443182" y="1430923"/>
              <a:ext cx="8382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15000" y="810133"/>
              <a:ext cx="42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15000" y="1109246"/>
              <a:ext cx="41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200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455" y="2557679"/>
            <a:ext cx="3850492" cy="1745712"/>
            <a:chOff x="4055160" y="2267238"/>
            <a:chExt cx="5133989" cy="232761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18739" y="2267238"/>
              <a:ext cx="4970410" cy="2327616"/>
              <a:chOff x="3190905" y="976657"/>
              <a:chExt cx="4970410" cy="2327616"/>
            </a:xfrm>
          </p:grpSpPr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3190905" y="2750276"/>
                <a:ext cx="1607705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Database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Text Box 26"/>
              <p:cNvSpPr txBox="1">
                <a:spLocks noChangeArrowheads="1"/>
              </p:cNvSpPr>
              <p:nvPr/>
            </p:nvSpPr>
            <p:spPr bwMode="auto">
              <a:xfrm>
                <a:off x="6147515" y="2750276"/>
                <a:ext cx="2013800" cy="553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00" kern="0" dirty="0">
                    <a:solidFill>
                      <a:prstClr val="black"/>
                    </a:solidFill>
                    <a:latin typeface="Calibri"/>
                  </a:rPr>
                  <a:t>data analyst</a:t>
                </a:r>
                <a:endParaRPr lang="en-US" sz="21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 Box 44"/>
              <p:cNvSpPr txBox="1">
                <a:spLocks noChangeArrowheads="1"/>
              </p:cNvSpPr>
              <p:nvPr/>
            </p:nvSpPr>
            <p:spPr bwMode="auto">
              <a:xfrm>
                <a:off x="4588967" y="1505634"/>
                <a:ext cx="641629" cy="67710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700" kern="0" dirty="0">
                    <a:solidFill>
                      <a:prstClr val="white"/>
                    </a:solidFill>
                    <a:latin typeface="Calibri"/>
                  </a:rPr>
                  <a:t>M</a:t>
                </a: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410200" y="1371600"/>
                <a:ext cx="881418" cy="1536538"/>
                <a:chOff x="5410200" y="1371600"/>
                <a:chExt cx="881418" cy="1536538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5410200" y="1371600"/>
                  <a:ext cx="881418" cy="1249979"/>
                  <a:chOff x="5410200" y="1371600"/>
                  <a:chExt cx="881418" cy="1249979"/>
                </a:xfrm>
              </p:grpSpPr>
              <p:sp>
                <p:nvSpPr>
                  <p:cNvPr id="1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1707879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53418" y="2009267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715000" y="1371600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735004" y="1670713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  <p:sp>
                <p:nvSpPr>
                  <p:cNvPr id="1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10200" y="2289412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triangl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443182" y="2590800"/>
                    <a:ext cx="83820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sz="135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724768" y="1953133"/>
                    <a:ext cx="4214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q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735004" y="2252247"/>
                    <a:ext cx="412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>
                        <a:solidFill>
                          <a:prstClr val="black"/>
                        </a:solidFill>
                        <a:latin typeface="Calibri"/>
                      </a:rPr>
                      <a:t>a</a:t>
                    </a:r>
                    <a:r>
                      <a:rPr lang="en-US" sz="1200" kern="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894199" y="2644282"/>
                  <a:ext cx="0" cy="26385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</p:grpSp>
          <p:pic>
            <p:nvPicPr>
              <p:cNvPr id="154" name="Picture 4" descr="C:\Users\salilv\AppData\Local\Microsoft\Windows\Temporary Internet Files\Content.IE5\AZQEMEKK\MC90038884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76439" y="976657"/>
                <a:ext cx="1031443" cy="182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55160" y="2313432"/>
              <a:ext cx="1905000" cy="1704976"/>
              <a:chOff x="1152" y="927"/>
              <a:chExt cx="1200" cy="1074"/>
            </a:xfrm>
            <a:solidFill>
              <a:srgbClr val="00B050"/>
            </a:solidFill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1152" y="1311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66" name="Group 5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67" name="Group 10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5" name="Group 15"/>
              <p:cNvGrpSpPr>
                <a:grpSpLocks/>
              </p:cNvGrpSpPr>
              <p:nvPr/>
            </p:nvGrpSpPr>
            <p:grpSpPr bwMode="auto">
              <a:xfrm>
                <a:off x="1152" y="927"/>
                <a:ext cx="1200" cy="690"/>
                <a:chOff x="1152" y="879"/>
                <a:chExt cx="1200" cy="690"/>
              </a:xfrm>
              <a:grpFill/>
            </p:grpSpPr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1152" y="1071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52" y="879"/>
                  <a:ext cx="1200" cy="498"/>
                  <a:chOff x="1152" y="1071"/>
                  <a:chExt cx="1200" cy="498"/>
                </a:xfrm>
                <a:grpFill/>
              </p:grpSpPr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215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354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5" name="Rectangular Callout 4"/>
          <p:cNvSpPr/>
          <p:nvPr/>
        </p:nvSpPr>
        <p:spPr>
          <a:xfrm>
            <a:off x="383512" y="2226469"/>
            <a:ext cx="1513232" cy="2335593"/>
          </a:xfrm>
          <a:prstGeom prst="wedgeRectCallout">
            <a:avLst>
              <a:gd name="adj1" fmla="val 137639"/>
              <a:gd name="adj2" fmla="val -78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42950" y="4819077"/>
            <a:ext cx="7886700" cy="785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10" y="4708999"/>
            <a:ext cx="1143000" cy="1143000"/>
          </a:xfrm>
          <a:prstGeom prst="rect">
            <a:avLst/>
          </a:prstGeom>
        </p:spPr>
      </p:pic>
      <p:pic>
        <p:nvPicPr>
          <p:cNvPr id="77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2580035"/>
            <a:ext cx="1324420" cy="1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YNTHIA@YFUTMJSFUVWYY57I" val="36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|3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57856</TotalTime>
  <Words>810</Words>
  <Application>Microsoft Office PowerPoint</Application>
  <PresentationFormat>On-screen Show (4:3)</PresentationFormat>
  <Paragraphs>252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CMEX10</vt:lpstr>
      <vt:lpstr>CMMI7</vt:lpstr>
      <vt:lpstr>Calibri</vt:lpstr>
      <vt:lpstr>CMR5</vt:lpstr>
      <vt:lpstr>cmsy10</vt:lpstr>
      <vt:lpstr>CMMI10</vt:lpstr>
      <vt:lpstr>CMSY7</vt:lpstr>
      <vt:lpstr>Arial</vt:lpstr>
      <vt:lpstr>Wingdings</vt:lpstr>
      <vt:lpstr>CMR10</vt:lpstr>
      <vt:lpstr>Castellar</vt:lpstr>
      <vt:lpstr>Cambria Math</vt:lpstr>
      <vt:lpstr>Wingdings 3</vt:lpstr>
      <vt:lpstr>Arial Narrow</vt:lpstr>
      <vt:lpstr>CMR7</vt:lpstr>
      <vt:lpstr>Origin</vt:lpstr>
      <vt:lpstr>The Definition of Differential Privacy</vt:lpstr>
      <vt:lpstr>PowerPoint Presentation</vt:lpstr>
      <vt:lpstr>Privacy-Preserving Data Analysis</vt:lpstr>
      <vt:lpstr>“De-Identification”?</vt:lpstr>
      <vt:lpstr>“Just” Statistics?</vt:lpstr>
      <vt:lpstr>Fundamental Law of Info Reconstruction</vt:lpstr>
      <vt:lpstr>“Computer science got us into this mess.  Can computer science get us out of it?”</vt:lpstr>
      <vt:lpstr>Privacy-Preserving Data Analysis?</vt:lpstr>
      <vt:lpstr>Privacy-Preserving Data Analysis?</vt:lpstr>
      <vt:lpstr>Privacy-Preserving Data Analysis?</vt:lpstr>
      <vt:lpstr>Privacy-Preserving Data Analysis?</vt:lpstr>
      <vt:lpstr>Privacy-Preserving Data Analysis?</vt:lpstr>
      <vt:lpstr>Privacy-Preserving Data Analysis?</vt:lpstr>
      <vt:lpstr>Privacy-Preserving Data Analysis?</vt:lpstr>
      <vt:lpstr>Differential Privacy </vt:lpstr>
      <vt:lpstr>Teachings vs Participation</vt:lpstr>
      <vt:lpstr>Differential Privacy</vt:lpstr>
      <vt:lpstr>Differential Privacy</vt:lpstr>
      <vt:lpstr>Differential Privacy</vt:lpstr>
      <vt:lpstr>Differential Privacy</vt:lpstr>
      <vt:lpstr>Properties</vt:lpstr>
      <vt:lpstr>Which is “Truth”?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Ad Omnia Approach to Defining and Achieving Private Data Analysis</dc:title>
  <dc:creator>Cynthia Dwork</dc:creator>
  <cp:lastModifiedBy>Cynthia Dwork</cp:lastModifiedBy>
  <cp:revision>1680</cp:revision>
  <cp:lastPrinted>2015-04-21T17:50:05Z</cp:lastPrinted>
  <dcterms:created xsi:type="dcterms:W3CDTF">2007-08-06T16:56:23Z</dcterms:created>
  <dcterms:modified xsi:type="dcterms:W3CDTF">2016-11-19T21:43:10Z</dcterms:modified>
</cp:coreProperties>
</file>