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6" r:id="rId2"/>
    <p:sldId id="286" r:id="rId3"/>
    <p:sldId id="282" r:id="rId4"/>
    <p:sldId id="283" r:id="rId5"/>
    <p:sldId id="284" r:id="rId6"/>
    <p:sldId id="285" r:id="rId7"/>
    <p:sldId id="281" r:id="rId8"/>
    <p:sldId id="269" r:id="rId9"/>
    <p:sldId id="270" r:id="rId10"/>
    <p:sldId id="271" r:id="rId11"/>
    <p:sldId id="272" r:id="rId12"/>
    <p:sldId id="273" r:id="rId13"/>
    <p:sldId id="280" r:id="rId14"/>
    <p:sldId id="274" r:id="rId15"/>
    <p:sldId id="276" r:id="rId16"/>
    <p:sldId id="275" r:id="rId17"/>
    <p:sldId id="278" r:id="rId18"/>
    <p:sldId id="279" r:id="rId19"/>
    <p:sldId id="277" r:id="rId20"/>
    <p:sldId id="263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8" autoAdjust="0"/>
    <p:restoredTop sz="94726" autoAdjust="0"/>
  </p:normalViewPr>
  <p:slideViewPr>
    <p:cSldViewPr>
      <p:cViewPr varScale="1">
        <p:scale>
          <a:sx n="72" d="100"/>
          <a:sy n="72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Note difference in titles.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124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transformation of general ML circuits to canonical Boolean circuits is not shown. It is based on the guess-and-verify paradigm, whereas the n-way guess is implemented by an</a:t>
            </a:r>
            <a:r>
              <a:rPr lang="en-US" baseline="0" dirty="0" smtClean="0"/>
              <a:t> OR-gate of </a:t>
            </a:r>
            <a:r>
              <a:rPr lang="en-US" baseline="0" dirty="0" err="1" smtClean="0"/>
              <a:t>arity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exp</a:t>
            </a:r>
            <a:r>
              <a:rPr lang="en-US" baseline="0" dirty="0" smtClean="0"/>
              <a:t>(n).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13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</a:t>
            </a:r>
            <a:r>
              <a:rPr lang="en-US" baseline="0" dirty="0" smtClean="0"/>
              <a:t> (1): If you believe in the general lower bounds, you should try the restricted first. Re (2): Here is something natural that is doable.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48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38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48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 The proofs of the three lemmas are omitted.</a:t>
            </a:r>
          </a:p>
          <a:p>
            <a:r>
              <a:rPr lang="en-US" baseline="0" dirty="0" smtClean="0"/>
              <a:t>Structured rigidity $m^3$ </a:t>
            </a:r>
            <a:r>
              <a:rPr lang="en-US" baseline="0" dirty="0" err="1" smtClean="0"/>
              <a:t>wrt</a:t>
            </a:r>
            <a:r>
              <a:rPr lang="en-US" baseline="0" dirty="0" smtClean="0"/>
              <a:t> rank $m$ = 1’s of the $m^3$-sparse matrix are covered by $m$ generalize $m$-by-$m$ rectangles</a:t>
            </a:r>
          </a:p>
          <a:p>
            <a:r>
              <a:rPr lang="en-US" baseline="0" dirty="0" smtClean="0"/>
              <a:t>Super structured rigidity = as above + the rank $m$ matrix is generated by $m$-</a:t>
            </a:r>
            <a:r>
              <a:rPr lang="en-US" baseline="0" dirty="0" err="1" smtClean="0"/>
              <a:t>sparce</a:t>
            </a:r>
            <a:r>
              <a:rPr lang="en-US" baseline="0" dirty="0" smtClean="0"/>
              <a:t> linear combinations of rows and columns.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97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that this provides a methodology only for bilinear functions. (</a:t>
            </a:r>
            <a:r>
              <a:rPr lang="en-US" baseline="0" dirty="0" err="1" smtClean="0"/>
              <a:t>Thm</a:t>
            </a:r>
            <a:r>
              <a:rPr lang="en-US" baseline="0" dirty="0" smtClean="0"/>
              <a:t> 3 is derived by </a:t>
            </a:r>
            <a:r>
              <a:rPr lang="en-US" baseline="0" dirty="0" err="1" smtClean="0"/>
              <a:t>derandomization</a:t>
            </a:r>
            <a:r>
              <a:rPr lang="en-US" baseline="0" dirty="0" smtClean="0"/>
              <a:t> that introduces another block of variables) </a:t>
            </a:r>
          </a:p>
          <a:p>
            <a:r>
              <a:rPr lang="en-US" baseline="0" dirty="0" smtClean="0"/>
              <a:t>Parameters different than those needed by Valiant: He needs almost linear rank, but can settle for </a:t>
            </a:r>
            <a:r>
              <a:rPr lang="en-US" baseline="0" smtClean="0"/>
              <a:t>sparsity</a:t>
            </a:r>
            <a:r>
              <a:rPr lang="en-US" baseline="0" dirty="0" smtClean="0"/>
              <a:t> $n^{1.001}$.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074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35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 </a:t>
            </a:r>
          </a:p>
          <a:p>
            <a:r>
              <a:rPr lang="en-US" baseline="0" dirty="0" smtClean="0"/>
              <a:t>For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 Open Problem, one will need to work with t-linear functions for t&gt;2, and cannot use matrix rigidity (unless generalized to tensors).</a:t>
            </a:r>
          </a:p>
          <a:p>
            <a:r>
              <a:rPr lang="en-US" baseline="0" dirty="0" smtClean="0"/>
              <a:t>Not thinking in terms of rigidity may be useful also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problem, alas it is equivalent to super-structured rigidity.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23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Note difference in titles.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16FD1CF9-2AB1-42AB-8AAA-41DD327ED382}" type="slidenum">
              <a:rPr lang="en-US" sz="1200" b="0" smtClean="0">
                <a:latin typeface="Times New Roman" panose="02020603050405020304" pitchFamily="18" charset="0"/>
              </a:rPr>
              <a:pPr/>
              <a:t>3</a:t>
            </a:fld>
            <a:endParaRPr lang="en-US" sz="1200" b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236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Avi’s defense: I spent a week with Silvio and Shafi.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3AC410F0-986D-42FD-9FAA-8FB34B5932B5}" type="slidenum">
              <a:rPr lang="en-US" altLang="en-US" sz="1200" b="0" smtClean="0">
                <a:latin typeface="Times New Roman" panose="02020603050405020304" pitchFamily="18" charset="0"/>
              </a:rPr>
              <a:pPr/>
              <a:t>4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413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Silvio: The notion of time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D6902B04-56FB-4E6D-9DD4-0654396F813D}" type="slidenum">
              <a:rPr lang="en-US" altLang="en-US" sz="1200" b="0" smtClean="0">
                <a:latin typeface="Times New Roman" panose="02020603050405020304" pitchFamily="18" charset="0"/>
              </a:rPr>
              <a:pPr/>
              <a:t>5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03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Shafi: Coping with time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B91ADFE3-82B3-460E-9C56-804158B22D7B}" type="slidenum">
              <a:rPr lang="en-US" altLang="en-US" sz="1200" b="0" smtClean="0">
                <a:latin typeface="Times New Roman" panose="02020603050405020304" pitchFamily="18" charset="0"/>
              </a:rPr>
              <a:pPr/>
              <a:t>6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6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Note difference in titles.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51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87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08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stuck on 1</a:t>
            </a:r>
            <a:r>
              <a:rPr lang="en-US" baseline="30000" dirty="0" smtClean="0"/>
              <a:t>st</a:t>
            </a:r>
            <a:r>
              <a:rPr lang="en-US" baseline="0" dirty="0" smtClean="0"/>
              <a:t>, will report progress on 2</a:t>
            </a:r>
            <a:r>
              <a:rPr lang="en-US" baseline="30000" dirty="0" smtClean="0"/>
              <a:t>nd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05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ד'/תשרי/תשע"ז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08912" cy="1872208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Canonical depth-three Boolean circuits for multi-linear functions, </a:t>
            </a:r>
            <a:r>
              <a:rPr lang="en-US" sz="3600" dirty="0" smtClean="0">
                <a:solidFill>
                  <a:srgbClr val="FF0000"/>
                </a:solidFill>
              </a:rPr>
              <a:t>multi-linear </a:t>
            </a:r>
            <a:r>
              <a:rPr lang="en-US" sz="3600" dirty="0">
                <a:solidFill>
                  <a:srgbClr val="FF0000"/>
                </a:solidFill>
              </a:rPr>
              <a:t>circuits with general </a:t>
            </a:r>
            <a:r>
              <a:rPr lang="en-US" sz="3600" dirty="0" smtClean="0">
                <a:solidFill>
                  <a:srgbClr val="FF0000"/>
                </a:solidFill>
              </a:rPr>
              <a:t>ML gates</a:t>
            </a:r>
            <a:r>
              <a:rPr lang="en-US" sz="3600" dirty="0">
                <a:solidFill>
                  <a:srgbClr val="FF0000"/>
                </a:solidFill>
              </a:rPr>
              <a:t>, and matrix </a:t>
            </a:r>
            <a:r>
              <a:rPr lang="en-US" sz="3600" dirty="0" smtClean="0">
                <a:solidFill>
                  <a:srgbClr val="FF0000"/>
                </a:solidFill>
              </a:rPr>
              <a:t>rigidity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82170"/>
            <a:ext cx="6408712" cy="126014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4"/>
                </a:solidFill>
              </a:rPr>
              <a:t>Oded</a:t>
            </a:r>
            <a:r>
              <a:rPr lang="en-US" sz="3600" dirty="0" smtClean="0">
                <a:solidFill>
                  <a:schemeClr val="accent4"/>
                </a:solidFill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</a:rPr>
              <a:t>Goldreich</a:t>
            </a:r>
            <a:endParaRPr lang="en-US" sz="3600" dirty="0" smtClean="0">
              <a:solidFill>
                <a:schemeClr val="accent4"/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633681"/>
            <a:ext cx="77768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Based on joint works with </a:t>
            </a:r>
            <a:r>
              <a:rPr lang="en-US" sz="2400" dirty="0" err="1" smtClean="0"/>
              <a:t>Avi</a:t>
            </a:r>
            <a:r>
              <a:rPr lang="en-US" sz="2400" dirty="0"/>
              <a:t> </a:t>
            </a:r>
            <a:r>
              <a:rPr lang="en-US" sz="2400" dirty="0" err="1" smtClean="0"/>
              <a:t>Wigderson</a:t>
            </a:r>
            <a:r>
              <a:rPr lang="en-US" sz="2400" dirty="0" smtClean="0"/>
              <a:t> and </a:t>
            </a:r>
            <a:r>
              <a:rPr lang="en-US" sz="2400" dirty="0" err="1" smtClean="0"/>
              <a:t>Avishay</a:t>
            </a:r>
            <a:r>
              <a:rPr lang="en-US" sz="2400" dirty="0" smtClean="0"/>
              <a:t> Tal</a:t>
            </a:r>
          </a:p>
          <a:p>
            <a:pPr algn="l" rtl="0"/>
            <a:r>
              <a:rPr lang="en-US" sz="2400" dirty="0" smtClean="0"/>
              <a:t>(see ECCC TR13-043 and TR15-079, resp.)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76256" y="5877272"/>
            <a:ext cx="1944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AviFest</a:t>
            </a:r>
            <a:r>
              <a:rPr lang="en-US" dirty="0" smtClean="0"/>
              <a:t>, Oct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152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2: Focus on depth three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203848" y="5855067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5724" y="1024752"/>
            <a:ext cx="769463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2725761"/>
            <a:ext cx="6984776" cy="181588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 (assuming conj.):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</a:t>
            </a:r>
            <a:r>
              <a:rPr lang="en-US" sz="2800" b="1" dirty="0" smtClean="0">
                <a:solidFill>
                  <a:schemeClr val="accent2"/>
                </a:solidFill>
              </a:rPr>
              <a:t>depth-three</a:t>
            </a:r>
            <a:r>
              <a:rPr lang="en-US" sz="2800" dirty="0" smtClean="0">
                <a:solidFill>
                  <a:schemeClr val="accent2"/>
                </a:solidFill>
              </a:rPr>
              <a:t>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5724" y="4750406"/>
            <a:ext cx="721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A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21014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3: Canonical Boolean circuits and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circuits with general gates</a:t>
            </a:r>
            <a:endParaRPr lang="he-IL" sz="40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628800"/>
            <a:ext cx="8291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Recall (the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996952"/>
            <a:ext cx="778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Motivation: the standard construction of depth-three circuit for n-way Parity.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3861048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" y="5013176"/>
            <a:ext cx="10184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27784" y="5015746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47664" y="48592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. . . .</a:t>
            </a:r>
            <a:endParaRPr lang="en-US" sz="2800" dirty="0"/>
          </a:p>
        </p:txBody>
      </p:sp>
      <p:cxnSp>
        <p:nvCxnSpPr>
          <p:cNvPr id="18" name="Straight Arrow Connector 17"/>
          <p:cNvCxnSpPr>
            <a:stCxn id="13" idx="0"/>
          </p:cNvCxnSpPr>
          <p:nvPr/>
        </p:nvCxnSpPr>
        <p:spPr>
          <a:xfrm flipV="1">
            <a:off x="822412" y="4230380"/>
            <a:ext cx="725252" cy="78279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157146" y="4230380"/>
            <a:ext cx="936441" cy="78279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>
            <a:off x="5436096" y="3780328"/>
            <a:ext cx="2016224" cy="795059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38122" y="372254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CNF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err="1" smtClean="0"/>
              <a:t>sqrt</a:t>
            </a:r>
            <a:r>
              <a:rPr lang="en-US" dirty="0" smtClean="0"/>
              <a:t>(n)).</a:t>
            </a:r>
            <a:endParaRPr lang="en-US" dirty="0"/>
          </a:p>
        </p:txBody>
      </p:sp>
      <p:sp>
        <p:nvSpPr>
          <p:cNvPr id="24" name="Isosceles Triangle 23"/>
          <p:cNvSpPr/>
          <p:nvPr/>
        </p:nvSpPr>
        <p:spPr>
          <a:xfrm>
            <a:off x="4932040" y="4575388"/>
            <a:ext cx="1152128" cy="5678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6729333" y="4563706"/>
            <a:ext cx="1152128" cy="5678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12160" y="4598549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. . . .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4932040" y="5346899"/>
            <a:ext cx="3419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sqrt</a:t>
            </a:r>
            <a:r>
              <a:rPr lang="en-US" dirty="0" smtClean="0"/>
              <a:t>(n) DNFs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err="1" smtClean="0"/>
              <a:t>sqrt</a:t>
            </a:r>
            <a:r>
              <a:rPr lang="en-US" dirty="0" smtClean="0"/>
              <a:t>(n)).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3597643" y="4226527"/>
            <a:ext cx="1224136" cy="478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59296" y="5806530"/>
            <a:ext cx="778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In general, use arbitrary ML gates of bounded </a:t>
            </a:r>
            <a:r>
              <a:rPr lang="en-US" dirty="0" err="1" smtClean="0"/>
              <a:t>arity</a:t>
            </a:r>
            <a:r>
              <a:rPr lang="en-US" dirty="0" smtClean="0"/>
              <a:t>: A gate of </a:t>
            </a:r>
            <a:r>
              <a:rPr lang="en-US" dirty="0" err="1" smtClean="0"/>
              <a:t>arity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dirty="0" smtClean="0"/>
              <a:t>is implemented by a CNF/DNF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/>
              <a:t>). A depth-two ML circuit with </a:t>
            </a:r>
            <a:r>
              <a:rPr lang="en-US" b="1" dirty="0" smtClean="0"/>
              <a:t>m</a:t>
            </a:r>
            <a:r>
              <a:rPr lang="en-US" dirty="0" smtClean="0"/>
              <a:t> such gates, yields a (</a:t>
            </a:r>
            <a:r>
              <a:rPr lang="en-US" b="1" dirty="0" smtClean="0"/>
              <a:t>canonical</a:t>
            </a:r>
            <a:r>
              <a:rPr lang="en-US" dirty="0" smtClean="0"/>
              <a:t>) depth-three Boolean circuit </a:t>
            </a:r>
            <a:r>
              <a:rPr lang="en-US" dirty="0"/>
              <a:t>of size </a:t>
            </a:r>
            <a:r>
              <a:rPr lang="en-US" b="1" dirty="0" err="1" smtClean="0"/>
              <a:t>m</a:t>
            </a:r>
            <a:r>
              <a:rPr lang="en-US" dirty="0" err="1" smtClean="0">
                <a:sym typeface="Symbol" panose="05050102010706020507" pitchFamily="18" charset="2"/>
              </a:rPr>
              <a:t>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smtClean="0">
                <a:latin typeface="Symbol" panose="05050102010706020507" pitchFamily="18" charset="2"/>
              </a:rPr>
              <a:t>a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07905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920" y="207379"/>
            <a:ext cx="8291264" cy="121014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3: Canonical Boolean circuits and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circuits with general gates</a:t>
            </a:r>
            <a:endParaRPr lang="he-IL" sz="40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331637" y="2517508"/>
            <a:ext cx="7200800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Goal: </a:t>
            </a:r>
            <a:r>
              <a:rPr lang="en-US" sz="2000" dirty="0" smtClean="0">
                <a:solidFill>
                  <a:schemeClr val="accent2"/>
                </a:solidFill>
              </a:rPr>
              <a:t>For every </a:t>
            </a:r>
            <a:r>
              <a:rPr lang="en-US" sz="2000" dirty="0" smtClean="0"/>
              <a:t>t&gt;1</a:t>
            </a:r>
            <a:r>
              <a:rPr lang="en-US" sz="20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000" dirty="0" smtClean="0"/>
              <a:t>t</a:t>
            </a:r>
            <a:r>
              <a:rPr lang="en-US" sz="2000" dirty="0" smtClean="0">
                <a:solidFill>
                  <a:schemeClr val="accent2"/>
                </a:solidFill>
              </a:rPr>
              <a:t>-linear function that requires </a:t>
            </a:r>
            <a:r>
              <a:rPr lang="en-US" sz="2000" b="1" dirty="0" smtClean="0">
                <a:solidFill>
                  <a:schemeClr val="accent2"/>
                </a:solidFill>
              </a:rPr>
              <a:t>canonical</a:t>
            </a:r>
            <a:r>
              <a:rPr lang="en-US" sz="2000" dirty="0" smtClean="0">
                <a:solidFill>
                  <a:schemeClr val="accent2"/>
                </a:solidFill>
              </a:rPr>
              <a:t> (</a:t>
            </a:r>
            <a:r>
              <a:rPr lang="en-US" sz="2000" b="1" dirty="0" smtClean="0">
                <a:solidFill>
                  <a:schemeClr val="accent2"/>
                </a:solidFill>
              </a:rPr>
              <a:t>depth-three)</a:t>
            </a:r>
            <a:r>
              <a:rPr lang="en-US" sz="2000" dirty="0" smtClean="0">
                <a:solidFill>
                  <a:schemeClr val="accent2"/>
                </a:solidFill>
              </a:rPr>
              <a:t> circuits of size</a:t>
            </a:r>
            <a:r>
              <a:rPr lang="en-US" sz="2000" dirty="0" smtClean="0"/>
              <a:t> </a:t>
            </a:r>
            <a:r>
              <a:rPr lang="en-US" sz="2000" dirty="0" err="1">
                <a:solidFill>
                  <a:prstClr val="black"/>
                </a:solidFill>
              </a:rPr>
              <a:t>exp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0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0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0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199" y="1417525"/>
            <a:ext cx="8073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In general, use arbitrary ML gates of bounded </a:t>
            </a:r>
            <a:r>
              <a:rPr lang="en-US" dirty="0" err="1" smtClean="0"/>
              <a:t>arity</a:t>
            </a:r>
            <a:r>
              <a:rPr lang="en-US" dirty="0" smtClean="0"/>
              <a:t>: A gate of </a:t>
            </a:r>
            <a:r>
              <a:rPr lang="en-US" dirty="0" err="1" smtClean="0"/>
              <a:t>arity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dirty="0" smtClean="0"/>
              <a:t>is implemented by a CNF/DNF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/>
              <a:t>). An ML circuit (of arbitrary depth) with </a:t>
            </a:r>
            <a:r>
              <a:rPr lang="en-US" b="1" dirty="0" smtClean="0"/>
              <a:t>m</a:t>
            </a:r>
            <a:r>
              <a:rPr lang="en-US" dirty="0" smtClean="0"/>
              <a:t> such gates, yields a (</a:t>
            </a:r>
            <a:r>
              <a:rPr lang="en-US" b="1" dirty="0" smtClean="0"/>
              <a:t>canonical</a:t>
            </a:r>
            <a:r>
              <a:rPr lang="en-US" dirty="0" smtClean="0"/>
              <a:t>) depth-three Boolean circuit </a:t>
            </a:r>
            <a:r>
              <a:rPr lang="en-US" dirty="0"/>
              <a:t>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err="1" smtClean="0"/>
              <a:t>m</a:t>
            </a:r>
            <a:r>
              <a:rPr lang="en-US" dirty="0" err="1" smtClean="0"/>
              <a:t>+</a:t>
            </a:r>
            <a:r>
              <a:rPr lang="en-US" b="1" dirty="0" err="1" smtClean="0">
                <a:latin typeface="Symbol" panose="05050102010706020507" pitchFamily="18" charset="2"/>
              </a:rPr>
              <a:t>a</a:t>
            </a:r>
            <a:r>
              <a:rPr lang="en-US" dirty="0"/>
              <a:t>).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9674" y="5248708"/>
            <a:ext cx="720080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 (restated):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(Holds for t=1.)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199" y="3440839"/>
            <a:ext cx="807327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err="1" smtClean="0"/>
              <a:t>Def</a:t>
            </a:r>
            <a:r>
              <a:rPr lang="en-US" sz="2400" b="1" dirty="0" smtClean="0"/>
              <a:t> (AN-complexity): </a:t>
            </a:r>
            <a:r>
              <a:rPr lang="en-US" sz="2400" dirty="0" smtClean="0"/>
              <a:t>The complexity of a (ML) circuit </a:t>
            </a:r>
            <a:br>
              <a:rPr lang="en-US" sz="2400" dirty="0" smtClean="0"/>
            </a:br>
            <a:r>
              <a:rPr lang="en-US" sz="2000" dirty="0" smtClean="0"/>
              <a:t>(of arbitrary depth) </a:t>
            </a:r>
            <a:r>
              <a:rPr lang="en-US" sz="2400" dirty="0" smtClean="0"/>
              <a:t>with arbitrary ML gates equals the maximum between the </a:t>
            </a:r>
            <a:r>
              <a:rPr lang="en-US" sz="2400" b="1" u="sng" dirty="0" err="1" smtClean="0"/>
              <a:t>a</a:t>
            </a:r>
            <a:r>
              <a:rPr lang="en-US" sz="2400" dirty="0" err="1" smtClean="0"/>
              <a:t>rity</a:t>
            </a:r>
            <a:r>
              <a:rPr lang="en-US" sz="2400" dirty="0" smtClean="0"/>
              <a:t> of its gates and the </a:t>
            </a:r>
            <a:r>
              <a:rPr lang="en-US" sz="2400" b="1" u="sng" dirty="0" smtClean="0"/>
              <a:t>n</a:t>
            </a:r>
            <a:r>
              <a:rPr lang="en-US" sz="2400" dirty="0" smtClean="0"/>
              <a:t>umber of gates.</a:t>
            </a:r>
          </a:p>
          <a:p>
            <a:pPr algn="l" rtl="0"/>
            <a:r>
              <a:rPr lang="en-US" sz="2000" b="1" i="1" dirty="0" smtClean="0"/>
              <a:t>E.g., Parity has AN-complexity </a:t>
            </a:r>
            <a:r>
              <a:rPr lang="en-US" sz="2000" b="1" i="1" dirty="0" smtClean="0">
                <a:sym typeface="Symbol" panose="05050102010706020507" pitchFamily="18" charset="2"/>
              </a:rPr>
              <a:t>(</a:t>
            </a:r>
            <a:r>
              <a:rPr lang="en-US" sz="2000" b="1" i="1" dirty="0" err="1" smtClean="0">
                <a:sym typeface="Symbol" panose="05050102010706020507" pitchFamily="18" charset="2"/>
              </a:rPr>
              <a:t>sqrt</a:t>
            </a:r>
            <a:r>
              <a:rPr lang="en-US" sz="2000" b="1" i="1" dirty="0" smtClean="0">
                <a:sym typeface="Symbol" panose="05050102010706020507" pitchFamily="18" charset="2"/>
              </a:rPr>
              <a:t>(n)), and we wish to bypass this.</a:t>
            </a:r>
            <a:endParaRPr lang="en-US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17460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920" y="207379"/>
            <a:ext cx="8273544" cy="209468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Are canonical Boolean circuits </a:t>
            </a:r>
            <a:br>
              <a:rPr lang="en-US" sz="4000" u="sng" dirty="0" smtClean="0"/>
            </a:br>
            <a:r>
              <a:rPr lang="en-US" sz="4000" u="sng" dirty="0" smtClean="0"/>
              <a:t>as powerful as general depth three circuits </a:t>
            </a:r>
            <a:br>
              <a:rPr lang="en-US" sz="4000" u="sng" dirty="0" smtClean="0"/>
            </a:br>
            <a:r>
              <a:rPr lang="en-US" sz="4000" u="sng" dirty="0" smtClean="0"/>
              <a:t>(</a:t>
            </a:r>
            <a:r>
              <a:rPr lang="en-US" sz="4000" u="sng" dirty="0" err="1" smtClean="0"/>
              <a:t>wrt</a:t>
            </a:r>
            <a:r>
              <a:rPr lang="en-US" sz="4000" u="sng" dirty="0" smtClean="0"/>
              <a:t> computing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function)?</a:t>
            </a:r>
            <a:endParaRPr lang="he-IL" sz="4000" u="sng" dirty="0"/>
          </a:p>
        </p:txBody>
      </p:sp>
      <p:sp>
        <p:nvSpPr>
          <p:cNvPr id="3" name="Horizontal Scroll 2"/>
          <p:cNvSpPr/>
          <p:nvPr/>
        </p:nvSpPr>
        <p:spPr>
          <a:xfrm>
            <a:off x="1475656" y="1700808"/>
            <a:ext cx="7056784" cy="5400600"/>
          </a:xfrm>
          <a:prstGeom prst="horizontalScroll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11760" y="2874710"/>
            <a:ext cx="3168352" cy="584775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err="1" smtClean="0">
                <a:solidFill>
                  <a:srgbClr val="0070C0"/>
                </a:solidFill>
              </a:rPr>
              <a:t>Avi</a:t>
            </a:r>
            <a:r>
              <a:rPr lang="en-US" sz="3200" dirty="0" smtClean="0">
                <a:solidFill>
                  <a:srgbClr val="0070C0"/>
                </a:solidFill>
              </a:rPr>
              <a:t>: I don’t know.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1760" y="3401007"/>
            <a:ext cx="5544616" cy="304698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00B050"/>
                </a:solidFill>
                <a:sym typeface="Symbol"/>
              </a:rPr>
              <a:t>In any case, it is begging to prove lower bounds for it (equiv. for AN-complexity): Firstly,  because lower bounds on the size of depth-three circuits for ML functions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require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 lower bounds on AN-complexity, and secondly because such lower bounds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exist 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(i.e., hold for non-explicit functions) and are seemingly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within reach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.</a:t>
            </a:r>
            <a:endParaRPr lang="he-IL" sz="2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2448213"/>
            <a:ext cx="3528392" cy="584775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>
                <a:solidFill>
                  <a:srgbClr val="FF0000"/>
                </a:solidFill>
              </a:rPr>
              <a:t>Oded: I believe so.</a:t>
            </a:r>
            <a:endParaRPr lang="he-IL" sz="2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13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2"/>
            <a:ext cx="8291264" cy="836159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On the AN-complexity of </a:t>
            </a:r>
            <a:r>
              <a:rPr lang="en-US" sz="3200" u="sng" dirty="0" err="1" smtClean="0"/>
              <a:t>MultiLinear</a:t>
            </a:r>
            <a:r>
              <a:rPr lang="en-US" sz="3200" u="sng" dirty="0" smtClean="0"/>
              <a:t> functions</a:t>
            </a:r>
            <a:endParaRPr lang="he-IL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6944" y="1162871"/>
                <a:ext cx="7409991" cy="9541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800" dirty="0" smtClean="0"/>
                  <a:t>Thm1: 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800" dirty="0" smtClean="0"/>
                  <a:t>t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 smtClean="0"/>
                  <a:t>1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, every </a:t>
                </a:r>
                <a:r>
                  <a:rPr lang="en-US" sz="2800" dirty="0" smtClean="0"/>
                  <a:t>t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-linear function has AN-complexity 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O(</a:t>
                </a:r>
                <a:r>
                  <a:rPr lang="en-US" sz="28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8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8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8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Via a circuit of depth 2.  </a:t>
                </a:r>
                <a:endParaRPr lang="he-IL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44" y="1162871"/>
                <a:ext cx="7409991" cy="9541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6389" y="4970250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1" y="5819507"/>
            <a:ext cx="7355833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86545" y="2444196"/>
                <a:ext cx="7400390" cy="9541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800" dirty="0" smtClean="0"/>
                  <a:t>Thm2: 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800" dirty="0" smtClean="0"/>
                  <a:t>t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 smtClean="0"/>
                  <a:t>1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, almost all </a:t>
                </a:r>
                <a:r>
                  <a:rPr lang="en-US" sz="2800" dirty="0" smtClean="0"/>
                  <a:t>t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-linear functions require AN-complexity 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(</a:t>
                </a:r>
                <a:r>
                  <a:rPr lang="en-US" sz="28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8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8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8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545" y="2444196"/>
                <a:ext cx="7400390" cy="9541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68357" y="3707223"/>
            <a:ext cx="7418578" cy="9459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5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2"/>
            <a:ext cx="3023523" cy="56809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Proofs of </a:t>
            </a:r>
            <a:r>
              <a:rPr lang="en-US" sz="3200" u="sng" dirty="0" err="1" smtClean="0"/>
              <a:t>Thm</a:t>
            </a:r>
            <a:r>
              <a:rPr lang="en-US" sz="3200" u="sng" dirty="0" smtClean="0"/>
              <a:t> 1&amp;2</a:t>
            </a:r>
            <a:endParaRPr lang="he-IL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0270" y="1110108"/>
                <a:ext cx="8104177" cy="40011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Thm1: 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000" dirty="0" smtClean="0"/>
                  <a:t>t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 smtClean="0"/>
                  <a:t>1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, every </a:t>
                </a:r>
                <a:r>
                  <a:rPr lang="en-US" sz="2000" dirty="0" smtClean="0"/>
                  <a:t>t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-linear function has AN-complexity 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O(</a:t>
                </a:r>
                <a:r>
                  <a:rPr lang="en-US" sz="20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0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0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0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70" y="1110108"/>
                <a:ext cx="8104177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7336" y="6021288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079102" y="236841"/>
            <a:ext cx="4680520" cy="7233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/>
              <a:t>t</a:t>
            </a:r>
            <a:r>
              <a:rPr lang="en-US" sz="20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000" dirty="0" smtClean="0"/>
              <a:t>x=(x</a:t>
            </a:r>
            <a:r>
              <a:rPr lang="en-US" sz="2000" baseline="30000" dirty="0" smtClean="0"/>
              <a:t>(1)</a:t>
            </a:r>
            <a:r>
              <a:rPr lang="en-US" sz="2000" dirty="0" smtClean="0"/>
              <a:t>,…,x</a:t>
            </a:r>
            <a:r>
              <a:rPr lang="en-US" sz="2000" baseline="30000" dirty="0" smtClean="0"/>
              <a:t>(t)</a:t>
            </a:r>
            <a:r>
              <a:rPr lang="en-US" sz="2000" dirty="0" smtClean="0"/>
              <a:t>),   |x</a:t>
            </a:r>
            <a:r>
              <a:rPr lang="en-US" sz="2000" baseline="30000" dirty="0" smtClean="0"/>
              <a:t>(</a:t>
            </a:r>
            <a:r>
              <a:rPr lang="en-US" sz="2000" baseline="30000" dirty="0" err="1" smtClean="0"/>
              <a:t>i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|=n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>
                <a:sym typeface="Symbol"/>
              </a:rPr>
              <a:t>          F</a:t>
            </a:r>
            <a:r>
              <a:rPr lang="en-US" sz="2000" dirty="0" smtClean="0"/>
              <a:t>(x</a:t>
            </a:r>
            <a:r>
              <a:rPr lang="en-US" sz="2000" baseline="30000" dirty="0" smtClean="0"/>
              <a:t>(1</a:t>
            </a:r>
            <a:r>
              <a:rPr lang="en-US" sz="2000" baseline="30000" dirty="0"/>
              <a:t>)</a:t>
            </a:r>
            <a:r>
              <a:rPr lang="en-US" sz="2000" dirty="0"/>
              <a:t>,…,x</a:t>
            </a:r>
            <a:r>
              <a:rPr lang="en-US" sz="2000" baseline="30000" dirty="0"/>
              <a:t>(t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smtClean="0">
                <a:sym typeface="Symbol"/>
              </a:rPr>
              <a:t>(i_1,…,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-25000" dirty="0" smtClean="0">
                <a:sym typeface="Symbol"/>
              </a:rPr>
              <a:t>)T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x</a:t>
            </a:r>
            <a:r>
              <a:rPr lang="en-US" sz="2000" baseline="-25000" dirty="0" smtClean="0">
                <a:sym typeface="Symbol"/>
              </a:rPr>
              <a:t>i_1</a:t>
            </a:r>
            <a:r>
              <a:rPr lang="en-US" sz="2000" baseline="30000" dirty="0" smtClean="0">
                <a:sym typeface="Symbol"/>
              </a:rPr>
              <a:t>(1)</a:t>
            </a:r>
            <a:r>
              <a:rPr lang="en-US" sz="2000" dirty="0" smtClean="0">
                <a:sym typeface="Symbol"/>
              </a:rPr>
              <a:t> 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30000" dirty="0" smtClean="0">
                <a:sym typeface="Symbol"/>
              </a:rPr>
              <a:t>(t)</a:t>
            </a:r>
            <a:r>
              <a:rPr lang="en-US" sz="2000" dirty="0" smtClean="0">
                <a:sym typeface="Symbol"/>
              </a:rPr>
              <a:t> </a:t>
            </a:r>
            <a:endParaRPr lang="he-IL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0270" y="1866891"/>
            <a:ext cx="792006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Decompose the tensor </a:t>
            </a:r>
            <a:r>
              <a:rPr lang="en-US" sz="2400" dirty="0" smtClean="0"/>
              <a:t>T </a:t>
            </a:r>
            <a:r>
              <a:rPr lang="en-US" sz="2400" dirty="0" smtClean="0">
                <a:solidFill>
                  <a:schemeClr val="tx2"/>
                </a:solidFill>
              </a:rPr>
              <a:t>into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m=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O(</a:t>
            </a:r>
            <a:r>
              <a:rPr lang="en-US" sz="24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4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400" baseline="30000" dirty="0">
                <a:solidFill>
                  <a:prstClr val="black"/>
                </a:solidFill>
                <a:sym typeface="Symbol"/>
              </a:rPr>
              <a:t>/(t+1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sub-tensors each having side of length </a:t>
            </a:r>
            <a:r>
              <a:rPr lang="en-US" sz="2400" dirty="0" err="1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400" baseline="30000" dirty="0">
                <a:solidFill>
                  <a:prstClr val="black"/>
                </a:solidFill>
                <a:sym typeface="Symbol"/>
              </a:rPr>
              <a:t>/(t+1</a:t>
            </a:r>
            <a:r>
              <a:rPr lang="en-US" sz="2400" baseline="30000" dirty="0" smtClean="0">
                <a:solidFill>
                  <a:schemeClr val="tx2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. Compute each tensor by a single gate of 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arity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, and use a top gate to compute their sum.</a:t>
            </a:r>
            <a:r>
              <a:rPr lang="en-US" sz="2400" dirty="0">
                <a:sym typeface="Symbol"/>
              </a:rPr>
              <a:t> </a:t>
            </a:r>
            <a:endParaRPr lang="en-US" sz="2400" dirty="0" smtClean="0">
              <a:solidFill>
                <a:schemeClr val="tx2"/>
              </a:solidFill>
              <a:sym typeface="Symbo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0270" y="3421871"/>
                <a:ext cx="7920068" cy="70788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Thm2: 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000" dirty="0" smtClean="0"/>
                  <a:t>t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 smtClean="0"/>
                  <a:t>1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, almost all </a:t>
                </a:r>
                <a:r>
                  <a:rPr lang="en-US" sz="2000" dirty="0" smtClean="0"/>
                  <a:t>t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-linear functions require AN-complexity 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(</a:t>
                </a:r>
                <a:r>
                  <a:rPr lang="en-US" sz="20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0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0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0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70" y="3421871"/>
                <a:ext cx="7920068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97092" y="4484408"/>
            <a:ext cx="79200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A counting argument: The number of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-ML circuits of AN-complexity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is dominated by</a:t>
            </a:r>
            <a:r>
              <a:rPr lang="en-US" sz="2400" dirty="0" smtClean="0"/>
              <a:t> (</a:t>
            </a:r>
            <a:r>
              <a:rPr lang="en-US" sz="2400" dirty="0" err="1" smtClean="0"/>
              <a:t>exp</a:t>
            </a:r>
            <a:r>
              <a:rPr lang="en-US" sz="2400" dirty="0" smtClean="0"/>
              <a:t>(</a:t>
            </a:r>
            <a:r>
              <a:rPr lang="en-US" sz="2400" dirty="0" err="1" smtClean="0">
                <a:sym typeface="Symbol"/>
              </a:rPr>
              <a:t>m</a:t>
            </a:r>
            <a:r>
              <a:rPr lang="en-US" sz="2400" baseline="30000" dirty="0" err="1" smtClean="0">
                <a:sym typeface="Symbol"/>
              </a:rPr>
              <a:t>t</a:t>
            </a:r>
            <a:r>
              <a:rPr lang="en-US" sz="2400" dirty="0" smtClean="0">
                <a:sym typeface="Symbol"/>
              </a:rPr>
              <a:t>))</a:t>
            </a:r>
            <a:r>
              <a:rPr lang="en-US" sz="2400" baseline="30000" dirty="0" smtClean="0">
                <a:sym typeface="Symbol"/>
              </a:rPr>
              <a:t>m</a:t>
            </a:r>
            <a:r>
              <a:rPr lang="en-US" sz="2400" dirty="0" smtClean="0"/>
              <a:t>=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baseline="30000" dirty="0" smtClean="0">
                <a:sym typeface="Symbol"/>
              </a:rPr>
              <a:t>t+1</a:t>
            </a:r>
            <a:r>
              <a:rPr lang="en-US" sz="2400" dirty="0" smtClean="0">
                <a:solidFill>
                  <a:schemeClr val="tx2"/>
                </a:solidFill>
              </a:rPr>
              <a:t>. </a:t>
            </a:r>
            <a:endParaRPr lang="en-US" sz="2400" dirty="0" smtClean="0">
              <a:solidFill>
                <a:schemeClr val="tx2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64521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2734681" cy="783396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Proof of </a:t>
            </a:r>
            <a:r>
              <a:rPr lang="en-US" sz="3200" u="sng" dirty="0" err="1" smtClean="0"/>
              <a:t>Thm</a:t>
            </a:r>
            <a:r>
              <a:rPr lang="en-US" sz="3200" u="sng" dirty="0"/>
              <a:t> </a:t>
            </a:r>
            <a:r>
              <a:rPr lang="en-US" sz="3200" u="sng" dirty="0" smtClean="0"/>
              <a:t>3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56389" y="4970250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2" y="5819506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102" y="1157710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185343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1102" y="2386871"/>
            <a:ext cx="785732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Lem3.1:</a:t>
            </a:r>
            <a:r>
              <a:rPr lang="en-US" sz="2400" dirty="0" smtClean="0">
                <a:solidFill>
                  <a:schemeClr val="tx2"/>
                </a:solidFill>
              </a:rPr>
              <a:t> If a bilinear function has AN-complexity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, then the corresponding matrix does not have </a:t>
            </a:r>
            <a:r>
              <a:rPr lang="en-US" sz="2000" dirty="0" smtClean="0">
                <a:solidFill>
                  <a:schemeClr val="tx2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ss</a:t>
            </a:r>
            <a:r>
              <a:rPr lang="en-US" sz="2000" dirty="0" smtClean="0">
                <a:solidFill>
                  <a:schemeClr val="tx2"/>
                </a:solidFill>
              </a:rPr>
              <a:t>)-</a:t>
            </a:r>
            <a:r>
              <a:rPr lang="en-US" sz="2400" dirty="0" smtClean="0">
                <a:solidFill>
                  <a:schemeClr val="tx2"/>
                </a:solidFill>
              </a:rPr>
              <a:t>rigidity </a:t>
            </a:r>
            <a:r>
              <a:rPr lang="en-US" sz="2400" dirty="0" smtClean="0"/>
              <a:t>m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.</a:t>
            </a:r>
          </a:p>
          <a:p>
            <a:pPr algn="l" rtl="0"/>
            <a:r>
              <a:rPr lang="en-US" sz="2400" dirty="0" smtClean="0"/>
              <a:t>Lem3.2:</a:t>
            </a:r>
            <a:r>
              <a:rPr lang="en-US" sz="2400" dirty="0" smtClean="0">
                <a:solidFill>
                  <a:schemeClr val="tx2"/>
                </a:solidFill>
              </a:rPr>
              <a:t> A random </a:t>
            </a:r>
            <a:r>
              <a:rPr lang="en-US" sz="2400" dirty="0" err="1" smtClean="0">
                <a:solidFill>
                  <a:schemeClr val="tx2"/>
                </a:solidFill>
              </a:rPr>
              <a:t>Toeplitz</a:t>
            </a:r>
            <a:r>
              <a:rPr lang="en-US" sz="2400" dirty="0" smtClean="0">
                <a:solidFill>
                  <a:schemeClr val="tx2"/>
                </a:solidFill>
              </a:rPr>
              <a:t>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has rigidity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1.8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for rank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400" dirty="0" smtClean="0">
                <a:solidFill>
                  <a:schemeClr val="tx2"/>
                </a:solidFill>
              </a:rPr>
              <a:t>.  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 Use </a:t>
            </a:r>
            <a:r>
              <a:rPr lang="en-US" sz="2400" dirty="0" smtClean="0">
                <a:sym typeface="Symbol"/>
              </a:rPr>
              <a:t>F</a:t>
            </a:r>
            <a:r>
              <a:rPr lang="en-US" sz="2400" dirty="0" smtClean="0"/>
              <a:t>(</a:t>
            </a:r>
            <a:r>
              <a:rPr lang="en-US" sz="2400" dirty="0" err="1" smtClean="0"/>
              <a:t>x,y</a:t>
            </a:r>
            <a:r>
              <a:rPr lang="en-US" sz="2400" dirty="0" smtClean="0"/>
              <a:t>) </a:t>
            </a:r>
            <a:r>
              <a:rPr lang="en-US" sz="2400" dirty="0"/>
              <a:t>= </a:t>
            </a:r>
            <a:r>
              <a:rPr lang="en-US" sz="2400" dirty="0">
                <a:sym typeface="Symbol"/>
              </a:rPr>
              <a:t></a:t>
            </a:r>
            <a:r>
              <a:rPr lang="en-US" sz="2400" baseline="-25000" dirty="0">
                <a:sym typeface="Symbol"/>
              </a:rPr>
              <a:t>(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baseline="-25000" dirty="0" smtClean="0">
                <a:sym typeface="Symbol"/>
              </a:rPr>
              <a:t>)</a:t>
            </a:r>
            <a:r>
              <a:rPr lang="en-US" sz="2400" baseline="-25000" dirty="0">
                <a:sym typeface="Symbol"/>
              </a:rPr>
              <a:t>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ym typeface="Symbol"/>
              </a:rPr>
              <a:t>y</a:t>
            </a:r>
            <a:r>
              <a:rPr lang="en-US" sz="2400" baseline="-25000" dirty="0" err="1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 = 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M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ym typeface="Symbol"/>
              </a:rPr>
              <a:t>y</a:t>
            </a:r>
            <a:r>
              <a:rPr lang="en-US" sz="2400" baseline="-25000" dirty="0" err="1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/>
              <a:t>Lem3.3: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A </a:t>
            </a:r>
            <a:r>
              <a:rPr lang="en-US" sz="2400" dirty="0" smtClean="0">
                <a:solidFill>
                  <a:schemeClr val="tx2"/>
                </a:solidFill>
              </a:rPr>
              <a:t>“pseudorandom” </a:t>
            </a:r>
            <a:r>
              <a:rPr lang="en-US" sz="2400" dirty="0">
                <a:solidFill>
                  <a:schemeClr val="tx2"/>
                </a:solidFill>
              </a:rPr>
              <a:t>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has </a:t>
            </a:r>
            <a:r>
              <a:rPr lang="en-US" sz="2000" dirty="0" err="1" smtClean="0">
                <a:solidFill>
                  <a:srgbClr val="FF0000"/>
                </a:solidFill>
              </a:rPr>
              <a:t>ss</a:t>
            </a:r>
            <a:r>
              <a:rPr lang="en-US" sz="2000" dirty="0" smtClean="0">
                <a:solidFill>
                  <a:schemeClr val="tx2"/>
                </a:solidFill>
              </a:rPr>
              <a:t>-</a:t>
            </a:r>
            <a:r>
              <a:rPr lang="en-US" sz="2400" dirty="0" smtClean="0">
                <a:solidFill>
                  <a:schemeClr val="tx2"/>
                </a:solidFill>
              </a:rPr>
              <a:t>rigidity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1.999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for rank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400" dirty="0" smtClean="0">
                <a:solidFill>
                  <a:schemeClr val="tx2"/>
                </a:solidFill>
              </a:rPr>
              <a:t>.    </a:t>
            </a:r>
            <a:r>
              <a:rPr lang="en-US" sz="2400" dirty="0">
                <a:solidFill>
                  <a:schemeClr val="tx2"/>
                </a:solidFill>
              </a:rPr>
              <a:t>Use </a:t>
            </a:r>
            <a:r>
              <a:rPr lang="en-US" sz="2400" dirty="0">
                <a:sym typeface="Symbol"/>
              </a:rPr>
              <a:t>F</a:t>
            </a:r>
            <a:r>
              <a:rPr lang="en-US" sz="2400" dirty="0"/>
              <a:t>(</a:t>
            </a:r>
            <a:r>
              <a:rPr lang="en-US" sz="2400" dirty="0" err="1"/>
              <a:t>x,y</a:t>
            </a:r>
            <a:r>
              <a:rPr lang="en-US" sz="2400" dirty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err="1">
                <a:sym typeface="Symbol"/>
              </a:rPr>
              <a:t>i,j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</a:t>
            </a:r>
            <a:r>
              <a:rPr lang="en-US" sz="2400" baseline="-25000" dirty="0" err="1">
                <a:sym typeface="Symbol"/>
              </a:rPr>
              <a:t>i,j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i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j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for a bilinear form </a:t>
            </a:r>
            <a:r>
              <a:rPr lang="en-US" sz="2400" dirty="0" smtClean="0">
                <a:sym typeface="Symbol"/>
              </a:rPr>
              <a:t>M.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8100393" y="1245704"/>
            <a:ext cx="937590" cy="866112"/>
          </a:xfrm>
          <a:prstGeom prst="wedgeRectCallout">
            <a:avLst>
              <a:gd name="adj1" fmla="val -326208"/>
              <a:gd name="adj2" fmla="val 143080"/>
            </a:avLst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/>
          <p:cNvSpPr/>
          <p:nvPr/>
        </p:nvSpPr>
        <p:spPr>
          <a:xfrm>
            <a:off x="8100393" y="1249037"/>
            <a:ext cx="937590" cy="862779"/>
          </a:xfrm>
          <a:prstGeom prst="wedgeRectCallout">
            <a:avLst>
              <a:gd name="adj1" fmla="val -267959"/>
              <a:gd name="adj2" fmla="val 270290"/>
            </a:avLst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84368" y="1291395"/>
            <a:ext cx="136815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1600" dirty="0" smtClean="0">
                <a:solidFill>
                  <a:srgbClr val="FF0000"/>
                </a:solidFill>
              </a:rPr>
              <a:t>Super Structured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29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3" grpId="0" animBg="1"/>
      <p:bldP spid="9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7776051" cy="46166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AN-complexity of 2-linear </a:t>
            </a:r>
            <a:r>
              <a:rPr lang="en-US" sz="3200" u="sng" dirty="0" err="1" smtClean="0"/>
              <a:t>fnc</a:t>
            </a:r>
            <a:r>
              <a:rPr lang="en-US" sz="3200" u="sng" dirty="0" smtClean="0"/>
              <a:t> and matrix rigidity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195736" y="5142707"/>
            <a:ext cx="6731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err="1" smtClean="0"/>
              <a:t>Def</a:t>
            </a:r>
            <a:r>
              <a:rPr lang="en-US" b="1" dirty="0" smtClean="0"/>
              <a:t>: </a:t>
            </a:r>
            <a:r>
              <a:rPr lang="en-US" dirty="0" smtClean="0"/>
              <a:t>The AN-complexity of a circuit with arbitrary ML gates equals the maximum between the </a:t>
            </a:r>
            <a:r>
              <a:rPr lang="en-US" dirty="0" err="1" smtClean="0"/>
              <a:t>arity</a:t>
            </a:r>
            <a:r>
              <a:rPr lang="en-US" dirty="0" smtClean="0"/>
              <a:t> of its gates and the number of gates.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66324" y="5893360"/>
            <a:ext cx="4681330" cy="7073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/>
              <a:t>t</a:t>
            </a:r>
            <a:r>
              <a:rPr lang="en-US" sz="20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000" dirty="0" smtClean="0"/>
              <a:t>x=(x</a:t>
            </a:r>
            <a:r>
              <a:rPr lang="en-US" sz="2000" baseline="30000" dirty="0" smtClean="0"/>
              <a:t>(1)</a:t>
            </a:r>
            <a:r>
              <a:rPr lang="en-US" sz="2000" dirty="0" smtClean="0"/>
              <a:t>,…,x</a:t>
            </a:r>
            <a:r>
              <a:rPr lang="en-US" sz="2000" baseline="30000" dirty="0" smtClean="0"/>
              <a:t>(t)</a:t>
            </a:r>
            <a:r>
              <a:rPr lang="en-US" sz="2000" dirty="0" smtClean="0"/>
              <a:t>),   |x</a:t>
            </a:r>
            <a:r>
              <a:rPr lang="en-US" sz="2000" baseline="30000" dirty="0" smtClean="0"/>
              <a:t>(</a:t>
            </a:r>
            <a:r>
              <a:rPr lang="en-US" sz="2000" baseline="30000" dirty="0" err="1" smtClean="0"/>
              <a:t>i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|=n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>
                <a:sym typeface="Symbol"/>
              </a:rPr>
              <a:t>          F</a:t>
            </a:r>
            <a:r>
              <a:rPr lang="en-US" sz="2000" dirty="0" smtClean="0"/>
              <a:t>(x</a:t>
            </a:r>
            <a:r>
              <a:rPr lang="en-US" sz="2000" baseline="30000" dirty="0" smtClean="0"/>
              <a:t>(1</a:t>
            </a:r>
            <a:r>
              <a:rPr lang="en-US" sz="2000" baseline="30000" dirty="0"/>
              <a:t>)</a:t>
            </a:r>
            <a:r>
              <a:rPr lang="en-US" sz="2000" dirty="0"/>
              <a:t>,…,x</a:t>
            </a:r>
            <a:r>
              <a:rPr lang="en-US" sz="2000" baseline="30000" dirty="0"/>
              <a:t>(t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smtClean="0">
                <a:sym typeface="Symbol"/>
              </a:rPr>
              <a:t>(i_1,…,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-25000" dirty="0" smtClean="0">
                <a:sym typeface="Symbol"/>
              </a:rPr>
              <a:t>)T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x</a:t>
            </a:r>
            <a:r>
              <a:rPr lang="en-US" sz="2000" baseline="-25000" dirty="0" smtClean="0">
                <a:sym typeface="Symbol"/>
              </a:rPr>
              <a:t>i_1</a:t>
            </a:r>
            <a:r>
              <a:rPr lang="en-US" sz="2000" baseline="30000" dirty="0" smtClean="0">
                <a:sym typeface="Symbol"/>
              </a:rPr>
              <a:t>(1)</a:t>
            </a:r>
            <a:r>
              <a:rPr lang="en-US" sz="2000" dirty="0" smtClean="0">
                <a:sym typeface="Symbol"/>
              </a:rPr>
              <a:t> 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30000" dirty="0" smtClean="0">
                <a:sym typeface="Symbol"/>
              </a:rPr>
              <a:t>(t)</a:t>
            </a:r>
            <a:r>
              <a:rPr lang="en-US" sz="2000" dirty="0" smtClean="0">
                <a:sym typeface="Symbol"/>
              </a:rPr>
              <a:t> </a:t>
            </a:r>
            <a:endParaRPr lang="he-IL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31102" y="806124"/>
            <a:ext cx="821655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Lem3.1:</a:t>
            </a:r>
            <a:r>
              <a:rPr lang="en-US" sz="2000" dirty="0" smtClean="0">
                <a:solidFill>
                  <a:schemeClr val="tx2"/>
                </a:solidFill>
              </a:rPr>
              <a:t> If a bilinear function has AN-complexity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, then the corresponding matrix </a:t>
            </a:r>
            <a:r>
              <a:rPr lang="en-US" sz="2000" u="sng" dirty="0" smtClean="0">
                <a:solidFill>
                  <a:schemeClr val="tx2"/>
                </a:solidFill>
              </a:rPr>
              <a:t>does not </a:t>
            </a:r>
            <a:r>
              <a:rPr lang="en-US" sz="2000" dirty="0" smtClean="0">
                <a:solidFill>
                  <a:schemeClr val="tx2"/>
                </a:solidFill>
              </a:rPr>
              <a:t>have (</a:t>
            </a:r>
            <a:r>
              <a:rPr lang="en-US" sz="2000" dirty="0" smtClean="0">
                <a:solidFill>
                  <a:srgbClr val="FF0000"/>
                </a:solidFill>
              </a:rPr>
              <a:t>super-structured</a:t>
            </a:r>
            <a:r>
              <a:rPr lang="en-US" sz="2000" dirty="0" smtClean="0">
                <a:solidFill>
                  <a:schemeClr val="tx2"/>
                </a:solidFill>
              </a:rPr>
              <a:t>) rigidity </a:t>
            </a:r>
            <a:r>
              <a:rPr lang="en-US" sz="2000" dirty="0" smtClean="0"/>
              <a:t>m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3</a:t>
            </a:r>
            <a:r>
              <a:rPr lang="en-US" sz="2000" dirty="0" smtClean="0">
                <a:solidFill>
                  <a:schemeClr val="tx2"/>
                </a:solidFill>
              </a:rPr>
              <a:t> for rank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</a:p>
          <a:p>
            <a:pPr algn="l" rtl="0"/>
            <a:r>
              <a:rPr lang="en-US" sz="2000" dirty="0" smtClean="0"/>
              <a:t>Lem3.2:</a:t>
            </a:r>
            <a:r>
              <a:rPr lang="en-US" sz="2000" dirty="0" smtClean="0">
                <a:solidFill>
                  <a:schemeClr val="tx2"/>
                </a:solidFill>
              </a:rPr>
              <a:t> A random </a:t>
            </a:r>
            <a:r>
              <a:rPr lang="en-US" sz="2000" dirty="0" err="1" smtClean="0">
                <a:solidFill>
                  <a:schemeClr val="tx2"/>
                </a:solidFill>
              </a:rPr>
              <a:t>Toeplitz</a:t>
            </a:r>
            <a:r>
              <a:rPr lang="en-US" sz="2000" dirty="0" smtClean="0">
                <a:solidFill>
                  <a:schemeClr val="tx2"/>
                </a:solidFill>
              </a:rPr>
              <a:t> matrix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 has rigidity 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1.8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for rank 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000" dirty="0" smtClean="0">
                <a:solidFill>
                  <a:schemeClr val="tx2"/>
                </a:solidFill>
              </a:rPr>
              <a:t>.  Use </a:t>
            </a:r>
            <a:r>
              <a:rPr lang="en-US" sz="2000" dirty="0" smtClean="0">
                <a:sym typeface="Symbol"/>
              </a:rPr>
              <a:t>F</a:t>
            </a:r>
            <a:r>
              <a:rPr lang="en-US" sz="2000" dirty="0" smtClean="0"/>
              <a:t>(</a:t>
            </a:r>
            <a:r>
              <a:rPr lang="en-US" sz="2000" dirty="0" err="1" smtClean="0"/>
              <a:t>x,y</a:t>
            </a:r>
            <a:r>
              <a:rPr lang="en-US" sz="2000" dirty="0" smtClean="0"/>
              <a:t>) </a:t>
            </a:r>
            <a:r>
              <a:rPr lang="en-US" sz="2000" dirty="0"/>
              <a:t>= </a:t>
            </a:r>
            <a:r>
              <a:rPr lang="en-US" sz="2000" dirty="0">
                <a:sym typeface="Symbol"/>
              </a:rPr>
              <a:t></a:t>
            </a:r>
            <a:r>
              <a:rPr lang="en-US" sz="2000" baseline="-25000" dirty="0">
                <a:sym typeface="Symbol"/>
              </a:rPr>
              <a:t>(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baseline="-25000" dirty="0" smtClean="0">
                <a:sym typeface="Symbol"/>
              </a:rPr>
              <a:t>)</a:t>
            </a:r>
            <a:r>
              <a:rPr lang="en-US" sz="2000" baseline="-25000" dirty="0">
                <a:sym typeface="Symbol"/>
              </a:rPr>
              <a:t>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</a:t>
            </a:r>
            <a:r>
              <a:rPr lang="en-US" sz="2000" dirty="0" err="1" smtClean="0">
                <a:sym typeface="Symbol"/>
              </a:rPr>
              <a:t>y</a:t>
            </a:r>
            <a:r>
              <a:rPr lang="en-US" sz="2000" baseline="-25000" dirty="0" err="1" smtClean="0">
                <a:sym typeface="Symbol"/>
              </a:rPr>
              <a:t>j</a:t>
            </a:r>
            <a:r>
              <a:rPr lang="en-US" sz="2000" dirty="0" smtClean="0">
                <a:sym typeface="Symbol"/>
              </a:rPr>
              <a:t> = 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dirty="0" smtClean="0">
                <a:sym typeface="Symbol"/>
              </a:rPr>
              <a:t> </a:t>
            </a:r>
            <a:r>
              <a:rPr lang="en-US" sz="2000" dirty="0" err="1" smtClean="0">
                <a:sym typeface="Symbol"/>
              </a:rPr>
              <a:t>M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</a:t>
            </a:r>
            <a:r>
              <a:rPr lang="en-US" sz="2000" dirty="0" err="1" smtClean="0">
                <a:sym typeface="Symbol"/>
              </a:rPr>
              <a:t>y</a:t>
            </a:r>
            <a:r>
              <a:rPr lang="en-US" sz="2000" baseline="-25000" dirty="0" err="1" smtClean="0">
                <a:sym typeface="Symbol"/>
              </a:rPr>
              <a:t>j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/>
              <a:t>Lem3.3: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A </a:t>
            </a:r>
            <a:r>
              <a:rPr lang="en-US" sz="2000" dirty="0" smtClean="0">
                <a:solidFill>
                  <a:schemeClr val="tx2"/>
                </a:solidFill>
              </a:rPr>
              <a:t>“pseudorandom” </a:t>
            </a:r>
            <a:r>
              <a:rPr lang="en-US" sz="2000" dirty="0">
                <a:solidFill>
                  <a:schemeClr val="tx2"/>
                </a:solidFill>
              </a:rPr>
              <a:t>matrix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has </a:t>
            </a:r>
            <a:r>
              <a:rPr lang="en-US" sz="2000" dirty="0" smtClean="0">
                <a:solidFill>
                  <a:srgbClr val="FF0000"/>
                </a:solidFill>
              </a:rPr>
              <a:t>super-structured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rigidity 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1.999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for rank 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000" dirty="0" smtClean="0">
                <a:solidFill>
                  <a:schemeClr val="tx2"/>
                </a:solidFill>
              </a:rPr>
              <a:t>.  </a:t>
            </a:r>
            <a:r>
              <a:rPr lang="en-US" sz="2000" dirty="0">
                <a:solidFill>
                  <a:schemeClr val="tx2"/>
                </a:solidFill>
              </a:rPr>
              <a:t>Use </a:t>
            </a:r>
            <a:r>
              <a:rPr lang="en-US" sz="2000" dirty="0">
                <a:sym typeface="Symbol"/>
              </a:rPr>
              <a:t>F</a:t>
            </a:r>
            <a:r>
              <a:rPr lang="en-US" sz="2000" dirty="0"/>
              <a:t>(</a:t>
            </a:r>
            <a:r>
              <a:rPr lang="en-US" sz="2000" dirty="0" err="1"/>
              <a:t>x,y</a:t>
            </a:r>
            <a:r>
              <a:rPr lang="en-US" sz="2000" dirty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err="1">
                <a:sym typeface="Symbol"/>
              </a:rPr>
              <a:t>i,j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M</a:t>
            </a:r>
            <a:r>
              <a:rPr lang="en-US" sz="2000" baseline="-25000" dirty="0" err="1">
                <a:sym typeface="Symbol"/>
              </a:rPr>
              <a:t>i,j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i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j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sym typeface="Symbol"/>
              </a:rPr>
              <a:t>for a bilinear form </a:t>
            </a:r>
            <a:r>
              <a:rPr lang="en-US" sz="2000" dirty="0" smtClean="0">
                <a:sym typeface="Symbol"/>
              </a:rPr>
              <a:t>M.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1102" y="2912860"/>
            <a:ext cx="8216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FF0000"/>
                </a:solidFill>
              </a:rPr>
              <a:t>A matrix </a:t>
            </a:r>
            <a:r>
              <a:rPr lang="en-US" sz="2400" dirty="0" smtClean="0"/>
              <a:t>M </a:t>
            </a:r>
            <a:r>
              <a:rPr lang="en-US" sz="2400" u="sng" dirty="0" smtClean="0">
                <a:solidFill>
                  <a:srgbClr val="FF0000"/>
                </a:solidFill>
              </a:rPr>
              <a:t>does not </a:t>
            </a:r>
            <a:r>
              <a:rPr lang="en-US" sz="2400" dirty="0" smtClean="0">
                <a:solidFill>
                  <a:srgbClr val="FF0000"/>
                </a:solidFill>
              </a:rPr>
              <a:t>have </a:t>
            </a:r>
            <a:r>
              <a:rPr lang="en-US" sz="2400" b="1" dirty="0" smtClean="0">
                <a:solidFill>
                  <a:srgbClr val="FF0000"/>
                </a:solidFill>
              </a:rPr>
              <a:t>rigidity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 for rank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M=S+R </a:t>
            </a:r>
            <a:r>
              <a:rPr lang="en-US" sz="2400" dirty="0" smtClean="0">
                <a:solidFill>
                  <a:srgbClr val="FF0000"/>
                </a:solidFill>
              </a:rPr>
              <a:t>such that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has at most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ones (is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-sparse) and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has rank </a:t>
            </a:r>
            <a:r>
              <a:rPr lang="en-US" sz="2400" dirty="0" smtClean="0"/>
              <a:t>r.</a:t>
            </a:r>
          </a:p>
          <a:p>
            <a:pPr algn="l" rtl="0"/>
            <a:r>
              <a:rPr lang="en-US" sz="2000" b="1" dirty="0" smtClean="0"/>
              <a:t>Def2</a:t>
            </a:r>
            <a:r>
              <a:rPr lang="en-US" sz="2000" dirty="0" smtClean="0"/>
              <a:t>: 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structured rigidity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>
                <a:solidFill>
                  <a:srgbClr val="FF0000"/>
                </a:solidFill>
              </a:rPr>
              <a:t>as in Def1 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with the ones of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residing in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rectangles of side-length </a:t>
            </a:r>
            <a:r>
              <a:rPr lang="en-US" sz="2000" dirty="0" smtClean="0"/>
              <a:t>s.</a:t>
            </a:r>
          </a:p>
          <a:p>
            <a:pPr algn="l" rtl="0"/>
            <a:r>
              <a:rPr lang="en-US" sz="2000" b="1" dirty="0" smtClean="0"/>
              <a:t>Def3</a:t>
            </a:r>
            <a:r>
              <a:rPr lang="en-US" sz="2000" dirty="0" smtClean="0"/>
              <a:t>: </a:t>
            </a:r>
            <a:r>
              <a:rPr lang="en-US" sz="2000" dirty="0"/>
              <a:t>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super-structured </a:t>
            </a:r>
            <a:r>
              <a:rPr lang="en-US" sz="2000" b="1" dirty="0">
                <a:solidFill>
                  <a:srgbClr val="FF0000"/>
                </a:solidFill>
              </a:rPr>
              <a:t>rigidity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as </a:t>
            </a:r>
            <a:r>
              <a:rPr lang="en-US" sz="2000" dirty="0">
                <a:solidFill>
                  <a:srgbClr val="FF0000"/>
                </a:solidFill>
              </a:rPr>
              <a:t>in </a:t>
            </a:r>
            <a:r>
              <a:rPr lang="en-US" sz="2000" dirty="0" smtClean="0">
                <a:solidFill>
                  <a:srgbClr val="FF0000"/>
                </a:solidFill>
              </a:rPr>
              <a:t>Def2 such that </a:t>
            </a:r>
            <a:r>
              <a:rPr lang="en-US" sz="2000" dirty="0" smtClean="0"/>
              <a:t>R </a:t>
            </a:r>
            <a:r>
              <a:rPr lang="en-US" sz="2000" dirty="0" smtClean="0">
                <a:solidFill>
                  <a:srgbClr val="FF0000"/>
                </a:solidFill>
              </a:rPr>
              <a:t>is spanned by </a:t>
            </a:r>
            <a:r>
              <a:rPr lang="en-US" sz="2000" dirty="0" smtClean="0"/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-sparse rows and columns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5431695"/>
            <a:ext cx="1728192" cy="92333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Note: SS-rigidity is equivalent to AN-complexity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2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7776051" cy="46166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The notions of (matrix) rigidity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067944" y="5610770"/>
            <a:ext cx="4787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err="1" smtClean="0"/>
              <a:t>Def</a:t>
            </a:r>
            <a:r>
              <a:rPr lang="en-US" b="1" dirty="0" smtClean="0"/>
              <a:t>: </a:t>
            </a:r>
            <a:r>
              <a:rPr lang="en-US" dirty="0" smtClean="0"/>
              <a:t>The AN-complexity of a circuit with arbitrary ML gates equals the maximum between the </a:t>
            </a:r>
            <a:r>
              <a:rPr lang="en-US" dirty="0" err="1" smtClean="0"/>
              <a:t>arity</a:t>
            </a:r>
            <a:r>
              <a:rPr lang="en-US" dirty="0" smtClean="0"/>
              <a:t> of its gates and the number of gates.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357" y="777903"/>
            <a:ext cx="82792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FF0000"/>
                </a:solidFill>
              </a:rPr>
              <a:t>A matrix </a:t>
            </a:r>
            <a:r>
              <a:rPr lang="en-US" sz="2400" dirty="0" smtClean="0"/>
              <a:t>M </a:t>
            </a:r>
            <a:r>
              <a:rPr lang="en-US" sz="2400" u="sng" dirty="0" smtClean="0">
                <a:solidFill>
                  <a:srgbClr val="FF0000"/>
                </a:solidFill>
              </a:rPr>
              <a:t>does not </a:t>
            </a:r>
            <a:r>
              <a:rPr lang="en-US" sz="2400" dirty="0" smtClean="0">
                <a:solidFill>
                  <a:srgbClr val="FF0000"/>
                </a:solidFill>
              </a:rPr>
              <a:t>have </a:t>
            </a:r>
            <a:r>
              <a:rPr lang="en-US" sz="2400" b="1" dirty="0" smtClean="0">
                <a:solidFill>
                  <a:srgbClr val="FF0000"/>
                </a:solidFill>
              </a:rPr>
              <a:t>rigidity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 for rank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M=S+R </a:t>
            </a:r>
            <a:r>
              <a:rPr lang="en-US" sz="2400" dirty="0" smtClean="0">
                <a:solidFill>
                  <a:srgbClr val="FF0000"/>
                </a:solidFill>
              </a:rPr>
              <a:t>such that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has at most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ones (is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-sparse) and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has rank </a:t>
            </a:r>
            <a:r>
              <a:rPr lang="en-US" sz="2400" dirty="0" smtClean="0"/>
              <a:t>r.</a:t>
            </a:r>
          </a:p>
          <a:p>
            <a:pPr algn="l" rtl="0"/>
            <a:r>
              <a:rPr lang="en-US" sz="2000" b="1" dirty="0" smtClean="0"/>
              <a:t>Def2</a:t>
            </a:r>
            <a:r>
              <a:rPr lang="en-US" sz="2000" dirty="0" smtClean="0"/>
              <a:t>: 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structured rigidity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>
                <a:solidFill>
                  <a:srgbClr val="FF0000"/>
                </a:solidFill>
              </a:rPr>
              <a:t>as in Def1 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with </a:t>
            </a:r>
            <a:r>
              <a:rPr lang="en-US" sz="2000" dirty="0" smtClean="0"/>
              <a:t>t</a:t>
            </a:r>
            <a:r>
              <a:rPr lang="en-US" sz="2000" dirty="0" smtClean="0">
                <a:solidFill>
                  <a:srgbClr val="FF0000"/>
                </a:solidFill>
              </a:rPr>
              <a:t>he ones of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residing in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rectangles of side-length </a:t>
            </a:r>
            <a:r>
              <a:rPr lang="en-US" sz="2000" dirty="0" smtClean="0"/>
              <a:t>s.</a:t>
            </a:r>
          </a:p>
          <a:p>
            <a:pPr algn="l" rtl="0"/>
            <a:r>
              <a:rPr lang="en-US" sz="2000" b="1" dirty="0" smtClean="0"/>
              <a:t>Def3</a:t>
            </a:r>
            <a:r>
              <a:rPr lang="en-US" sz="2000" dirty="0" smtClean="0"/>
              <a:t>: </a:t>
            </a:r>
            <a:r>
              <a:rPr lang="en-US" sz="2000" dirty="0"/>
              <a:t>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super-structured </a:t>
            </a:r>
            <a:r>
              <a:rPr lang="en-US" sz="2000" b="1" dirty="0">
                <a:solidFill>
                  <a:srgbClr val="FF0000"/>
                </a:solidFill>
              </a:rPr>
              <a:t>rigidity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/>
              <a:t> </a:t>
            </a:r>
          </a:p>
          <a:p>
            <a:pPr algn="l" rtl="0"/>
            <a:r>
              <a:rPr lang="en-US" sz="2000" dirty="0" smtClean="0">
                <a:solidFill>
                  <a:srgbClr val="FF0000"/>
                </a:solidFill>
              </a:rPr>
              <a:t>as </a:t>
            </a:r>
            <a:r>
              <a:rPr lang="en-US" sz="2000" dirty="0">
                <a:solidFill>
                  <a:srgbClr val="FF0000"/>
                </a:solidFill>
              </a:rPr>
              <a:t>in </a:t>
            </a:r>
            <a:r>
              <a:rPr lang="en-US" sz="2000" dirty="0" smtClean="0">
                <a:solidFill>
                  <a:srgbClr val="FF0000"/>
                </a:solidFill>
              </a:rPr>
              <a:t>Def2 such that </a:t>
            </a:r>
            <a:r>
              <a:rPr lang="en-US" sz="2000" dirty="0" smtClean="0"/>
              <a:t>R </a:t>
            </a:r>
            <a:r>
              <a:rPr lang="en-US" sz="2000" dirty="0" smtClean="0">
                <a:solidFill>
                  <a:srgbClr val="FF0000"/>
                </a:solidFill>
              </a:rPr>
              <a:t>is spanned by </a:t>
            </a:r>
            <a:r>
              <a:rPr lang="en-US" sz="2000" dirty="0" smtClean="0"/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-sparse rows and columns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75726" y="5805264"/>
            <a:ext cx="3167540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Note: Super-Structured-rigidity is equivalent to AN-complexity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357" y="2933114"/>
            <a:ext cx="8568139" cy="230832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non-rigid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sparse + low-rank</a:t>
            </a:r>
            <a:r>
              <a:rPr lang="en-US" sz="2400" dirty="0" smtClean="0"/>
              <a:t>.</a:t>
            </a:r>
          </a:p>
          <a:p>
            <a:pPr algn="l" rtl="0"/>
            <a:r>
              <a:rPr lang="en-US" sz="2400" b="1" dirty="0" smtClean="0"/>
              <a:t>Def2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non-structured rigidity</a:t>
            </a:r>
            <a:r>
              <a:rPr lang="en-US" sz="2400" dirty="0" smtClean="0">
                <a:solidFill>
                  <a:srgbClr val="FF0000"/>
                </a:solidFill>
              </a:rPr>
              <a:t> = structured-sparse + low-rank,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where </a:t>
            </a:r>
            <a:r>
              <a:rPr lang="en-US" sz="2400" b="1" dirty="0" smtClean="0">
                <a:solidFill>
                  <a:srgbClr val="FF0000"/>
                </a:solidFill>
              </a:rPr>
              <a:t>structure-sparse</a:t>
            </a:r>
            <a:r>
              <a:rPr lang="en-US" sz="2400" dirty="0" smtClean="0">
                <a:solidFill>
                  <a:srgbClr val="FF0000"/>
                </a:solidFill>
              </a:rPr>
              <a:t> = sum of few matrices such that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in each matrix the 1’s are confined to small rectangles.  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b="1" dirty="0" smtClean="0"/>
              <a:t>Def3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non-super-structured </a:t>
            </a:r>
            <a:r>
              <a:rPr lang="en-US" sz="2400" b="1" dirty="0">
                <a:solidFill>
                  <a:srgbClr val="FF0000"/>
                </a:solidFill>
              </a:rPr>
              <a:t>rigidity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= structured-sparse + low-rank-spanned-by-sparse-row + low-rank-spanned-by-sparse-columns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70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2734681" cy="78339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Open  problems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235087" y="185343"/>
            <a:ext cx="57294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2" y="2599309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102" y="1471652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357" y="5403551"/>
            <a:ext cx="769463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3579531"/>
            <a:ext cx="5685924" cy="83677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Open problem: </a:t>
            </a:r>
            <a:r>
              <a:rPr lang="en-US" sz="2400" dirty="0" smtClean="0">
                <a:solidFill>
                  <a:schemeClr val="accent2"/>
                </a:solidFill>
              </a:rPr>
              <a:t>Explicit 2-linear functions of AN-complexity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0.51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, then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7624" y="4459217"/>
            <a:ext cx="5697756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Open problem: </a:t>
            </a:r>
            <a:r>
              <a:rPr lang="en-US" sz="2400" dirty="0" smtClean="0">
                <a:solidFill>
                  <a:schemeClr val="accent2"/>
                </a:solidFill>
              </a:rPr>
              <a:t>Explicit O(1)-linear functions of AN-complexity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0.667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Then,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0.999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</a:t>
            </a: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78915" y="4062985"/>
            <a:ext cx="1368152" cy="1227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Probably </a:t>
            </a:r>
            <a:r>
              <a:rPr lang="en-US" dirty="0" err="1" smtClean="0"/>
              <a:t>w.o</a:t>
            </a:r>
            <a:r>
              <a:rPr lang="en-US" dirty="0" smtClean="0"/>
              <a:t>. using the rigidity connection</a:t>
            </a: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7236296" y="3997920"/>
            <a:ext cx="1907704" cy="1289818"/>
          </a:xfrm>
          <a:prstGeom prst="wedgeEllipseCallout">
            <a:avLst>
              <a:gd name="adj1" fmla="val -78690"/>
              <a:gd name="adj2" fmla="val 2250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9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000" dirty="0" smtClean="0"/>
              <a:t>To the organizers</a:t>
            </a:r>
          </a:p>
          <a:p>
            <a:pPr marL="0" indent="0" algn="l" rtl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dirty="0" smtClean="0"/>
              <a:t>who usually hear only complaints and curses</a:t>
            </a:r>
            <a:endParaRPr lang="en-US" dirty="0"/>
          </a:p>
          <a:p>
            <a:pPr algn="l" rtl="0"/>
            <a:r>
              <a:rPr lang="en-US" sz="4000" dirty="0" smtClean="0"/>
              <a:t>Also to the PC chair</a:t>
            </a:r>
            <a:r>
              <a:rPr lang="en-US" smtClean="0"/>
              <a:t>, </a:t>
            </a:r>
            <a:br>
              <a:rPr lang="en-US" smtClean="0"/>
            </a:br>
            <a:r>
              <a:rPr lang="en-US" smtClean="0"/>
              <a:t>even </a:t>
            </a:r>
            <a:r>
              <a:rPr lang="en-US" dirty="0" smtClean="0"/>
              <a:t>when papers are not accepted…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95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844" y="476672"/>
            <a:ext cx="3096344" cy="2016224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568952" cy="331236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oded/T/avi-kk.pptx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Papers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oded/p_kk.html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oded/p_rigid.html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8208962" cy="1873250"/>
          </a:xfrm>
        </p:spPr>
        <p:txBody>
          <a:bodyPr/>
          <a:lstStyle/>
          <a:p>
            <a:r>
              <a:rPr lang="en-US" sz="4000" smtClean="0">
                <a:solidFill>
                  <a:srgbClr val="FF0000"/>
                </a:solidFill>
                <a:latin typeface="Comic Sans MS" panose="030F0702030302020204" pitchFamily="66" charset="0"/>
              </a:rPr>
              <a:t>A story that Avi hates the least  </a:t>
            </a:r>
            <a:r>
              <a:rPr lang="en-US" sz="3600" smtClean="0">
                <a:solidFill>
                  <a:srgbClr val="FF0000"/>
                </a:solidFill>
              </a:rPr>
              <a:t/>
            </a:r>
            <a:br>
              <a:rPr lang="en-US" sz="3600" smtClean="0">
                <a:solidFill>
                  <a:srgbClr val="FF0000"/>
                </a:solidFill>
              </a:rPr>
            </a:br>
            <a:r>
              <a:rPr lang="en-US" sz="3600" smtClean="0">
                <a:solidFill>
                  <a:srgbClr val="FF0000"/>
                </a:solidFill>
              </a:rPr>
              <a:t>(told in a more kind manner than usual)</a:t>
            </a:r>
            <a:endParaRPr lang="he-IL" sz="3600" smtClean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2895600"/>
            <a:ext cx="2635250" cy="7747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accent4"/>
                </a:solidFill>
                <a:latin typeface="Comic Sans MS" panose="030F0702030302020204" pitchFamily="66" charset="0"/>
              </a:rPr>
              <a:t>b</a:t>
            </a:r>
            <a:r>
              <a:rPr lang="en-US" sz="3600" dirty="0" smtClean="0">
                <a:solidFill>
                  <a:schemeClr val="accent4"/>
                </a:solidFill>
                <a:latin typeface="Comic Sans MS" panose="030F0702030302020204" pitchFamily="66" charset="0"/>
              </a:rPr>
              <a:t>y Oded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8400" y="5791200"/>
            <a:ext cx="2173288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latin typeface="+mn-lt"/>
              </a:rPr>
              <a:t>AviFest</a:t>
            </a:r>
            <a:r>
              <a:rPr lang="en-US" dirty="0">
                <a:latin typeface="+mn-lt"/>
              </a:rPr>
              <a:t>, Oct 2016</a:t>
            </a:r>
          </a:p>
        </p:txBody>
      </p:sp>
    </p:spTree>
    <p:extLst>
      <p:ext uri="{BB962C8B-B14F-4D97-AF65-F5344CB8AC3E}">
        <p14:creationId xmlns:p14="http://schemas.microsoft.com/office/powerpoint/2010/main" val="77908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smtClean="0"/>
              <a:t>The Flight Trilogy: Avi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219200"/>
            <a:ext cx="8001000" cy="60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400" smtClean="0"/>
              <a:t>In mid 1980s, Avi visited MIT for a week. On the last day: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17500" y="1689100"/>
            <a:ext cx="8718996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400" b="0" kern="0" dirty="0" smtClean="0"/>
              <a:t>11:30: I arrive at my office. </a:t>
            </a:r>
            <a:r>
              <a:rPr lang="en-US" sz="2400" b="0" kern="0" dirty="0" err="1" smtClean="0"/>
              <a:t>Avi</a:t>
            </a:r>
            <a:r>
              <a:rPr lang="en-US" sz="2400" b="0" kern="0" dirty="0" smtClean="0"/>
              <a:t> asks if I can bring him to Logan. </a:t>
            </a:r>
            <a:br>
              <a:rPr lang="en-US" sz="2400" b="0" kern="0" dirty="0" smtClean="0"/>
            </a:br>
            <a:r>
              <a:rPr lang="en-US" sz="2400" b="0" kern="0" dirty="0" smtClean="0"/>
              <a:t>I asked at what time is his flight. He says it is at 4pm, but he wants to be there at 2pm. I say it will </a:t>
            </a:r>
            <a:r>
              <a:rPr lang="en-US" sz="2400" b="0" kern="0" dirty="0" smtClean="0"/>
              <a:t>take me 15 </a:t>
            </a:r>
            <a:r>
              <a:rPr lang="en-US" sz="2400" b="0" kern="0" dirty="0" smtClean="0"/>
              <a:t>minutes to  get to Logan.</a:t>
            </a:r>
            <a:endParaRPr lang="en-US" sz="2400" b="0" kern="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17500" y="3009900"/>
            <a:ext cx="835025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11:40: </a:t>
            </a:r>
            <a:r>
              <a:rPr lang="en-US" sz="2800" b="0" kern="0" dirty="0" err="1" smtClean="0"/>
              <a:t>Avi</a:t>
            </a:r>
            <a:r>
              <a:rPr lang="en-US" sz="2800" b="0" kern="0" dirty="0" smtClean="0"/>
              <a:t> asks how long will it take us to get to Logan</a:t>
            </a:r>
            <a:r>
              <a:rPr lang="en-US" sz="2800" b="0" kern="0" smtClean="0"/>
              <a:t>. </a:t>
            </a:r>
            <a:r>
              <a:rPr lang="en-US" sz="2800" b="0" kern="0" smtClean="0"/>
              <a:t/>
            </a:r>
            <a:br>
              <a:rPr lang="en-US" sz="2800" b="0" kern="0" smtClean="0"/>
            </a:br>
            <a:r>
              <a:rPr lang="en-US" sz="2800" b="0" kern="0" smtClean="0"/>
              <a:t>I </a:t>
            </a:r>
            <a:r>
              <a:rPr lang="en-US" sz="2800" b="0" kern="0" dirty="0" smtClean="0"/>
              <a:t>tell him again that 15 minutes will do.</a:t>
            </a:r>
            <a:endParaRPr lang="en-US" b="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17500" y="3937000"/>
            <a:ext cx="76136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11:45: He asks again, and I answer again.</a:t>
            </a:r>
            <a:endParaRPr lang="en-US" sz="2800" b="0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17500" y="4419600"/>
            <a:ext cx="805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11:50, 11:55, 12:00, 12:05, 12:10: Ditto.</a:t>
            </a:r>
            <a:endParaRPr lang="en-US" sz="2400" b="0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17500" y="5029200"/>
            <a:ext cx="852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12:15: </a:t>
            </a:r>
            <a:r>
              <a:rPr lang="en-US" sz="2800" b="0" kern="0" dirty="0" err="1" smtClean="0"/>
              <a:t>Avi</a:t>
            </a:r>
            <a:r>
              <a:rPr lang="en-US" sz="2800" b="0" kern="0" dirty="0" smtClean="0"/>
              <a:t> cannot be contained. I drive him to the airport. </a:t>
            </a:r>
            <a:endParaRPr lang="en-US" sz="2800" b="0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17500" y="5638800"/>
            <a:ext cx="852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12:30: at the airport – a final exchange:  </a:t>
            </a:r>
            <a:endParaRPr lang="en-US" sz="2800" b="0" kern="0" dirty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71600" y="6248400"/>
            <a:ext cx="746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000">
                <a:latin typeface="Arial Black" panose="020B0A04020102020204" pitchFamily="34" charset="0"/>
              </a:rPr>
              <a:t>Avi confesses that he was lying. His flight is at 7pm.</a:t>
            </a:r>
            <a:endParaRPr lang="he-IL" sz="2000">
              <a:latin typeface="Arial Black" panose="020B0A04020102020204" pitchFamily="34" charset="0"/>
            </a:endParaRPr>
          </a:p>
        </p:txBody>
      </p:sp>
      <p:pic>
        <p:nvPicPr>
          <p:cNvPr id="6155" name="Picture 11" descr="Avi Wigders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43300"/>
            <a:ext cx="9906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121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autoUpdateAnimBg="0"/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The Flight Trilogy: Silvio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371600"/>
            <a:ext cx="6985000" cy="990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Some time (in late 1980s), in a café, at the east coast of the Mediterranean (i.e., in Tel-Aviv).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711200" y="2438400"/>
            <a:ext cx="7899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11:30: I meet Silvio and ask at what time is his flight. He answers “In the afternoon.”</a:t>
            </a:r>
            <a:endParaRPr lang="en-US" sz="2800" b="0" kern="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73100" y="3429000"/>
            <a:ext cx="8051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13:00: I ask again, and get the same answer.</a:t>
            </a:r>
            <a:endParaRPr lang="en-US" b="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73100" y="4038600"/>
            <a:ext cx="7175500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14:00: I ask again, get the same answer again, but demand to see his flight ticket. </a:t>
            </a:r>
            <a:endParaRPr lang="en-US" sz="2800" b="0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73100" y="4965700"/>
            <a:ext cx="805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14:03: His flight is at 15:00… </a:t>
            </a:r>
            <a:r>
              <a:rPr lang="en-US" sz="2400" b="0" kern="0" dirty="0" smtClean="0"/>
              <a:t>It is 45 min drive to airport.</a:t>
            </a:r>
            <a:endParaRPr lang="en-US" sz="2400" b="0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73100" y="5575300"/>
            <a:ext cx="793750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14:35: Inspired by Silvio, we are at the airport. </a:t>
            </a:r>
            <a:br>
              <a:rPr lang="en-US" sz="2800" b="0" kern="0" dirty="0" smtClean="0"/>
            </a:br>
            <a:r>
              <a:rPr lang="en-US" sz="2800" b="0" kern="0" dirty="0" smtClean="0"/>
              <a:t>A security guy volunteers to rush Silvio to the gate. </a:t>
            </a:r>
            <a:endParaRPr lang="en-US" sz="2800" b="0" kern="0" dirty="0"/>
          </a:p>
        </p:txBody>
      </p:sp>
      <p:pic>
        <p:nvPicPr>
          <p:cNvPr id="8201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066800"/>
            <a:ext cx="1071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56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smtClean="0"/>
              <a:t>The Flight Trilogy: Shafi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371600"/>
            <a:ext cx="6985000" cy="990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Problem: Promised to give a talk in the morning of day D in some far-away university.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711200" y="2438400"/>
            <a:ext cx="6680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Step 1: Make reservations to all (6-8) flights </a:t>
            </a:r>
            <a:br>
              <a:rPr lang="en-US" sz="2800" b="0" kern="0" dirty="0" smtClean="0"/>
            </a:br>
            <a:r>
              <a:rPr lang="en-US" sz="2800" b="0" kern="0" dirty="0" smtClean="0"/>
              <a:t>going out from Logan in day D-1. </a:t>
            </a:r>
            <a:endParaRPr lang="en-US" sz="2800" b="0" kern="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73100" y="3429000"/>
            <a:ext cx="8102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Step 2 </a:t>
            </a:r>
            <a:r>
              <a:rPr lang="en-US" sz="2400" b="0" kern="0" dirty="0" smtClean="0"/>
              <a:t>(@ MIT)</a:t>
            </a:r>
            <a:r>
              <a:rPr lang="en-US" sz="2800" b="0" kern="0" dirty="0" smtClean="0"/>
              <a:t>: Realize it is &lt; 2 hour to the last flight. </a:t>
            </a:r>
            <a:br>
              <a:rPr lang="en-US" sz="2800" b="0" kern="0" dirty="0" smtClean="0"/>
            </a:br>
            <a:r>
              <a:rPr lang="en-US" b="0" kern="0" dirty="0" smtClean="0"/>
              <a:t>Take the slides (i.e., all slides). </a:t>
            </a:r>
            <a:endParaRPr lang="en-US" b="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98500" y="4381500"/>
            <a:ext cx="805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Step 3: Dinner at </a:t>
            </a:r>
            <a:r>
              <a:rPr lang="en-US" sz="2800" b="0" kern="0" dirty="0" err="1" smtClean="0"/>
              <a:t>Bertucci’s</a:t>
            </a:r>
            <a:r>
              <a:rPr lang="en-US" sz="2800" b="0" kern="0" dirty="0" smtClean="0"/>
              <a:t>. (Ends 1 hour to the flight) </a:t>
            </a:r>
            <a:endParaRPr lang="en-US" sz="2800" b="0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73100" y="4965700"/>
            <a:ext cx="805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Step 4: Drive home, take clothes (i.e., all, almost). </a:t>
            </a:r>
            <a:endParaRPr lang="en-US" sz="2800" b="0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73100" y="5549900"/>
            <a:ext cx="805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0" kern="0" dirty="0" smtClean="0"/>
              <a:t>Step 5: Get to Logan, on time for the flight. </a:t>
            </a:r>
            <a:endParaRPr lang="en-US" sz="2800" b="0" kern="0" dirty="0"/>
          </a:p>
        </p:txBody>
      </p:sp>
      <p:pic>
        <p:nvPicPr>
          <p:cNvPr id="1024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1116013"/>
            <a:ext cx="1371600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189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08912" cy="1872208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Canonical depth-three Boolean circuits for multi-linear functions, </a:t>
            </a:r>
            <a:r>
              <a:rPr lang="en-US" sz="3600" dirty="0" smtClean="0">
                <a:solidFill>
                  <a:srgbClr val="FF0000"/>
                </a:solidFill>
              </a:rPr>
              <a:t>multi-linear </a:t>
            </a:r>
            <a:r>
              <a:rPr lang="en-US" sz="3600" dirty="0">
                <a:solidFill>
                  <a:srgbClr val="FF0000"/>
                </a:solidFill>
              </a:rPr>
              <a:t>circuits with general </a:t>
            </a:r>
            <a:r>
              <a:rPr lang="en-US" sz="3600" dirty="0" smtClean="0">
                <a:solidFill>
                  <a:srgbClr val="FF0000"/>
                </a:solidFill>
              </a:rPr>
              <a:t>ML gates</a:t>
            </a:r>
            <a:r>
              <a:rPr lang="en-US" sz="3600" dirty="0">
                <a:solidFill>
                  <a:srgbClr val="FF0000"/>
                </a:solidFill>
              </a:rPr>
              <a:t>, and matrix </a:t>
            </a:r>
            <a:r>
              <a:rPr lang="en-US" sz="3600" dirty="0" smtClean="0">
                <a:solidFill>
                  <a:srgbClr val="FF0000"/>
                </a:solidFill>
              </a:rPr>
              <a:t>rigidity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82170"/>
            <a:ext cx="6408712" cy="126014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4"/>
                </a:solidFill>
              </a:rPr>
              <a:t>Oded</a:t>
            </a:r>
            <a:r>
              <a:rPr lang="en-US" sz="3600" dirty="0" smtClean="0">
                <a:solidFill>
                  <a:schemeClr val="accent4"/>
                </a:solidFill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</a:rPr>
              <a:t>Goldreich</a:t>
            </a:r>
            <a:endParaRPr lang="en-US" sz="3600" dirty="0" smtClean="0">
              <a:solidFill>
                <a:schemeClr val="accent4"/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633681"/>
            <a:ext cx="77768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Based on joint works with </a:t>
            </a:r>
            <a:r>
              <a:rPr lang="en-US" sz="2400" dirty="0" err="1" smtClean="0"/>
              <a:t>Avi</a:t>
            </a:r>
            <a:r>
              <a:rPr lang="en-US" sz="2400" dirty="0"/>
              <a:t> </a:t>
            </a:r>
            <a:r>
              <a:rPr lang="en-US" sz="2400" dirty="0" err="1" smtClean="0"/>
              <a:t>Wigderson</a:t>
            </a:r>
            <a:r>
              <a:rPr lang="en-US" sz="2400" dirty="0" smtClean="0"/>
              <a:t> and </a:t>
            </a:r>
            <a:r>
              <a:rPr lang="en-US" sz="2400" dirty="0" err="1" smtClean="0"/>
              <a:t>Avishay</a:t>
            </a:r>
            <a:r>
              <a:rPr lang="en-US" sz="2400" dirty="0" smtClean="0"/>
              <a:t> Tal</a:t>
            </a:r>
          </a:p>
          <a:p>
            <a:pPr algn="l" rtl="0"/>
            <a:r>
              <a:rPr lang="en-US" sz="2400" dirty="0" smtClean="0"/>
              <a:t>(see ECCC TR13-043 and TR15-079, resp.)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052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Constant Depth Boolean Circuits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35280" cy="2304256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requires depth 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circuits of size </a:t>
            </a:r>
            <a:r>
              <a:rPr lang="en-US" sz="2800" dirty="0" err="1" smtClean="0"/>
              <a:t>exp</a:t>
            </a:r>
            <a:r>
              <a:rPr lang="en-US" sz="2800" dirty="0" smtClean="0"/>
              <a:t>(</a:t>
            </a:r>
            <a:r>
              <a:rPr lang="en-US" sz="2800" dirty="0" smtClean="0">
                <a:sym typeface="Symbol"/>
              </a:rPr>
              <a:t>(n</a:t>
            </a:r>
            <a:r>
              <a:rPr lang="en-US" sz="2800" baseline="30000" dirty="0" smtClean="0">
                <a:sym typeface="Symbol"/>
              </a:rPr>
              <a:t>1/(d-1)</a:t>
            </a:r>
            <a:r>
              <a:rPr lang="en-US" sz="2800" dirty="0" smtClean="0">
                <a:sym typeface="Symbol"/>
              </a:rPr>
              <a:t>))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, </a:t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</a:b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and this is tight.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sym typeface="Symbol"/>
              </a:rPr>
              <a:t>Famous frontier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:  Stronger circuit models.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sym typeface="Symbol"/>
              </a:rPr>
              <a:t>Another frontier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: Stronger lower bounds (i.e., </a:t>
            </a:r>
            <a:r>
              <a:rPr lang="en-US" sz="2800" dirty="0" err="1" smtClean="0">
                <a:sym typeface="Symbol"/>
              </a:rPr>
              <a:t>exp</a:t>
            </a:r>
            <a:r>
              <a:rPr lang="en-US" sz="2800" dirty="0" smtClean="0">
                <a:sym typeface="Symbol"/>
              </a:rPr>
              <a:t>((n))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).</a:t>
            </a:r>
            <a:br>
              <a:rPr lang="en-US" sz="2800" dirty="0" smtClean="0">
                <a:solidFill>
                  <a:schemeClr val="tx2"/>
                </a:solidFill>
                <a:sym typeface="Symbol"/>
              </a:rPr>
            </a:br>
            <a:r>
              <a:rPr lang="en-US" sz="2800" dirty="0" smtClean="0">
                <a:solidFill>
                  <a:schemeClr val="tx2"/>
                </a:solidFill>
                <a:sym typeface="Symbol"/>
              </a:rPr>
              <a:t>This will be our focus here.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4365104"/>
            <a:ext cx="6759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Suggestion 1: Consider </a:t>
            </a:r>
            <a:r>
              <a:rPr lang="en-US" b="1" dirty="0" smtClean="0"/>
              <a:t>multi-linear </a:t>
            </a:r>
            <a:r>
              <a:rPr lang="en-US" dirty="0" smtClean="0"/>
              <a:t>(e.g., bilinear) functions.</a:t>
            </a:r>
          </a:p>
          <a:p>
            <a:pPr algn="l" rtl="0"/>
            <a:r>
              <a:rPr lang="en-US" dirty="0" smtClean="0"/>
              <a:t>Suggestion 2: Focus on </a:t>
            </a:r>
            <a:r>
              <a:rPr lang="en-US" b="1" dirty="0" smtClean="0"/>
              <a:t>depth three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Suggestion 3: Study a restricted class of (</a:t>
            </a:r>
            <a:r>
              <a:rPr lang="en-US" b="1" dirty="0" smtClean="0"/>
              <a:t>canonical</a:t>
            </a:r>
            <a:r>
              <a:rPr lang="en-US" dirty="0" smtClean="0"/>
              <a:t>) Boolean circuits, which corresponds to (ML) Arithmetic circuits with general (ML) gates.</a:t>
            </a:r>
          </a:p>
          <a:p>
            <a:pPr algn="l" rtl="0"/>
            <a:r>
              <a:rPr lang="en-US" dirty="0"/>
              <a:t>A</a:t>
            </a:r>
            <a:r>
              <a:rPr lang="en-US" dirty="0" smtClean="0"/>
              <a:t>bout the latter model: sanity checks, connection to </a:t>
            </a:r>
            <a:r>
              <a:rPr lang="en-US" b="1" dirty="0" smtClean="0"/>
              <a:t>matrix rigidity</a:t>
            </a:r>
            <a:r>
              <a:rPr lang="en-US" dirty="0" smtClean="0"/>
              <a:t>, an explicit </a:t>
            </a:r>
            <a:r>
              <a:rPr lang="en-US" dirty="0" err="1" smtClean="0"/>
              <a:t>trilinear</a:t>
            </a:r>
            <a:r>
              <a:rPr lang="en-US" dirty="0" smtClean="0"/>
              <a:t> function that is harder than parity.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60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7"/>
            <a:ext cx="8579296" cy="63408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1: Consider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functions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63733"/>
            <a:ext cx="8424936" cy="100811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Recall: Depth </a:t>
            </a:r>
            <a:r>
              <a:rPr lang="en-US" sz="2400" dirty="0" smtClean="0"/>
              <a:t>d</a:t>
            </a:r>
            <a:r>
              <a:rPr lang="en-US" sz="2400" dirty="0" smtClean="0">
                <a:solidFill>
                  <a:schemeClr val="tx2"/>
                </a:solidFill>
              </a:rPr>
              <a:t> circuits for </a:t>
            </a:r>
            <a:r>
              <a:rPr lang="en-US" sz="2400" dirty="0" err="1" smtClean="0">
                <a:cs typeface="+mj-cs"/>
              </a:rPr>
              <a:t>Parity</a:t>
            </a:r>
            <a:r>
              <a:rPr lang="en-US" sz="2400" baseline="-25000" dirty="0" err="1" smtClean="0">
                <a:cs typeface="+mj-cs"/>
              </a:rPr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have size </a:t>
            </a:r>
            <a:r>
              <a:rPr lang="en-US" sz="2400" dirty="0" err="1" smtClean="0"/>
              <a:t>exp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 panose="05050102010706020507" pitchFamily="18" charset="2"/>
              </a:rPr>
              <a:t></a:t>
            </a:r>
            <a:r>
              <a:rPr lang="en-US" sz="2400" dirty="0" smtClean="0">
                <a:sym typeface="Symbol"/>
              </a:rPr>
              <a:t>(n</a:t>
            </a:r>
            <a:r>
              <a:rPr lang="en-US" sz="2400" baseline="30000" dirty="0" smtClean="0">
                <a:sym typeface="Symbol"/>
              </a:rPr>
              <a:t>1/(d-1)</a:t>
            </a:r>
            <a:r>
              <a:rPr lang="en-US" sz="2400" dirty="0" smtClean="0">
                <a:sym typeface="Symbol"/>
              </a:rPr>
              <a:t>))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.</a:t>
            </a:r>
          </a:p>
          <a:p>
            <a:pPr marL="0" indent="0" algn="l" rtl="0">
              <a:buNone/>
            </a:pPr>
            <a:r>
              <a:rPr lang="en-US" sz="2400" dirty="0" smtClean="0">
                <a:solidFill>
                  <a:schemeClr val="tx2"/>
                </a:solidFill>
                <a:sym typeface="Symbol"/>
              </a:rPr>
              <a:t>We seek Stronger lower bounds (i.e., </a:t>
            </a:r>
            <a:r>
              <a:rPr lang="en-US" sz="2400" dirty="0" err="1" smtClean="0">
                <a:sym typeface="Symbol"/>
              </a:rPr>
              <a:t>exp</a:t>
            </a:r>
            <a:r>
              <a:rPr lang="en-US" sz="2400" dirty="0" smtClean="0">
                <a:sym typeface="Symbol"/>
              </a:rPr>
              <a:t>((n))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).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8258" y="2258276"/>
            <a:ext cx="7488832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2"/>
                </a:solidFill>
              </a:rPr>
              <a:t>Multi-linear functions :    </a:t>
            </a:r>
            <a:r>
              <a:rPr lang="en-US" sz="2800" dirty="0" smtClean="0"/>
              <a:t>x=(x</a:t>
            </a:r>
            <a:r>
              <a:rPr lang="en-US" sz="2800" baseline="30000" dirty="0" smtClean="0"/>
              <a:t>(1)</a:t>
            </a:r>
            <a:r>
              <a:rPr lang="en-US" sz="2800" dirty="0" smtClean="0"/>
              <a:t>,…,x</a:t>
            </a:r>
            <a:r>
              <a:rPr lang="en-US" sz="2800" baseline="30000" dirty="0" smtClean="0"/>
              <a:t>(t)</a:t>
            </a:r>
            <a:r>
              <a:rPr lang="en-US" sz="2800" dirty="0" smtClean="0"/>
              <a:t>),   x</a:t>
            </a:r>
            <a:r>
              <a:rPr lang="en-US" sz="2800" baseline="30000" dirty="0" smtClean="0"/>
              <a:t>(</a:t>
            </a:r>
            <a:r>
              <a:rPr lang="en-US" sz="2800" baseline="30000" dirty="0" err="1" smtClean="0"/>
              <a:t>i</a:t>
            </a:r>
            <a:r>
              <a:rPr lang="en-US" sz="2800" baseline="30000" dirty="0" smtClean="0"/>
              <a:t>)</a:t>
            </a:r>
            <a:r>
              <a:rPr lang="en-US" sz="2800" dirty="0" smtClean="0">
                <a:sym typeface="Symbol"/>
              </a:rPr>
              <a:t>0,1</a:t>
            </a:r>
            <a:r>
              <a:rPr lang="en-US" sz="2800" baseline="30000" dirty="0" smtClean="0">
                <a:sym typeface="Symbol"/>
              </a:rPr>
              <a:t>n</a:t>
            </a:r>
            <a:r>
              <a:rPr lang="en-US" sz="2800" dirty="0" smtClean="0">
                <a:sym typeface="Symbol"/>
              </a:rPr>
              <a:t> </a:t>
            </a:r>
          </a:p>
          <a:p>
            <a:pPr algn="l" rtl="0"/>
            <a:r>
              <a:rPr lang="en-US" sz="2800" dirty="0" smtClean="0">
                <a:sym typeface="Symbol"/>
              </a:rPr>
              <a:t>              </a:t>
            </a:r>
            <a:r>
              <a:rPr lang="en-US" sz="3200" dirty="0" smtClean="0">
                <a:sym typeface="Symbol"/>
              </a:rPr>
              <a:t>F</a:t>
            </a:r>
            <a:r>
              <a:rPr lang="en-US" sz="3200" dirty="0" smtClean="0"/>
              <a:t>(x</a:t>
            </a:r>
            <a:r>
              <a:rPr lang="en-US" sz="3200" baseline="30000" dirty="0" smtClean="0"/>
              <a:t>(1</a:t>
            </a:r>
            <a:r>
              <a:rPr lang="en-US" sz="3200" baseline="30000" dirty="0"/>
              <a:t>)</a:t>
            </a:r>
            <a:r>
              <a:rPr lang="en-US" sz="3200" dirty="0"/>
              <a:t>,…,x</a:t>
            </a:r>
            <a:r>
              <a:rPr lang="en-US" sz="3200" baseline="30000" dirty="0"/>
              <a:t>(t</a:t>
            </a:r>
            <a:r>
              <a:rPr lang="en-US" sz="3200" baseline="30000" dirty="0" smtClean="0"/>
              <a:t>)</a:t>
            </a:r>
            <a:r>
              <a:rPr lang="en-US" sz="3200" dirty="0" smtClean="0"/>
              <a:t>) =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aseline="-25000" dirty="0" smtClean="0">
                <a:sym typeface="Symbol"/>
              </a:rPr>
              <a:t>(i_1,…,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-25000" dirty="0" smtClean="0">
                <a:sym typeface="Symbol"/>
              </a:rPr>
              <a:t>)T</a:t>
            </a:r>
            <a:r>
              <a:rPr lang="en-US" sz="3200" dirty="0">
                <a:sym typeface="Symbol"/>
              </a:rPr>
              <a:t> </a:t>
            </a:r>
            <a:r>
              <a:rPr lang="en-US" sz="3200" dirty="0" smtClean="0">
                <a:sym typeface="Symbol"/>
              </a:rPr>
              <a:t>x</a:t>
            </a:r>
            <a:r>
              <a:rPr lang="en-US" sz="3200" baseline="-25000" dirty="0" smtClean="0">
                <a:sym typeface="Symbol"/>
              </a:rPr>
              <a:t>i_1</a:t>
            </a:r>
            <a:r>
              <a:rPr lang="en-US" sz="3200" baseline="30000" dirty="0" smtClean="0">
                <a:sym typeface="Symbol"/>
              </a:rPr>
              <a:t>(1)</a:t>
            </a:r>
            <a:r>
              <a:rPr lang="en-US" sz="3200" dirty="0" smtClean="0">
                <a:sym typeface="Symbol"/>
              </a:rPr>
              <a:t>  </a:t>
            </a:r>
            <a:r>
              <a:rPr lang="en-US" sz="3200" dirty="0" err="1" smtClean="0">
                <a:sym typeface="Symbol"/>
              </a:rPr>
              <a:t>x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30000" dirty="0" smtClean="0">
                <a:sym typeface="Symbol"/>
              </a:rPr>
              <a:t>(t)</a:t>
            </a:r>
            <a:r>
              <a:rPr lang="en-US" sz="32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associated with tensor  </a:t>
            </a:r>
            <a:r>
              <a:rPr lang="en-US" sz="2800" dirty="0" smtClean="0">
                <a:sym typeface="Symbol"/>
              </a:rPr>
              <a:t>T  [n]</a:t>
            </a:r>
            <a:r>
              <a:rPr lang="en-US" sz="2800" baseline="30000" dirty="0" smtClean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 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28258" y="5037006"/>
            <a:ext cx="72008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[holds for t=1…]</a:t>
            </a:r>
            <a:endParaRPr lang="he-IL" sz="2800" dirty="0"/>
          </a:p>
        </p:txBody>
      </p:sp>
      <p:sp>
        <p:nvSpPr>
          <p:cNvPr id="6" name="Cloud Callout 5"/>
          <p:cNvSpPr/>
          <p:nvPr/>
        </p:nvSpPr>
        <p:spPr>
          <a:xfrm rot="5400000">
            <a:off x="5970" y="3033309"/>
            <a:ext cx="1087258" cy="1343035"/>
          </a:xfrm>
          <a:prstGeom prst="cloudCallout">
            <a:avLst>
              <a:gd name="adj1" fmla="val -91667"/>
              <a:gd name="adj2" fmla="val -60030"/>
            </a:avLst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20767" y="3336084"/>
            <a:ext cx="124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/>
              <a:t>Think of t=2,… log n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4602" y="414908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The complexity of computing F is supposed to arise from the “complexity” of the tensor. 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 rot="10800000">
            <a:off x="4117166" y="3964387"/>
            <a:ext cx="4713650" cy="1030497"/>
          </a:xfrm>
          <a:prstGeom prst="wedgeEllipseCallout">
            <a:avLst>
              <a:gd name="adj1" fmla="val 38403"/>
              <a:gd name="adj2" fmla="val 8763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0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2498</Words>
  <Application>Microsoft Office PowerPoint</Application>
  <PresentationFormat>On-screen Show (4:3)</PresentationFormat>
  <Paragraphs>180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Algerian</vt:lpstr>
      <vt:lpstr>Arial</vt:lpstr>
      <vt:lpstr>Arial Black</vt:lpstr>
      <vt:lpstr>Calibri</vt:lpstr>
      <vt:lpstr>Cambria Math</vt:lpstr>
      <vt:lpstr>Comic Sans MS</vt:lpstr>
      <vt:lpstr>Symbol</vt:lpstr>
      <vt:lpstr>Times New Roman</vt:lpstr>
      <vt:lpstr>ערכת נושא של Office</vt:lpstr>
      <vt:lpstr>Canonical depth-three Boolean circuits for multi-linear functions, multi-linear circuits with general ML gates, and matrix rigidity</vt:lpstr>
      <vt:lpstr>thanks</vt:lpstr>
      <vt:lpstr>A story that Avi hates the least   (told in a more kind manner than usual)</vt:lpstr>
      <vt:lpstr>The Flight Trilogy: Avi</vt:lpstr>
      <vt:lpstr>The Flight Trilogy: Silvio</vt:lpstr>
      <vt:lpstr>The Flight Trilogy: Shafi</vt:lpstr>
      <vt:lpstr>Canonical depth-three Boolean circuits for multi-linear functions, multi-linear circuits with general ML gates, and matrix rigidity</vt:lpstr>
      <vt:lpstr>Constant Depth Boolean Circuits</vt:lpstr>
      <vt:lpstr>Suggestion 1: Consider multilinear functions</vt:lpstr>
      <vt:lpstr>Suggestion 2: Focus on depth three</vt:lpstr>
      <vt:lpstr>Suggestion 3: Canonical Boolean circuits and MultiLinear circuits with general gates</vt:lpstr>
      <vt:lpstr>Suggestion 3: Canonical Boolean circuits and MultiLinear circuits with general gates</vt:lpstr>
      <vt:lpstr>Are canonical Boolean circuits  as powerful as general depth three circuits  (wrt computing multilinear function)?</vt:lpstr>
      <vt:lpstr>On the AN-complexity of MultiLinear functions</vt:lpstr>
      <vt:lpstr>Proofs of Thm 1&amp;2</vt:lpstr>
      <vt:lpstr>Proof of Thm 3</vt:lpstr>
      <vt:lpstr>AN-complexity of 2-linear fnc and matrix rigidity</vt:lpstr>
      <vt:lpstr>The notions of (matrix) rigidity</vt:lpstr>
      <vt:lpstr>Open  problems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228</cp:revision>
  <dcterms:created xsi:type="dcterms:W3CDTF">2014-02-19T15:04:31Z</dcterms:created>
  <dcterms:modified xsi:type="dcterms:W3CDTF">2016-10-06T13:47:16Z</dcterms:modified>
</cp:coreProperties>
</file>