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27"/>
  </p:notesMasterIdLst>
  <p:sldIdLst>
    <p:sldId id="256" r:id="rId2"/>
    <p:sldId id="266" r:id="rId3"/>
    <p:sldId id="267" r:id="rId4"/>
    <p:sldId id="269" r:id="rId5"/>
    <p:sldId id="2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4" autoAdjust="0"/>
    <p:restoredTop sz="99797" autoAdjust="0"/>
  </p:normalViewPr>
  <p:slideViewPr>
    <p:cSldViewPr snapToGrid="0" snapToObjects="1">
      <p:cViewPr varScale="1">
        <p:scale>
          <a:sx n="100" d="100"/>
          <a:sy n="100" d="100"/>
        </p:scale>
        <p:origin x="2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832D6-E731-8E43-B389-8298CAF6C11A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F7C8-4CA8-444D-8112-76319DFC2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effort to make this talk self-contained, the t</a:t>
            </a:r>
            <a:r>
              <a:rPr lang="en-US" dirty="0" smtClean="0"/>
              <a:t>alk will</a:t>
            </a:r>
            <a:r>
              <a:rPr lang="en-US" baseline="0" dirty="0" smtClean="0"/>
              <a:t> have 2 parts – 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part is on the level of a tutorial, the main purpose of which is to give necessary </a:t>
            </a:r>
          </a:p>
          <a:p>
            <a:r>
              <a:rPr lang="en-US" baseline="0" dirty="0" smtClean="0"/>
              <a:t>background, context and </a:t>
            </a:r>
            <a:r>
              <a:rPr lang="en-US" b="1" baseline="0" dirty="0" smtClean="0"/>
              <a:t>set the stage</a:t>
            </a:r>
            <a:r>
              <a:rPr lang="en-US" baseline="0" dirty="0" smtClean="0"/>
              <a:t> for our result, which </a:t>
            </a:r>
            <a:r>
              <a:rPr lang="en-US" baseline="0" dirty="0" err="1" smtClean="0"/>
              <a:t>Huacheng</a:t>
            </a:r>
            <a:r>
              <a:rPr lang="en-US" baseline="0" dirty="0" smtClean="0"/>
              <a:t> will present </a:t>
            </a:r>
          </a:p>
          <a:p>
            <a:r>
              <a:rPr lang="en-US" baseline="0" dirty="0" smtClean="0"/>
              <a:t>in the second part following.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6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means we can view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</a:t>
            </a:r>
            <a:r>
              <a:rPr lang="en-US" baseline="0" dirty="0" smtClean="0"/>
              <a:t> DS with advantage alpha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as a CORRUPTED CODEWORD which is (1/2- alpha)-far from TRUE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 smtClean="0"/>
              <a:t>So what are DS?  as we all know, DS are a </a:t>
            </a:r>
            <a:r>
              <a:rPr lang="en-US" b="1" i="0" baseline="0" dirty="0" smtClean="0"/>
              <a:t>“compact” </a:t>
            </a:r>
            <a:r>
              <a:rPr lang="en-US" b="0" i="0" baseline="0" dirty="0" smtClean="0"/>
              <a:t>way of representing a DB of info, in a way that allows to </a:t>
            </a:r>
          </a:p>
          <a:p>
            <a:r>
              <a:rPr lang="en-US" b="0" i="0" baseline="0" dirty="0" smtClean="0"/>
              <a:t>Quickly/efficiently  answer QUERIES about the DB.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In the simplest static model, we’re given </a:t>
            </a:r>
            <a:r>
              <a:rPr lang="en-US" b="1" i="0" baseline="0" dirty="0" smtClean="0"/>
              <a:t>a DB of size n in advance</a:t>
            </a:r>
            <a:r>
              <a:rPr lang="en-US" b="0" i="0" baseline="0" dirty="0" smtClean="0"/>
              <a:t> say a road network on n destinations --   </a:t>
            </a:r>
          </a:p>
          <a:p>
            <a:r>
              <a:rPr lang="en-US" b="0" i="0" baseline="0" dirty="0" smtClean="0"/>
              <a:t>(so, we’re given data for once and for all), and we want to </a:t>
            </a:r>
            <a:r>
              <a:rPr lang="en-US" b="1" i="0" baseline="0" dirty="0" smtClean="0"/>
              <a:t>preprocess </a:t>
            </a:r>
            <a:r>
              <a:rPr lang="en-US" b="0" i="0" baseline="0" dirty="0" smtClean="0"/>
              <a:t>this graph and store it in our memory, </a:t>
            </a:r>
          </a:p>
          <a:p>
            <a:r>
              <a:rPr lang="en-US" b="0" i="0" baseline="0" dirty="0" smtClean="0"/>
              <a:t>so that, given a </a:t>
            </a:r>
            <a:r>
              <a:rPr lang="en-US" b="0" i="0" baseline="0" dirty="0" err="1" smtClean="0"/>
              <a:t>qury</a:t>
            </a:r>
            <a:r>
              <a:rPr lang="en-US" b="0" i="0" baseline="0" dirty="0" smtClean="0"/>
              <a:t> (pair of destinations), we can quickly return the distance b/w cities. 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So for any such problem, there are always 2 extreme solutions, kind of “</a:t>
            </a:r>
            <a:r>
              <a:rPr lang="en-US" b="0" i="0" baseline="0" dirty="0" err="1" smtClean="0"/>
              <a:t>naiive</a:t>
            </a:r>
            <a:r>
              <a:rPr lang="en-US" b="0" i="0" baseline="0" dirty="0" smtClean="0"/>
              <a:t>” ones: We can cheat by storing all answers (note that this is </a:t>
            </a:r>
            <a:r>
              <a:rPr lang="en-US" b="0" i="0" baseline="0" dirty="0" err="1" smtClean="0"/>
              <a:t>adv</a:t>
            </a:r>
            <a:r>
              <a:rPr lang="en-US" b="0" i="0" baseline="0" dirty="0" smtClean="0"/>
              <a:t> of </a:t>
            </a:r>
            <a:r>
              <a:rPr lang="en-US" b="0" i="1" baseline="0" dirty="0" smtClean="0"/>
              <a:t>preprocessing</a:t>
            </a:r>
            <a:r>
              <a:rPr lang="en-US" b="0" i="0" baseline="0" dirty="0" smtClean="0"/>
              <a:t>), </a:t>
            </a:r>
          </a:p>
          <a:p>
            <a:r>
              <a:rPr lang="en-US" b="0" i="0" baseline="0" dirty="0" smtClean="0"/>
              <a:t>or we can store the graph as is (no clever), in which case space is optimal, and given a query we can run our favorite </a:t>
            </a:r>
            <a:r>
              <a:rPr lang="en-US" b="0" i="0" baseline="0" dirty="0" err="1" smtClean="0"/>
              <a:t>alg</a:t>
            </a:r>
            <a:r>
              <a:rPr lang="en-US" b="0" i="0" baseline="0" dirty="0" smtClean="0"/>
              <a:t> (</a:t>
            </a:r>
            <a:r>
              <a:rPr lang="en-US" b="0" i="0" baseline="0" dirty="0" err="1" smtClean="0"/>
              <a:t>Dijkstra</a:t>
            </a:r>
            <a:r>
              <a:rPr lang="en-US" b="0" i="0" baseline="0" dirty="0" smtClean="0"/>
              <a:t>), but of course, </a:t>
            </a:r>
          </a:p>
          <a:p>
            <a:r>
              <a:rPr lang="en-US" b="0" i="0" baseline="0" dirty="0" smtClean="0"/>
              <a:t>Query Time can then be n as well since scan entire memory.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|Q| = poly(n)  (</a:t>
            </a:r>
            <a:r>
              <a:rPr lang="en-US" b="0" i="0" baseline="0" dirty="0" err="1" smtClean="0"/>
              <a:t>eg</a:t>
            </a:r>
            <a:r>
              <a:rPr lang="en-US" b="0" i="0" baseline="0" dirty="0" smtClean="0"/>
              <a:t> m=n^2 in our case).</a:t>
            </a:r>
          </a:p>
          <a:p>
            <a:endParaRPr lang="en-US" b="0" i="0" baseline="0" dirty="0" smtClean="0"/>
          </a:p>
          <a:p>
            <a:endParaRPr lang="en-US" b="0" i="0" baseline="0" dirty="0" smtClean="0"/>
          </a:p>
          <a:p>
            <a:endParaRPr lang="en-US" b="0" i="0" baseline="0" dirty="0" smtClean="0"/>
          </a:p>
          <a:p>
            <a:endParaRPr lang="en-US" b="0" i="0" baseline="0" dirty="0" smtClean="0"/>
          </a:p>
          <a:p>
            <a:endParaRPr lang="en-US" b="0" i="0" baseline="0" dirty="0" smtClean="0"/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1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A_i</a:t>
            </a:r>
            <a:r>
              <a:rPr lang="en-US" dirty="0" smtClean="0"/>
              <a:t> R.V of \</a:t>
            </a:r>
            <a:r>
              <a:rPr lang="en-US" dirty="0" err="1" smtClean="0"/>
              <a:t>cU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 smtClean="0"/>
              <a:t>Original motivation: Netflix, Amazon Instant Video (+</a:t>
            </a:r>
            <a:r>
              <a:rPr lang="en-US" b="0" i="0" baseline="0" dirty="0" err="1" smtClean="0"/>
              <a:t>pics</a:t>
            </a:r>
            <a:r>
              <a:rPr lang="en-US" b="0" i="0" baseline="0" dirty="0" smtClean="0"/>
              <a:t>?)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/>
              <a:t>Abstraction of typical scenario: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 miss information during transmissions of network . </a:t>
            </a:r>
            <a:endParaRPr lang="en-US" dirty="0" smtClean="0"/>
          </a:p>
          <a:p>
            <a:endParaRPr lang="en-US" b="0" i="0" baseline="0" dirty="0" smtClean="0"/>
          </a:p>
          <a:p>
            <a:r>
              <a:rPr lang="en-US" b="0" i="0" baseline="0" dirty="0" smtClean="0"/>
              <a:t>So this problem models a scenario where clients miss some </a:t>
            </a:r>
            <a:r>
              <a:rPr lang="en-US" b="0" i="0" baseline="0" dirty="0" err="1" smtClean="0"/>
              <a:t>informatino</a:t>
            </a:r>
            <a:r>
              <a:rPr lang="en-US" b="0" i="0" baseline="0" dirty="0" smtClean="0"/>
              <a:t> and NW wishes to minimize </a:t>
            </a:r>
            <a:r>
              <a:rPr lang="en-US" b="1" i="0" baseline="0" dirty="0" smtClean="0"/>
              <a:t>re-transmission </a:t>
            </a:r>
            <a:r>
              <a:rPr lang="en-US" b="0" i="0" baseline="0" dirty="0" smtClean="0"/>
              <a:t>rate, </a:t>
            </a:r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dynamic model, our DB is evolving in an ONLINE fashion, so we have an</a:t>
            </a:r>
            <a:r>
              <a:rPr lang="en-US" baseline="0" dirty="0" smtClean="0"/>
              <a:t> ONLINE sequence </a:t>
            </a:r>
          </a:p>
          <a:p>
            <a:r>
              <a:rPr lang="en-US" baseline="0" dirty="0" smtClean="0"/>
              <a:t>of update and query operations, and we need to cheaply maintain this sequence of operations by </a:t>
            </a:r>
          </a:p>
          <a:p>
            <a:r>
              <a:rPr lang="en-US" baseline="0" dirty="0" smtClean="0"/>
              <a:t>accessing our memory as little as little as possible.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ex, growing company (</a:t>
            </a:r>
            <a:r>
              <a:rPr lang="en-US" baseline="0" dirty="0" err="1" smtClean="0"/>
              <a:t>employeed</a:t>
            </a:r>
            <a:r>
              <a:rPr lang="en-US" baseline="0" dirty="0" smtClean="0"/>
              <a:t> come and go), want to maintain a DB of employees so that </a:t>
            </a:r>
          </a:p>
          <a:p>
            <a:r>
              <a:rPr lang="en-US" baseline="0" dirty="0" smtClean="0"/>
              <a:t>you can efficiently support total-salary expense queries: so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 smtClean="0"/>
              <a:t>So once again, a “</a:t>
            </a:r>
            <a:r>
              <a:rPr lang="en-US" b="0" i="0" baseline="0" dirty="0" err="1" smtClean="0"/>
              <a:t>naiive</a:t>
            </a:r>
            <a:r>
              <a:rPr lang="en-US" b="0" i="0" baseline="0" dirty="0" smtClean="0"/>
              <a:t>” solution for this problem is to just store a counter for each year, and once we get an update, </a:t>
            </a:r>
          </a:p>
          <a:p>
            <a:r>
              <a:rPr lang="en-US" b="0" i="0" baseline="0" dirty="0" smtClean="0"/>
              <a:t>We simply increment the counter by adding the new employee’s salary to the current value. QUERY time: linear in # years can be hired (n). 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 more clever solution you might think of is to  build binary tree over # years, so that each node of tree represents total salary in </a:t>
            </a:r>
          </a:p>
          <a:p>
            <a:r>
              <a:rPr lang="en-US" b="0" i="0" baseline="0" dirty="0" smtClean="0"/>
              <a:t>corresponding </a:t>
            </a:r>
            <a:r>
              <a:rPr lang="en-US" b="0" i="0" baseline="0" dirty="0" err="1" smtClean="0"/>
              <a:t>subtree</a:t>
            </a:r>
            <a:r>
              <a:rPr lang="en-US" b="0" i="0" baseline="0" dirty="0" smtClean="0"/>
              <a:t>. QUERY: sum up all the left-hanging children of root-to-leaf path to target year. 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Some of u might recognize this toy example as the simplest 1D case of the famous RANGE COUNTING problem, one of the </a:t>
            </a:r>
          </a:p>
          <a:p>
            <a:r>
              <a:rPr lang="en-US" b="0" i="0" baseline="0" dirty="0" smtClean="0"/>
              <a:t>Central </a:t>
            </a:r>
            <a:r>
              <a:rPr lang="en-US" b="0" i="0" baseline="0" dirty="0" err="1" smtClean="0"/>
              <a:t>proiblems</a:t>
            </a:r>
            <a:r>
              <a:rPr lang="en-US" b="0" i="0" baseline="0" dirty="0" smtClean="0"/>
              <a:t> in comp geometry and spatial DB (eBay solves this problem every day…)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So in contrast to STATIC model, in </a:t>
            </a:r>
            <a:r>
              <a:rPr lang="en-US" b="0" i="0" baseline="0" dirty="0" err="1" smtClean="0"/>
              <a:t>dyn</a:t>
            </a:r>
            <a:r>
              <a:rPr lang="en-US" b="0" i="0" baseline="0" dirty="0" smtClean="0"/>
              <a:t> model we’re interested in update-time </a:t>
            </a:r>
            <a:r>
              <a:rPr lang="en-US" b="0" i="0" baseline="0" dirty="0" err="1" smtClean="0"/>
              <a:t>vs</a:t>
            </a:r>
            <a:r>
              <a:rPr lang="en-US" b="0" i="0" baseline="0" dirty="0" smtClean="0"/>
              <a:t> query-time tradeoff. </a:t>
            </a:r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 smtClean="0"/>
              <a:t>So, in order to prove LBs we need a formal model…. </a:t>
            </a:r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this abstraction of CP model comes at a price – making it notoriously difficult to obtain LBs </a:t>
            </a:r>
          </a:p>
          <a:p>
            <a:r>
              <a:rPr lang="en-US" dirty="0" smtClean="0"/>
              <a:t>(it is</a:t>
            </a:r>
            <a:r>
              <a:rPr lang="en-US" baseline="0" dirty="0" smtClean="0"/>
              <a:t> noteworthy that CONDITIONAL LBs is a different story – there are many candidates but very weak unconditional proofs…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past 3 decades, there was a very slow progress on LB frontier…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Most importantly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other direction??</a:t>
            </a:r>
            <a:r>
              <a:rPr lang="en-US" baseline="0" dirty="0" smtClean="0"/>
              <a:t> (what extra properties of problem do we need, intuitively?)</a:t>
            </a:r>
          </a:p>
          <a:p>
            <a:endParaRPr lang="en-US" baseline="0" dirty="0" smtClean="0"/>
          </a:p>
          <a:p>
            <a:r>
              <a:rPr lang="en-US" baseline="0" smtClean="0"/>
              <a:t>Most importantly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8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8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13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72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8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02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3216" y="3627095"/>
            <a:ext cx="10626090" cy="3566160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atin typeface="Gill Sans"/>
                <a:cs typeface="Gill Sans"/>
              </a:rPr>
              <a:t>Crossing the Logarithmic Barrier for Dynamic       </a:t>
            </a:r>
            <a:br>
              <a:rPr lang="en-US" sz="5000" dirty="0" smtClean="0">
                <a:latin typeface="Gill Sans"/>
                <a:cs typeface="Gill Sans"/>
              </a:rPr>
            </a:br>
            <a:r>
              <a:rPr lang="en-US" sz="5000" dirty="0" smtClean="0">
                <a:latin typeface="Gill Sans"/>
                <a:cs typeface="Gill Sans"/>
              </a:rPr>
              <a:t>     Boolean Data Structure Lower Bounds </a:t>
            </a:r>
            <a:r>
              <a:rPr lang="en-US" sz="4000" dirty="0">
                <a:latin typeface="Gill Sans"/>
                <a:cs typeface="Gill Sans"/>
              </a:rPr>
              <a:t/>
            </a:r>
            <a:br>
              <a:rPr lang="en-US" sz="4000" dirty="0">
                <a:latin typeface="Gill Sans"/>
                <a:cs typeface="Gill Sans"/>
              </a:rPr>
            </a:br>
            <a:r>
              <a:rPr lang="en-US" sz="4000" dirty="0" smtClean="0">
                <a:latin typeface="Gill Sans"/>
                <a:cs typeface="Gill Sans"/>
              </a:rPr>
              <a:t/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 smtClean="0">
                <a:latin typeface="Gill Sans"/>
                <a:cs typeface="Gill Sans"/>
              </a:rPr>
              <a:t>			</a:t>
            </a:r>
            <a:r>
              <a:rPr lang="en-US" sz="4000" dirty="0">
                <a:latin typeface="Gill Sans"/>
                <a:cs typeface="Gill Sans"/>
              </a:rPr>
              <a:t/>
            </a:r>
            <a:br>
              <a:rPr lang="en-US" sz="4000" dirty="0">
                <a:latin typeface="Gill Sans"/>
                <a:cs typeface="Gill Sans"/>
              </a:rPr>
            </a:br>
            <a:r>
              <a:rPr lang="en-US" sz="4000" dirty="0" smtClean="0">
                <a:latin typeface="Gill Sans"/>
                <a:cs typeface="Gill Sans"/>
              </a:rPr>
              <a:t>				    </a:t>
            </a:r>
            <a:r>
              <a:rPr lang="en-US" sz="2700" dirty="0" err="1" smtClean="0">
                <a:latin typeface="Gill Sans"/>
                <a:cs typeface="Gill Sans"/>
              </a:rPr>
              <a:t>Omri</a:t>
            </a:r>
            <a:r>
              <a:rPr lang="en-US" sz="2700" dirty="0" smtClean="0">
                <a:latin typeface="Gill Sans"/>
                <a:cs typeface="Gill Sans"/>
              </a:rPr>
              <a:t> Weinstein </a:t>
            </a:r>
            <a:br>
              <a:rPr lang="en-US" sz="2700" dirty="0" smtClean="0">
                <a:latin typeface="Gill Sans"/>
                <a:cs typeface="Gill Sans"/>
              </a:rPr>
            </a:br>
            <a:r>
              <a:rPr lang="en-US" sz="2700" dirty="0" smtClean="0">
                <a:latin typeface="Gill Sans"/>
                <a:cs typeface="Gill Sans"/>
              </a:rPr>
              <a:t>				          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Columbia    </a:t>
            </a:r>
            <a:b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                  </a:t>
            </a:r>
            <a:r>
              <a:rPr lang="en-US" sz="2700" dirty="0" smtClean="0">
                <a:latin typeface="Gill Sans"/>
                <a:cs typeface="Gill Sans"/>
              </a:rPr>
              <a:t> </a:t>
            </a:r>
            <a:br>
              <a:rPr lang="en-US" sz="2700" dirty="0" smtClean="0">
                <a:latin typeface="Gill Sans"/>
                <a:cs typeface="Gill Sans"/>
              </a:rPr>
            </a:br>
            <a:r>
              <a:rPr lang="en-US" sz="2700" dirty="0" smtClean="0">
                <a:latin typeface="Gill Sans"/>
                <a:cs typeface="Gill Sans"/>
              </a:rPr>
              <a:t>	</a:t>
            </a:r>
            <a:br>
              <a:rPr lang="en-US" sz="2700" dirty="0" smtClean="0">
                <a:latin typeface="Gill Sans"/>
                <a:cs typeface="Gill Sans"/>
              </a:rPr>
            </a:br>
            <a:r>
              <a:rPr lang="en-US" sz="2700" dirty="0" smtClean="0">
                <a:latin typeface="Gill Sans"/>
                <a:cs typeface="Gill Sans"/>
              </a:rPr>
              <a:t>                Kasper </a:t>
            </a:r>
            <a:r>
              <a:rPr lang="en-US" sz="2700" dirty="0">
                <a:latin typeface="Gill Sans"/>
                <a:cs typeface="Gill Sans"/>
              </a:rPr>
              <a:t>Green Larsen </a:t>
            </a:r>
            <a:r>
              <a:rPr lang="en-US" sz="2700" dirty="0" smtClean="0">
                <a:latin typeface="Gill Sans"/>
                <a:cs typeface="Gill Sans"/>
              </a:rPr>
              <a:t>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(Aarhus U)</a:t>
            </a:r>
            <a:r>
              <a:rPr lang="en-US" sz="2700" dirty="0" smtClean="0">
                <a:latin typeface="Gill Sans"/>
                <a:cs typeface="Gill Sans"/>
              </a:rPr>
              <a:t>	     </a:t>
            </a:r>
            <a:r>
              <a:rPr lang="en-US" sz="2700" dirty="0" err="1" smtClean="0">
                <a:latin typeface="Gill Sans"/>
                <a:cs typeface="Gill Sans"/>
              </a:rPr>
              <a:t>Huacheng</a:t>
            </a:r>
            <a:r>
              <a:rPr lang="en-US" sz="2700" dirty="0" smtClean="0">
                <a:latin typeface="Gill Sans"/>
                <a:cs typeface="Gill Sans"/>
              </a:rPr>
              <a:t> Yu 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(Harvard)</a:t>
            </a:r>
            <a:r>
              <a:rPr lang="en-US" sz="2700" dirty="0">
                <a:latin typeface="Gill Sans"/>
                <a:cs typeface="Gill Sans"/>
              </a:rPr>
              <a:t/>
            </a:r>
            <a:br>
              <a:rPr lang="en-US" sz="2700" dirty="0">
                <a:latin typeface="Gill Sans"/>
                <a:cs typeface="Gill Sans"/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636" y="1392005"/>
            <a:ext cx="755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Summing (*) over all r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 epochs gives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msam10"/>
                <a:ea typeface="msam10"/>
                <a:cs typeface="msam10"/>
              </a:rPr>
              <a:t>&amp;</a:t>
            </a:r>
            <a:r>
              <a:rPr lang="en-US" sz="2400" kern="0" dirty="0" smtClean="0">
                <a:latin typeface="Gill Sans"/>
                <a:cs typeface="Gill Sans"/>
              </a:rPr>
              <a:t> 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n LB .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7636" y="127209"/>
            <a:ext cx="11961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u="sng" kern="0" dirty="0" err="1" smtClean="0">
                <a:latin typeface="Gill Sans"/>
                <a:cs typeface="Gill Sans"/>
              </a:rPr>
              <a:t>Def</a:t>
            </a:r>
            <a:r>
              <a:rPr lang="en-US" sz="2400" u="sng" kern="0" dirty="0" smtClean="0">
                <a:latin typeface="Gill Sans"/>
                <a:cs typeface="Gill Sans"/>
              </a:rPr>
              <a:t>:</a:t>
            </a:r>
            <a:r>
              <a:rPr lang="en-US" sz="2400" kern="0" dirty="0" smtClean="0">
                <a:latin typeface="Gill Sans"/>
                <a:cs typeface="Gill Sans"/>
              </a:rPr>
              <a:t>  Cells </a:t>
            </a:r>
            <a:r>
              <a:rPr lang="en-US" sz="2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A</a:t>
            </a:r>
            <a:r>
              <a:rPr lang="en-US" sz="2400" b="1" kern="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in D’s memory are </a:t>
            </a:r>
            <a:r>
              <a:rPr lang="en-US" sz="24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associated</a:t>
            </a:r>
            <a:r>
              <a:rPr lang="en-US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with epoch 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if </a:t>
            </a:r>
            <a:r>
              <a:rPr lang="en-US" sz="2400" i="1" kern="0" dirty="0" smtClean="0">
                <a:latin typeface="Gill Sans"/>
                <a:cs typeface="Gill Sans"/>
              </a:rPr>
              <a:t>last</a:t>
            </a:r>
            <a:r>
              <a:rPr lang="en-US" sz="2400" kern="0" dirty="0" smtClean="0">
                <a:latin typeface="Gill Sans"/>
                <a:cs typeface="Gill Sans"/>
              </a:rPr>
              <a:t> time written during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733" y="2006070"/>
            <a:ext cx="887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>
                <a:latin typeface="Gill Sans"/>
                <a:cs typeface="Gill Sans"/>
              </a:rPr>
              <a:t> Last </a:t>
            </a:r>
            <a:r>
              <a:rPr lang="en-US" sz="2400" kern="0" dirty="0" err="1">
                <a:latin typeface="Gill Sans"/>
                <a:cs typeface="Gill Sans"/>
              </a:rPr>
              <a:t>obs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prove (*) for each </a:t>
            </a:r>
            <a:r>
              <a:rPr lang="en-US" sz="2400" kern="0" dirty="0">
                <a:latin typeface="Gill Sans"/>
                <a:cs typeface="Gill Sans"/>
              </a:rPr>
              <a:t>epoch (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r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>
                <a:latin typeface="Gill Sans"/>
                <a:cs typeface="Gill Sans"/>
              </a:rPr>
              <a:t>…, 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,….,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1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i="1" kern="0" dirty="0" smtClean="0">
                <a:latin typeface="Gill Sans"/>
                <a:cs typeface="Gill Sans"/>
              </a:rPr>
              <a:t>separately</a:t>
            </a:r>
            <a:r>
              <a:rPr lang="en-US" sz="2400" kern="0" dirty="0" smtClean="0">
                <a:latin typeface="Gill Sans"/>
                <a:cs typeface="Gill Sans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7300" y="2715465"/>
            <a:ext cx="11315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Idea for (*): If D(q) probes o(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¯ </a:t>
            </a:r>
            <a:r>
              <a:rPr lang="en-US" sz="2400" kern="0" dirty="0" smtClean="0">
                <a:latin typeface="Gill Sans"/>
                <a:cs typeface="Gill Sans"/>
              </a:rPr>
              <a:t>n) cells from </a:t>
            </a:r>
            <a:r>
              <a:rPr lang="en-US" sz="2400" kern="0" dirty="0">
                <a:latin typeface="Gill Sans"/>
                <a:cs typeface="Gill Sans"/>
              </a:rPr>
              <a:t>A</a:t>
            </a:r>
            <a:r>
              <a:rPr lang="en-US" sz="2400" kern="0" baseline="-25000" dirty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compress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using o(H(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)) bits 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514166" y="4748043"/>
            <a:ext cx="2676824" cy="199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0940" y="4748043"/>
            <a:ext cx="1690251" cy="199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8848" y="4748043"/>
            <a:ext cx="1189232" cy="1992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86083" y="4748043"/>
            <a:ext cx="700674" cy="199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68287" y="4748043"/>
            <a:ext cx="162312" cy="199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49142" y="46676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Gill Sans"/>
                <a:cs typeface="Gill Sans"/>
              </a:rPr>
              <a:t>………</a:t>
            </a:r>
            <a:endParaRPr lang="en-US" kern="0" dirty="0"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4305" y="4339515"/>
            <a:ext cx="8399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kern="0" baseline="-25000" dirty="0">
              <a:latin typeface="Gill Sans"/>
              <a:cs typeface="Gill Sans"/>
            </a:endParaRPr>
          </a:p>
          <a:p>
            <a:endParaRPr lang="en-US" kern="0" baseline="-25000" dirty="0">
              <a:latin typeface="Gill Sans"/>
              <a:cs typeface="Gill Sans"/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371" y="5127506"/>
            <a:ext cx="864418" cy="10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85913" y="4517321"/>
            <a:ext cx="918321" cy="1608835"/>
            <a:chOff x="174772" y="3553627"/>
            <a:chExt cx="918321" cy="1608835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72" y="4147861"/>
              <a:ext cx="918321" cy="1014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 flipH="1">
              <a:off x="375310" y="3553627"/>
              <a:ext cx="5605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dirty="0" err="1">
                  <a:latin typeface="Gill Sans"/>
                  <a:cs typeface="Gill Sans"/>
                </a:rPr>
                <a:t>U</a:t>
              </a:r>
              <a:r>
                <a:rPr lang="en-US" kern="0" baseline="-25000" dirty="0" err="1">
                  <a:latin typeface="Gill Sans"/>
                  <a:cs typeface="Gill Sans"/>
                </a:rPr>
                <a:t>i</a:t>
              </a:r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527900" y="5827739"/>
            <a:ext cx="253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Gill Sans"/>
                <a:cs typeface="Gill Sans"/>
              </a:rPr>
              <a:t>M = M(</a:t>
            </a:r>
            <a:r>
              <a:rPr lang="en-US" kern="0" dirty="0" err="1" smtClean="0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 err="1" smtClean="0">
                <a:ea typeface="cmmi10"/>
                <a:cs typeface="cmmi10"/>
              </a:rPr>
              <a:t>r</a:t>
            </a:r>
            <a:r>
              <a:rPr lang="en-US" kern="0" dirty="0" smtClean="0">
                <a:latin typeface="Gill Sans"/>
                <a:cs typeface="Gill Sans"/>
              </a:rPr>
              <a:t>, </a:t>
            </a:r>
            <a:r>
              <a:rPr lang="en-US" kern="0" dirty="0">
                <a:latin typeface="Gill Sans"/>
                <a:cs typeface="Gill Sans"/>
              </a:rPr>
              <a:t>…, </a:t>
            </a:r>
            <a:r>
              <a:rPr lang="en-US" b="1" kern="0" dirty="0" err="1">
                <a:latin typeface="Gill Sans"/>
                <a:cs typeface="Gill Sans"/>
              </a:rPr>
              <a:t>U</a:t>
            </a:r>
            <a:r>
              <a:rPr lang="en-US" kern="0" baseline="-25000" dirty="0" err="1">
                <a:ea typeface="cmmi10"/>
                <a:cs typeface="cmmi10"/>
              </a:rPr>
              <a:t>i</a:t>
            </a:r>
            <a:r>
              <a:rPr lang="en-US" kern="0" dirty="0">
                <a:latin typeface="Gill Sans"/>
                <a:cs typeface="Gill Sans"/>
              </a:rPr>
              <a:t>,…., </a:t>
            </a:r>
            <a:r>
              <a:rPr lang="en-US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 smtClean="0">
                <a:ea typeface="cmmi10"/>
                <a:cs typeface="cmmi10"/>
              </a:rPr>
              <a:t>1</a:t>
            </a:r>
            <a:r>
              <a:rPr lang="en-US" kern="0" dirty="0" smtClean="0">
                <a:latin typeface="Gill Sans"/>
                <a:cs typeface="Gill Sans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142421" y="4309471"/>
            <a:ext cx="870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Gill Sans"/>
                <a:cs typeface="Gill Sans"/>
              </a:rPr>
              <a:t> </a:t>
            </a:r>
            <a:r>
              <a:rPr lang="en-US" kern="0" dirty="0" err="1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 err="1">
                <a:ea typeface="cmmi10"/>
                <a:cs typeface="cmmi10"/>
              </a:rPr>
              <a:t>r</a:t>
            </a:r>
            <a:r>
              <a:rPr lang="en-US" kern="0" baseline="-25000" dirty="0">
                <a:latin typeface="Gill Sans"/>
                <a:cs typeface="Gill Sans"/>
              </a:rPr>
              <a:t>                                                       </a:t>
            </a:r>
            <a:r>
              <a:rPr lang="en-US" kern="0" dirty="0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>
                <a:ea typeface="cmmi10"/>
                <a:cs typeface="cmmi10"/>
              </a:rPr>
              <a:t>r-1</a:t>
            </a:r>
            <a:r>
              <a:rPr lang="en-US" kern="0" baseline="-25000" dirty="0">
                <a:latin typeface="Gill Sans"/>
                <a:cs typeface="Gill Sans"/>
              </a:rPr>
              <a:t>	                             </a:t>
            </a:r>
            <a:r>
              <a:rPr lang="en-US" b="1" kern="0" dirty="0" err="1">
                <a:latin typeface="Gill Sans"/>
                <a:cs typeface="Gill Sans"/>
              </a:rPr>
              <a:t>U</a:t>
            </a:r>
            <a:r>
              <a:rPr lang="en-US" kern="0" baseline="-25000" dirty="0" err="1">
                <a:latin typeface="Gill Sans"/>
                <a:cs typeface="Gill Sans"/>
              </a:rPr>
              <a:t>i</a:t>
            </a:r>
            <a:r>
              <a:rPr lang="en-US" kern="0" dirty="0">
                <a:latin typeface="Gill Sans"/>
                <a:cs typeface="Gill Sans"/>
              </a:rPr>
              <a:t>                                             </a:t>
            </a:r>
            <a:r>
              <a:rPr lang="en-US" kern="0" dirty="0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>
                <a:ea typeface="cmmi10"/>
                <a:cs typeface="cmmi10"/>
              </a:rPr>
              <a:t>1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43505" y="5170915"/>
            <a:ext cx="9350693" cy="479221"/>
            <a:chOff x="1833978" y="4421180"/>
            <a:chExt cx="9350693" cy="479221"/>
          </a:xfrm>
        </p:grpSpPr>
        <p:grpSp>
          <p:nvGrpSpPr>
            <p:cNvPr id="20" name="Group 19"/>
            <p:cNvGrpSpPr/>
            <p:nvPr/>
          </p:nvGrpSpPr>
          <p:grpSpPr>
            <a:xfrm>
              <a:off x="1833978" y="4425064"/>
              <a:ext cx="4691741" cy="475337"/>
              <a:chOff x="5818414" y="1818328"/>
              <a:chExt cx="4691741" cy="475337"/>
            </a:xfrm>
          </p:grpSpPr>
          <p:sp>
            <p:nvSpPr>
              <p:cNvPr id="21" name="Frame 20"/>
              <p:cNvSpPr/>
              <p:nvPr/>
            </p:nvSpPr>
            <p:spPr>
              <a:xfrm>
                <a:off x="5818414" y="1818328"/>
                <a:ext cx="4691741" cy="471712"/>
              </a:xfrm>
              <a:prstGeom prst="frame">
                <a:avLst>
                  <a:gd name="adj1" fmla="val 7328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6295571" y="1818328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756402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209971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81695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142526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596095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122248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583079" y="1840096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036648" y="1840096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6492930" y="4421180"/>
              <a:ext cx="4691741" cy="475337"/>
              <a:chOff x="5818414" y="1818328"/>
              <a:chExt cx="4691741" cy="475337"/>
            </a:xfrm>
          </p:grpSpPr>
          <p:sp>
            <p:nvSpPr>
              <p:cNvPr id="32" name="Frame 31"/>
              <p:cNvSpPr/>
              <p:nvPr/>
            </p:nvSpPr>
            <p:spPr>
              <a:xfrm>
                <a:off x="5818414" y="1818328"/>
                <a:ext cx="4691741" cy="471712"/>
              </a:xfrm>
              <a:prstGeom prst="frame">
                <a:avLst>
                  <a:gd name="adj1" fmla="val 7328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295571" y="1818328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756402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209971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681695" y="1825584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142526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596095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122248" y="1832840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3079" y="1840096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0036648" y="1840096"/>
                <a:ext cx="0" cy="4535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181493" y="5196566"/>
            <a:ext cx="7474489" cy="431290"/>
            <a:chOff x="2170352" y="4232872"/>
            <a:chExt cx="7474489" cy="431290"/>
          </a:xfrm>
        </p:grpSpPr>
        <p:sp>
          <p:nvSpPr>
            <p:cNvPr id="53" name="Rectangle 52"/>
            <p:cNvSpPr/>
            <p:nvPr/>
          </p:nvSpPr>
          <p:spPr>
            <a:xfrm>
              <a:off x="2170352" y="4232872"/>
              <a:ext cx="453569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95645" y="4236245"/>
              <a:ext cx="453569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67617" y="4236245"/>
              <a:ext cx="431287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47339" y="4236245"/>
              <a:ext cx="431287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24739" y="4232873"/>
              <a:ext cx="431287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685876" y="4232873"/>
              <a:ext cx="498133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195151" y="4232873"/>
              <a:ext cx="449690" cy="4279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90423" y="4236245"/>
              <a:ext cx="453569" cy="4134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106785" y="5196567"/>
            <a:ext cx="6549196" cy="431289"/>
            <a:chOff x="3095645" y="4232873"/>
            <a:chExt cx="6549196" cy="431289"/>
          </a:xfrm>
        </p:grpSpPr>
        <p:sp>
          <p:nvSpPr>
            <p:cNvPr id="73" name="Rectangle 72"/>
            <p:cNvSpPr/>
            <p:nvPr/>
          </p:nvSpPr>
          <p:spPr>
            <a:xfrm>
              <a:off x="3095645" y="4236245"/>
              <a:ext cx="453569" cy="4279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47339" y="4236245"/>
              <a:ext cx="431287" cy="4279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685876" y="4232873"/>
              <a:ext cx="498133" cy="4279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195151" y="4232873"/>
              <a:ext cx="449690" cy="4279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67682" y="765897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WTS:  (*) Random q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baseline="-25000" dirty="0" smtClean="0">
                <a:latin typeface="Gill Sans"/>
                <a:ea typeface="cmsy10"/>
                <a:cs typeface="cmsy10"/>
              </a:rPr>
              <a:t>R</a:t>
            </a:r>
            <a:r>
              <a:rPr lang="en-US" sz="2400" kern="0" dirty="0" smtClean="0">
                <a:latin typeface="Gill Sans"/>
                <a:cs typeface="Gill Sans"/>
              </a:rPr>
              <a:t>  [n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] must read </a:t>
            </a:r>
            <a:r>
              <a:rPr lang="en-US" sz="2400" kern="0" dirty="0">
                <a:latin typeface="Gill Sans"/>
                <a:cs typeface="Gill Sans"/>
              </a:rPr>
              <a:t>~ 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 cells </a:t>
            </a:r>
            <a:r>
              <a:rPr lang="en-US" sz="2400" i="1" kern="0" dirty="0" smtClean="0">
                <a:latin typeface="Gill Sans"/>
                <a:cs typeface="Gill Sans"/>
              </a:rPr>
              <a:t>from each </a:t>
            </a:r>
            <a:r>
              <a:rPr lang="en-US" sz="2400" kern="0" dirty="0" smtClean="0">
                <a:latin typeface="Gill Sans"/>
                <a:cs typeface="Gill Sans"/>
              </a:rPr>
              <a:t>A</a:t>
            </a:r>
            <a:r>
              <a:rPr lang="en-US" sz="2400" kern="0" baseline="-25000" dirty="0" smtClean="0">
                <a:latin typeface="Gill Sans"/>
                <a:cs typeface="Gill Sans"/>
              </a:rPr>
              <a:t>i</a:t>
            </a:r>
            <a:r>
              <a:rPr lang="en-US" sz="2400" i="1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(in expect.)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938" y="3368044"/>
            <a:ext cx="1181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u="sng" kern="0" dirty="0" err="1" smtClean="0">
                <a:latin typeface="Gill Sans"/>
                <a:cs typeface="Gill Sans"/>
              </a:rPr>
              <a:t>Enc</a:t>
            </a:r>
            <a:r>
              <a:rPr lang="en-US" sz="2400" kern="0" dirty="0" smtClean="0">
                <a:latin typeface="Gill Sans"/>
                <a:cs typeface="Gill Sans"/>
              </a:rPr>
              <a:t> : Alice samples each cell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A</a:t>
            </a:r>
            <a:r>
              <a:rPr lang="en-US" sz="2400" kern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i.i.d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w.p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p</a:t>
            </a:r>
            <a:r>
              <a:rPr lang="en-US" sz="2400" kern="0" dirty="0" smtClean="0">
                <a:latin typeface="Gill Sans"/>
                <a:cs typeface="Gill Sans"/>
              </a:rPr>
              <a:t> = 1/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 n, sends resulting C </a:t>
            </a:r>
            <a:r>
              <a:rPr lang="en-US" sz="2400" kern="0" dirty="0">
                <a:latin typeface="Gill Sans"/>
                <a:cs typeface="Gill Sans"/>
              </a:rPr>
              <a:t>to </a:t>
            </a:r>
            <a:r>
              <a:rPr lang="en-US" sz="2400" kern="0" dirty="0" smtClean="0">
                <a:latin typeface="Gill Sans"/>
                <a:cs typeface="Gill Sans"/>
              </a:rPr>
              <a:t>Bob,   </a:t>
            </a:r>
            <a:endParaRPr lang="en-US" sz="2400" kern="0" dirty="0" smtClean="0">
              <a:latin typeface="Gill Sans"/>
              <a:cs typeface="Gill Sans"/>
            </a:endParaRPr>
          </a:p>
          <a:p>
            <a:r>
              <a:rPr lang="en-US" sz="2400" kern="0" dirty="0" smtClean="0">
                <a:latin typeface="Gill Sans"/>
                <a:cs typeface="Gill Sans"/>
              </a:rPr>
              <a:t>     </a:t>
            </a:r>
            <a:r>
              <a:rPr lang="en-US" sz="2400" kern="0" dirty="0" smtClean="0">
                <a:latin typeface="Gill Sans"/>
                <a:cs typeface="Gill Sans"/>
              </a:rPr>
              <a:t>+ all </a:t>
            </a:r>
            <a:r>
              <a:rPr lang="en-US" sz="2400" kern="0" dirty="0" smtClean="0">
                <a:latin typeface="Gill Sans"/>
                <a:cs typeface="Gill Sans"/>
              </a:rPr>
              <a:t>updated contents of </a:t>
            </a:r>
            <a:r>
              <a:rPr lang="en-US" sz="2400" i="1" kern="0" dirty="0" smtClean="0">
                <a:latin typeface="Gill Sans"/>
                <a:cs typeface="Gill Sans"/>
              </a:rPr>
              <a:t>future</a:t>
            </a:r>
            <a:r>
              <a:rPr lang="en-US" sz="2400" kern="0" dirty="0" smtClean="0">
                <a:latin typeface="Gill Sans"/>
                <a:cs typeface="Gill Sans"/>
              </a:rPr>
              <a:t> epochs A</a:t>
            </a:r>
            <a:r>
              <a:rPr lang="en-US" sz="2400" kern="0" baseline="-25000" dirty="0" smtClean="0">
                <a:latin typeface="Gill Sans"/>
                <a:cs typeface="Gill Sans"/>
              </a:rPr>
              <a:t>&lt;</a:t>
            </a:r>
            <a:r>
              <a:rPr lang="en-US" sz="2400" kern="0" baseline="-25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.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   </a:t>
            </a:r>
            <a:r>
              <a:rPr lang="en-US" sz="2400" kern="0" dirty="0" smtClean="0">
                <a:latin typeface="Gill Sans"/>
                <a:cs typeface="Gill Sans"/>
              </a:rPr>
              <a:t>(“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Cell-Sampling</a:t>
            </a:r>
            <a:r>
              <a:rPr lang="en-US" sz="2400" kern="0" dirty="0" smtClean="0">
                <a:latin typeface="Gill Sans"/>
                <a:cs typeface="Gill Sans"/>
              </a:rPr>
              <a:t>” , [PTW’10])</a:t>
            </a:r>
            <a:endParaRPr lang="en-US" sz="2400" kern="0" baseline="-25000" dirty="0">
              <a:solidFill>
                <a:schemeClr val="bg1">
                  <a:lumMod val="50000"/>
                </a:schemeClr>
              </a:solidFill>
              <a:latin typeface="cmmi1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954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  <p:bldP spid="48" grpId="0"/>
      <p:bldP spid="49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4299" y="115050"/>
            <a:ext cx="11012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u="sng" kern="0" dirty="0" smtClean="0">
                <a:latin typeface="Gill Sans"/>
                <a:cs typeface="Gill Sans"/>
              </a:rPr>
              <a:t>Dec</a:t>
            </a:r>
            <a:r>
              <a:rPr lang="en-US" sz="2400" kern="0" dirty="0" smtClean="0">
                <a:latin typeface="Gill Sans"/>
                <a:cs typeface="Gill Sans"/>
              </a:rPr>
              <a:t> : Bob simulates D on 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r</a:t>
            </a:r>
            <a:r>
              <a:rPr lang="en-US" sz="2400" kern="0" dirty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Gill Sans"/>
                <a:cs typeface="Gill Sans"/>
              </a:rPr>
              <a:t>…,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i-1</a:t>
            </a:r>
            <a:r>
              <a:rPr lang="en-US" sz="2400" kern="0" dirty="0" smtClean="0">
                <a:latin typeface="Gill Sans"/>
                <a:cs typeface="Gill Sans"/>
              </a:rPr>
              <a:t>,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i+1</a:t>
            </a:r>
            <a:r>
              <a:rPr lang="en-US" sz="2400" kern="0" dirty="0" smtClean="0">
                <a:latin typeface="Gill Sans"/>
                <a:cs typeface="Gill Sans"/>
              </a:rPr>
              <a:t>,</a:t>
            </a:r>
            <a:r>
              <a:rPr lang="en-US" sz="2400" kern="0" dirty="0">
                <a:latin typeface="Gill Sans"/>
                <a:cs typeface="Gill Sans"/>
              </a:rPr>
              <a:t>…., </a:t>
            </a:r>
            <a:r>
              <a:rPr lang="en-US" sz="2400" kern="0" dirty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>
                <a:ea typeface="cmmi10"/>
                <a:cs typeface="cmmi10"/>
              </a:rPr>
              <a:t>1</a:t>
            </a:r>
            <a:r>
              <a:rPr lang="en-US" sz="2400" kern="0" dirty="0" smtClean="0">
                <a:latin typeface="Gill Sans"/>
                <a:cs typeface="Gill Sans"/>
              </a:rPr>
              <a:t>),  updating contents of cells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C  </a:t>
            </a:r>
          </a:p>
          <a:p>
            <a:r>
              <a:rPr lang="en-US" sz="2400" kern="0" dirty="0" smtClean="0">
                <a:latin typeface="Gill Sans"/>
                <a:cs typeface="Gill Sans"/>
              </a:rPr>
              <a:t>     and tries to answer as many queries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[n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]</a:t>
            </a:r>
            <a:r>
              <a:rPr lang="en-US" sz="2400" kern="0" dirty="0" smtClean="0">
                <a:latin typeface="Gill Sans"/>
                <a:cs typeface="Gill Sans"/>
              </a:rPr>
              <a:t> as he can.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0138" y="2880874"/>
            <a:ext cx="11901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But  E[|message|]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E[|C|]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cmmi10"/>
                <a:ea typeface="cmmi10"/>
                <a:cs typeface="cmmi10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 = (|A</a:t>
            </a:r>
            <a:r>
              <a:rPr lang="en-US" sz="2400" kern="0" baseline="-25000" dirty="0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|/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 n)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cmmi10"/>
                <a:ea typeface="cmmi10"/>
                <a:cs typeface="cmmi10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latin typeface="Gill Sans"/>
                <a:cs typeface="Gill Sans"/>
              </a:rPr>
              <a:t> p(|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err="1" smtClean="0">
                <a:latin typeface="Gill Sans"/>
                <a:cs typeface="Gill Sans"/>
              </a:rPr>
              <a:t>|t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cmmi10"/>
                <a:ea typeface="cmmi10"/>
                <a:cs typeface="cmmi10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¿</a:t>
            </a:r>
            <a:r>
              <a:rPr lang="en-US" sz="2400" kern="0" dirty="0" smtClean="0">
                <a:latin typeface="Gill Sans"/>
                <a:cs typeface="Gill Sans"/>
              </a:rPr>
              <a:t> |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  bits .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6270" y="4158247"/>
            <a:ext cx="9350693" cy="2061409"/>
            <a:chOff x="1249931" y="3800487"/>
            <a:chExt cx="9350693" cy="2061409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41" y="4128718"/>
              <a:ext cx="864418" cy="1008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1249931" y="5382675"/>
              <a:ext cx="9350693" cy="479221"/>
              <a:chOff x="1833978" y="4421180"/>
              <a:chExt cx="9350693" cy="47922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833978" y="4425064"/>
                <a:ext cx="4691741" cy="475337"/>
                <a:chOff x="5818414" y="1818328"/>
                <a:chExt cx="4691741" cy="475337"/>
              </a:xfrm>
            </p:grpSpPr>
            <p:sp>
              <p:nvSpPr>
                <p:cNvPr id="21" name="Frame 20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492930" y="4421180"/>
                <a:ext cx="4691741" cy="475337"/>
                <a:chOff x="5818414" y="1818328"/>
                <a:chExt cx="4691741" cy="475337"/>
              </a:xfrm>
            </p:grpSpPr>
            <p:sp>
              <p:nvSpPr>
                <p:cNvPr id="32" name="Frame 31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8"/>
            <p:cNvGrpSpPr/>
            <p:nvPr/>
          </p:nvGrpSpPr>
          <p:grpSpPr>
            <a:xfrm>
              <a:off x="2187919" y="5408326"/>
              <a:ext cx="7474489" cy="431290"/>
              <a:chOff x="2170352" y="4232872"/>
              <a:chExt cx="7474489" cy="43129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170352" y="4232872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67617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924739" y="4232873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85876" y="4232873"/>
                <a:ext cx="498133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290423" y="4236245"/>
                <a:ext cx="453569" cy="413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113211" y="5408327"/>
              <a:ext cx="6549196" cy="431289"/>
              <a:chOff x="3095645" y="4232873"/>
              <a:chExt cx="6549196" cy="43128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675293" y="4232873"/>
                <a:ext cx="498133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847661" y="3800487"/>
              <a:ext cx="3380456" cy="1575436"/>
              <a:chOff x="5933519" y="223078"/>
              <a:chExt cx="3380456" cy="157543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7982858" y="432197"/>
                <a:ext cx="199570" cy="14837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7"/>
              </p:cNvCxnSpPr>
              <p:nvPr/>
            </p:nvCxnSpPr>
            <p:spPr>
              <a:xfrm flipH="1">
                <a:off x="5933519" y="453926"/>
                <a:ext cx="2219683" cy="1344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7866407" y="544796"/>
                <a:ext cx="198350" cy="12537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5" idx="5"/>
              </p:cNvCxnSpPr>
              <p:nvPr/>
            </p:nvCxnSpPr>
            <p:spPr>
              <a:xfrm>
                <a:off x="8153202" y="558843"/>
                <a:ext cx="1121444" cy="12018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Block Arc 71"/>
              <p:cNvSpPr/>
              <p:nvPr/>
            </p:nvSpPr>
            <p:spPr>
              <a:xfrm flipV="1">
                <a:off x="7274076" y="874886"/>
                <a:ext cx="1279948" cy="246222"/>
              </a:xfrm>
              <a:prstGeom prst="blockArc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916974" y="1088129"/>
                <a:ext cx="1397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o(</a:t>
                </a:r>
                <a:r>
                  <a:rPr lang="en-US" sz="2000" kern="0" dirty="0" err="1">
                    <a:latin typeface="Gill Sans"/>
                    <a:cs typeface="Gill Sans"/>
                  </a:rPr>
                  <a:t>lg</a:t>
                </a:r>
                <a:r>
                  <a:rPr lang="en-US" sz="2000" kern="0" baseline="-25000" dirty="0" smtClean="0">
                    <a:latin typeface="cmmi10"/>
                    <a:ea typeface="cmmi10"/>
                    <a:cs typeface="cmmi10"/>
                  </a:rPr>
                  <a:t>¯ </a:t>
                </a:r>
                <a:r>
                  <a:rPr lang="en-US" sz="2000" kern="0" dirty="0" smtClean="0">
                    <a:latin typeface="Gill Sans"/>
                    <a:cs typeface="Gill Sans"/>
                  </a:rPr>
                  <a:t>n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418718" y="223078"/>
                <a:ext cx="387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kern="0" dirty="0" err="1" smtClean="0">
                    <a:latin typeface="Gill Sans"/>
                    <a:cs typeface="Gill Sans"/>
                  </a:rPr>
                  <a:t>S</a:t>
                </a:r>
                <a:r>
                  <a:rPr lang="en-US" sz="2000" kern="0" baseline="-25000" dirty="0" err="1" smtClean="0">
                    <a:latin typeface="Gill Sans"/>
                    <a:cs typeface="Gill Sans"/>
                  </a:rPr>
                  <a:t>q</a:t>
                </a:r>
                <a:endParaRPr lang="en-US" sz="2000" baseline="-25000" dirty="0">
                  <a:latin typeface="Gill Sans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633216" y="1008240"/>
            <a:ext cx="1219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kern="0" dirty="0" err="1" smtClean="0">
                <a:latin typeface="Gill Sans"/>
                <a:cs typeface="Gill Sans"/>
              </a:rPr>
              <a:t>Pr</a:t>
            </a:r>
            <a:r>
              <a:rPr lang="en-US" sz="2300" kern="0" baseline="-25000" dirty="0" err="1" smtClean="0">
                <a:latin typeface="Gill Sans"/>
                <a:cs typeface="Gill Sans"/>
              </a:rPr>
              <a:t>C,</a:t>
            </a:r>
            <a:r>
              <a:rPr lang="en-US" sz="2300" b="1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300" kern="0" baseline="-50000" dirty="0" err="1" smtClean="0">
                <a:latin typeface="Calibri"/>
                <a:cs typeface="Gill Sans"/>
              </a:rPr>
              <a:t>i</a:t>
            </a:r>
            <a:r>
              <a:rPr lang="en-US" sz="2300" kern="0" baseline="-50000" dirty="0" smtClean="0">
                <a:latin typeface="Gill Sans"/>
                <a:cs typeface="Gill Sans"/>
              </a:rPr>
              <a:t> </a:t>
            </a:r>
            <a:r>
              <a:rPr lang="en-US" sz="2300" kern="0" dirty="0" smtClean="0">
                <a:latin typeface="Gill Sans"/>
                <a:cs typeface="Gill Sans"/>
              </a:rPr>
              <a:t>[Bob can answer q] = </a:t>
            </a:r>
            <a:r>
              <a:rPr lang="en-US" sz="2300" kern="0" dirty="0" err="1" smtClean="0">
                <a:latin typeface="Gill Sans"/>
                <a:cs typeface="Gill Sans"/>
              </a:rPr>
              <a:t>Pr</a:t>
            </a:r>
            <a:r>
              <a:rPr lang="en-US" sz="2300" kern="0" dirty="0" smtClean="0">
                <a:latin typeface="Gill Sans"/>
                <a:cs typeface="Gill Sans"/>
              </a:rPr>
              <a:t>[D(q) probes </a:t>
            </a:r>
            <a:r>
              <a:rPr lang="en-US" sz="2300" b="1" kern="0" dirty="0" smtClean="0">
                <a:latin typeface="Gill Sans"/>
                <a:cs typeface="Gill Sans"/>
              </a:rPr>
              <a:t>no </a:t>
            </a:r>
            <a:r>
              <a:rPr lang="en-US" sz="2300" kern="0" dirty="0" smtClean="0">
                <a:latin typeface="Gill Sans"/>
                <a:cs typeface="Gill Sans"/>
              </a:rPr>
              <a:t>cell in </a:t>
            </a:r>
            <a:r>
              <a:rPr lang="en-US" sz="2400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A</a:t>
            </a:r>
            <a:r>
              <a:rPr lang="en-US" sz="2400" kern="0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i</a:t>
            </a:r>
            <a:r>
              <a:rPr lang="en-US" sz="2300" kern="0" dirty="0" err="1" smtClean="0">
                <a:latin typeface="cmsy10"/>
                <a:ea typeface="cmsy10"/>
                <a:cs typeface="cmsy10"/>
              </a:rPr>
              <a:t>n</a:t>
            </a:r>
            <a:r>
              <a:rPr lang="en-US" sz="2300" kern="0" dirty="0" err="1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C</a:t>
            </a:r>
            <a:r>
              <a:rPr lang="en-US" sz="2300" kern="0" dirty="0" smtClean="0">
                <a:latin typeface="Gill Sans"/>
                <a:cs typeface="Gill Sans"/>
              </a:rPr>
              <a:t> ] 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endParaRPr lang="en-US" sz="2400" kern="0" baseline="30000" dirty="0" smtClean="0">
              <a:latin typeface="Gill Sans"/>
              <a:cs typeface="Gill San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1543" y="1971194"/>
            <a:ext cx="11012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If queries are “n-wise-independent” (each q reveals </a:t>
            </a:r>
            <a:r>
              <a:rPr lang="en-US" sz="2400" kern="0" dirty="0">
                <a:latin typeface="Symbol"/>
                <a:cs typeface="Gill Sans"/>
                <a:sym typeface="Symbol"/>
              </a:rPr>
              <a:t>1 </a:t>
            </a:r>
            <a:r>
              <a:rPr lang="en-US" sz="2400" kern="0" dirty="0" smtClean="0">
                <a:latin typeface="Gill Sans"/>
                <a:cs typeface="Gill Sans"/>
              </a:rPr>
              <a:t>bit of info about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= DB), Bob can recover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(learns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 </a:t>
            </a:r>
            <a:r>
              <a:rPr lang="en-US" sz="2400" kern="0" dirty="0" smtClean="0">
                <a:latin typeface="Gill Sans"/>
                <a:cs typeface="Gill Sans"/>
              </a:rPr>
              <a:t>(|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|) </a:t>
            </a:r>
            <a:r>
              <a:rPr lang="en-US" sz="2400" kern="0" dirty="0" smtClean="0">
                <a:latin typeface="Gill Sans"/>
                <a:cs typeface="Gill Sans"/>
              </a:rPr>
              <a:t>bits).</a:t>
            </a:r>
            <a:endParaRPr lang="en-US" sz="2400" kern="0" baseline="30000" dirty="0" smtClean="0"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216" y="1044441"/>
            <a:ext cx="11214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Gill Sans"/>
                <a:cs typeface="Gill Sans"/>
              </a:rPr>
              <a:t>															       =  </a:t>
            </a:r>
            <a:r>
              <a:rPr lang="en-US" sz="2400" kern="0" dirty="0" err="1" smtClean="0">
                <a:latin typeface="Gill Sans"/>
                <a:cs typeface="Gill Sans"/>
              </a:rPr>
              <a:t>p</a:t>
            </a:r>
            <a:r>
              <a:rPr lang="en-US" sz="2400" kern="0" baseline="30000" dirty="0" err="1" smtClean="0">
                <a:latin typeface="Gill Sans"/>
                <a:cs typeface="Gill Sans"/>
              </a:rPr>
              <a:t>o</a:t>
            </a:r>
            <a:r>
              <a:rPr lang="en-US" sz="2400" kern="0" baseline="30000" dirty="0" smtClean="0">
                <a:latin typeface="Gill Sans"/>
                <a:cs typeface="Gill Sans"/>
              </a:rPr>
              <a:t>(</a:t>
            </a:r>
            <a:r>
              <a:rPr lang="en-US" sz="2400" kern="0" baseline="30000" dirty="0" err="1" smtClean="0">
                <a:latin typeface="Gill Sans"/>
                <a:cs typeface="Gill Sans"/>
              </a:rPr>
              <a:t>lg</a:t>
            </a:r>
            <a:r>
              <a:rPr lang="en-US" sz="1900" kern="0" baseline="15000" dirty="0">
                <a:latin typeface="cmmi10"/>
                <a:ea typeface="cmmi10"/>
                <a:cs typeface="cmmi10"/>
              </a:rPr>
              <a:t>¯</a:t>
            </a:r>
            <a:r>
              <a:rPr lang="en-US" sz="2400" kern="0" baseline="15000" dirty="0">
                <a:latin typeface="cmmi10"/>
                <a:ea typeface="cmmi10"/>
                <a:cs typeface="cmmi10"/>
              </a:rPr>
              <a:t> </a:t>
            </a:r>
            <a:r>
              <a:rPr lang="en-US" sz="2400" kern="0" baseline="30000" dirty="0" smtClean="0">
                <a:latin typeface="Gill Sans"/>
                <a:cs typeface="Gill Sans"/>
              </a:rPr>
              <a:t>n)</a:t>
            </a:r>
            <a:r>
              <a:rPr lang="en-US" sz="2400" kern="0" baseline="15000" dirty="0" smtClean="0">
                <a:latin typeface="Gill Sans"/>
                <a:ea typeface="cmmi10"/>
                <a:cs typeface="cmmi10"/>
              </a:rPr>
              <a:t> </a:t>
            </a:r>
            <a:r>
              <a:rPr lang="en-US" sz="2400" kern="0" baseline="3000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À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1/n  </a:t>
            </a:r>
            <a:endParaRPr lang="en-US" sz="2400" kern="0" dirty="0" smtClean="0">
              <a:latin typeface="Gill Sans"/>
              <a:cs typeface="Gill Sans"/>
            </a:endParaRPr>
          </a:p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9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>
                <a:solidFill>
                  <a:schemeClr val="accent3"/>
                </a:solidFill>
                <a:latin typeface="Gill Sans"/>
                <a:cs typeface="Gill Sans"/>
              </a:rPr>
              <a:t>Q</a:t>
            </a:r>
            <a:r>
              <a:rPr lang="en-US" sz="2400" kern="0" baseline="30000" dirty="0">
                <a:solidFill>
                  <a:schemeClr val="accent3"/>
                </a:solidFill>
                <a:latin typeface="Gill Sans"/>
                <a:cs typeface="Gill Sans"/>
              </a:rPr>
              <a:t>*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½</a:t>
            </a:r>
            <a:r>
              <a:rPr lang="en-US" sz="2400" kern="0" dirty="0">
                <a:latin typeface="Gill Sans"/>
                <a:cs typeface="Gill Sans"/>
              </a:rPr>
              <a:t> [n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] of size </a:t>
            </a:r>
            <a:r>
              <a:rPr lang="en-US" sz="2400" kern="0" dirty="0" err="1">
                <a:latin typeface="cmsy10"/>
                <a:ea typeface="cmsy10"/>
                <a:cs typeface="cmsy10"/>
              </a:rPr>
              <a:t>À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/n = n queries Bob can answer.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281555" y="3528232"/>
            <a:ext cx="1229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Range-counting queries lack property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,</a:t>
            </a:r>
            <a:r>
              <a:rPr lang="en-US" sz="2400" kern="0" dirty="0" smtClean="0">
                <a:latin typeface="Gill Sans"/>
                <a:cs typeface="Gill Sans"/>
              </a:rPr>
              <a:t> but with (nontrivial) effort </a:t>
            </a:r>
            <a:r>
              <a:rPr lang="en-US" sz="2400" kern="0" dirty="0" err="1" smtClean="0">
                <a:latin typeface="Gill Sans"/>
                <a:cs typeface="Gill Sans"/>
              </a:rPr>
              <a:t>arg</a:t>
            </a:r>
            <a:r>
              <a:rPr lang="en-US" sz="2400" kern="0" dirty="0" smtClean="0">
                <a:latin typeface="Gill Sans"/>
                <a:cs typeface="Gill Sans"/>
              </a:rPr>
              <a:t> goes through…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5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9" grpId="0"/>
      <p:bldP spid="80" grpId="0"/>
      <p:bldP spid="2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26954" y="1710005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Larsen’s solution : Alice further sends Bob </a:t>
            </a:r>
            <a:r>
              <a:rPr lang="en-US" sz="2400" b="1" kern="0" dirty="0" smtClean="0">
                <a:latin typeface="Gill Sans"/>
                <a:cs typeface="Gill Sans"/>
              </a:rPr>
              <a:t>indices</a:t>
            </a:r>
            <a:r>
              <a:rPr lang="en-US" sz="2400" kern="0" dirty="0" smtClean="0">
                <a:latin typeface="Gill Sans"/>
                <a:cs typeface="Gill Sans"/>
              </a:rPr>
              <a:t> of Q* (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n) bits per q) 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4157" y="3815626"/>
            <a:ext cx="9350693" cy="2061409"/>
            <a:chOff x="1249931" y="3800487"/>
            <a:chExt cx="9350693" cy="2061409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41" y="4128718"/>
              <a:ext cx="864418" cy="1008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1249931" y="5382675"/>
              <a:ext cx="9350693" cy="479221"/>
              <a:chOff x="1833978" y="4421180"/>
              <a:chExt cx="9350693" cy="47922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833978" y="4425064"/>
                <a:ext cx="4691741" cy="475337"/>
                <a:chOff x="5818414" y="1818328"/>
                <a:chExt cx="4691741" cy="475337"/>
              </a:xfrm>
            </p:grpSpPr>
            <p:sp>
              <p:nvSpPr>
                <p:cNvPr id="21" name="Frame 20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492930" y="4421180"/>
                <a:ext cx="4691741" cy="475337"/>
                <a:chOff x="5818414" y="1818328"/>
                <a:chExt cx="4691741" cy="475337"/>
              </a:xfrm>
            </p:grpSpPr>
            <p:sp>
              <p:nvSpPr>
                <p:cNvPr id="32" name="Frame 31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8"/>
            <p:cNvGrpSpPr/>
            <p:nvPr/>
          </p:nvGrpSpPr>
          <p:grpSpPr>
            <a:xfrm>
              <a:off x="2187919" y="5408326"/>
              <a:ext cx="7474489" cy="431290"/>
              <a:chOff x="2170352" y="4232872"/>
              <a:chExt cx="7474489" cy="43129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170352" y="4232872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67617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924739" y="4232873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85876" y="4232873"/>
                <a:ext cx="498133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290423" y="4236245"/>
                <a:ext cx="453569" cy="413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113211" y="5408327"/>
              <a:ext cx="6549196" cy="431289"/>
              <a:chOff x="3095645" y="4232873"/>
              <a:chExt cx="6549196" cy="43128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675293" y="4232873"/>
                <a:ext cx="498133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499999" y="3800487"/>
              <a:ext cx="2728118" cy="1575436"/>
              <a:chOff x="6585857" y="223078"/>
              <a:chExt cx="2728118" cy="157543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7982858" y="432197"/>
                <a:ext cx="199570" cy="14837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7"/>
              </p:cNvCxnSpPr>
              <p:nvPr/>
            </p:nvCxnSpPr>
            <p:spPr>
              <a:xfrm flipH="1">
                <a:off x="6585857" y="453926"/>
                <a:ext cx="1567345" cy="13067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7866407" y="544796"/>
                <a:ext cx="198350" cy="12537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5" idx="5"/>
              </p:cNvCxnSpPr>
              <p:nvPr/>
            </p:nvCxnSpPr>
            <p:spPr>
              <a:xfrm>
                <a:off x="8153202" y="558843"/>
                <a:ext cx="1121444" cy="12018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Block Arc 71"/>
              <p:cNvSpPr/>
              <p:nvPr/>
            </p:nvSpPr>
            <p:spPr>
              <a:xfrm flipV="1">
                <a:off x="7456714" y="888997"/>
                <a:ext cx="1097309" cy="246222"/>
              </a:xfrm>
              <a:prstGeom prst="blockArc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916974" y="1088129"/>
                <a:ext cx="1397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o(</a:t>
                </a:r>
                <a:r>
                  <a:rPr lang="en-US" sz="2000" kern="0" dirty="0" err="1">
                    <a:latin typeface="Gill Sans"/>
                    <a:cs typeface="Gill Sans"/>
                  </a:rPr>
                  <a:t>lg</a:t>
                </a:r>
                <a:r>
                  <a:rPr lang="en-US" sz="2000" kern="0" baseline="-25000" dirty="0" smtClean="0">
                    <a:latin typeface="cmmi10"/>
                    <a:ea typeface="cmmi10"/>
                    <a:cs typeface="cmmi10"/>
                  </a:rPr>
                  <a:t>¯ </a:t>
                </a:r>
                <a:r>
                  <a:rPr lang="en-US" sz="2000" kern="0" dirty="0" smtClean="0">
                    <a:latin typeface="Gill Sans"/>
                    <a:cs typeface="Gill Sans"/>
                  </a:rPr>
                  <a:t>n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418718" y="223078"/>
                <a:ext cx="387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kern="0" dirty="0" err="1" smtClean="0">
                    <a:latin typeface="Gill Sans"/>
                    <a:cs typeface="Gill Sans"/>
                  </a:rPr>
                  <a:t>S</a:t>
                </a:r>
                <a:r>
                  <a:rPr lang="en-US" sz="2000" kern="0" baseline="-25000" dirty="0" err="1" smtClean="0">
                    <a:latin typeface="Gill Sans"/>
                    <a:cs typeface="Gill Sans"/>
                  </a:rPr>
                  <a:t>q</a:t>
                </a:r>
                <a:endParaRPr lang="en-US" sz="2000" baseline="-25000" dirty="0">
                  <a:latin typeface="Gill Sans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196245" y="1014981"/>
            <a:ext cx="11012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Subtle but crucial issue with [Lar’12] proof : 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Bob cannot identify Q</a:t>
            </a:r>
            <a:r>
              <a:rPr lang="en-US" sz="2400" kern="0" dirty="0">
                <a:solidFill>
                  <a:srgbClr val="FF0000"/>
                </a:solidFill>
                <a:latin typeface="Gill Sans"/>
                <a:cs typeface="Gill Sans"/>
              </a:rPr>
              <a:t>*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(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µ</a:t>
            </a:r>
            <a:r>
              <a:rPr lang="en-US" sz="2400" kern="0" dirty="0" smtClean="0">
                <a:latin typeface="Gill Sans"/>
                <a:cs typeface="Gill Sans"/>
              </a:rPr>
              <a:t> [n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]) .</a:t>
            </a:r>
          </a:p>
          <a:p>
            <a:pPr marL="457200" indent="-457200">
              <a:buFont typeface="Arial"/>
              <a:buChar char="•"/>
            </a:pPr>
            <a:endParaRPr lang="en-US" sz="2400" kern="0" baseline="30000" dirty="0" smtClean="0"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012" y="178195"/>
            <a:ext cx="30566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Identifying Q* ??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2391" y="5045011"/>
            <a:ext cx="1344746" cy="1216417"/>
            <a:chOff x="5414504" y="3779850"/>
            <a:chExt cx="1344746" cy="1216417"/>
          </a:xfrm>
        </p:grpSpPr>
        <p:sp>
          <p:nvSpPr>
            <p:cNvPr id="4" name="Donut 3"/>
            <p:cNvSpPr/>
            <p:nvPr/>
          </p:nvSpPr>
          <p:spPr>
            <a:xfrm>
              <a:off x="5414504" y="3779850"/>
              <a:ext cx="1344746" cy="1216417"/>
            </a:xfrm>
            <a:prstGeom prst="donut">
              <a:avLst>
                <a:gd name="adj" fmla="val 42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870758" y="4592970"/>
              <a:ext cx="402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en-US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??</a:t>
              </a:r>
              <a:endParaRPr lang="en-US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223656" y="2395622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To achieve contradiction, need: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400" kern="0" dirty="0" smtClean="0">
                <a:latin typeface="Gill Sans"/>
                <a:cs typeface="Gill Sans"/>
              </a:rPr>
              <a:t> q , Info(answer to q reveals on 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&gt; </a:t>
            </a:r>
            <a:r>
              <a:rPr lang="en-US" sz="2400" kern="0" dirty="0">
                <a:latin typeface="cmmi10"/>
                <a:ea typeface="cmmi10"/>
                <a:cs typeface="cmmi10"/>
              </a:rPr>
              <a:t>£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 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21672" y="3084679"/>
            <a:ext cx="11644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Precisely why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)-bit weights needed.   (Also in [Pat’07,PT’08,CGL’15,WY’16…])</a:t>
            </a:r>
          </a:p>
        </p:txBody>
      </p:sp>
    </p:spTree>
    <p:extLst>
      <p:ext uri="{BB962C8B-B14F-4D97-AF65-F5344CB8AC3E}">
        <p14:creationId xmlns:p14="http://schemas.microsoft.com/office/powerpoint/2010/main" val="5745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07029" y="733543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For 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boolean</a:t>
            </a:r>
            <a:r>
              <a:rPr lang="en-US" sz="2400" i="1" kern="0" dirty="0" smtClean="0">
                <a:solidFill>
                  <a:schemeClr val="accent3"/>
                </a:solidFill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P</a:t>
            </a:r>
            <a:r>
              <a:rPr lang="en-US" sz="2400" kern="0" dirty="0" smtClean="0">
                <a:latin typeface="Gill Sans"/>
                <a:cs typeface="Gill Sans"/>
              </a:rPr>
              <a:t> over </a:t>
            </a:r>
            <a:r>
              <a:rPr lang="en-US" sz="2400" kern="0" dirty="0">
                <a:latin typeface="Gill Sans"/>
                <a:cs typeface="Gill Sans"/>
              </a:rPr>
              <a:t>r = 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¯ </a:t>
            </a:r>
            <a:r>
              <a:rPr lang="en-US" sz="2400" kern="0" dirty="0" smtClean="0">
                <a:latin typeface="Gill Sans"/>
                <a:cs typeface="Gill Sans"/>
              </a:rPr>
              <a:t>n </a:t>
            </a:r>
            <a:r>
              <a:rPr lang="en-US" sz="2400" i="1" kern="0" dirty="0" smtClean="0">
                <a:latin typeface="Gill Sans"/>
                <a:cs typeface="Gill Sans"/>
              </a:rPr>
              <a:t>random </a:t>
            </a:r>
            <a:r>
              <a:rPr lang="en-US" sz="2400" kern="0" dirty="0" smtClean="0">
                <a:latin typeface="Gill Sans"/>
                <a:cs typeface="Gill Sans"/>
              </a:rPr>
              <a:t>epochs, </a:t>
            </a:r>
            <a:r>
              <a:rPr lang="en-US" sz="2400" kern="0" dirty="0" err="1" smtClean="0">
                <a:latin typeface="Gill Sans"/>
                <a:cs typeface="Gill Sans"/>
              </a:rPr>
              <a:t>def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i="1" kern="0" dirty="0" smtClean="0">
                <a:latin typeface="Gill Sans"/>
                <a:cs typeface="Gill Sans"/>
              </a:rPr>
              <a:t>“</a:t>
            </a:r>
            <a:r>
              <a:rPr lang="en-US" sz="2400" i="1" kern="0" dirty="0">
                <a:latin typeface="Gill Sans"/>
                <a:cs typeface="Gill Sans"/>
              </a:rPr>
              <a:t>E</a:t>
            </a:r>
            <a:r>
              <a:rPr lang="en-US" sz="2400" i="1" kern="0" dirty="0" smtClean="0">
                <a:latin typeface="Gill Sans"/>
                <a:cs typeface="Gill Sans"/>
              </a:rPr>
              <a:t>poch Communication Game”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G</a:t>
            </a:r>
            <a:r>
              <a:rPr lang="en-US" sz="2400" kern="0" baseline="30000" dirty="0" err="1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-25000" dirty="0" err="1" smtClean="0">
                <a:solidFill>
                  <a:schemeClr val="accent3"/>
                </a:solidFill>
                <a:latin typeface="cmsy10"/>
                <a:ea typeface="cmsy10"/>
                <a:cs typeface="cmsy10"/>
              </a:rPr>
              <a:t>P</a:t>
            </a:r>
            <a:r>
              <a:rPr lang="en-US" sz="2400" kern="0" baseline="-25000" dirty="0" smtClean="0">
                <a:solidFill>
                  <a:schemeClr val="accent3"/>
                </a:solidFill>
                <a:latin typeface="cmsy10"/>
                <a:ea typeface="cmsy10"/>
                <a:cs typeface="cmsy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12" y="39035"/>
            <a:ext cx="27360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Our Approach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7276" y="5154448"/>
            <a:ext cx="9779573" cy="727524"/>
            <a:chOff x="1376065" y="4201082"/>
            <a:chExt cx="9779573" cy="727524"/>
          </a:xfrm>
        </p:grpSpPr>
        <p:sp>
          <p:nvSpPr>
            <p:cNvPr id="57" name="Rectangle 56"/>
            <p:cNvSpPr/>
            <p:nvPr/>
          </p:nvSpPr>
          <p:spPr>
            <a:xfrm>
              <a:off x="1376065" y="4639654"/>
              <a:ext cx="3122803" cy="199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638818" y="4639654"/>
              <a:ext cx="1690251" cy="199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6726" y="4639654"/>
              <a:ext cx="1189232" cy="1992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93961" y="4639654"/>
              <a:ext cx="700674" cy="199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076165" y="4639654"/>
              <a:ext cx="162312" cy="199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957020" y="455927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latin typeface="Gill Sans"/>
                  <a:cs typeface="Gill Sans"/>
                </a:rPr>
                <a:t>………</a:t>
              </a:r>
              <a:endParaRPr lang="en-US" kern="0" dirty="0"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012183" y="4231126"/>
              <a:ext cx="83990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kern="0" baseline="-25000" dirty="0">
                <a:latin typeface="Gill Sans"/>
                <a:cs typeface="Gill Sans"/>
              </a:endParaRPr>
            </a:p>
            <a:p>
              <a:endParaRPr lang="en-US" kern="0" baseline="-25000" dirty="0"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50299" y="4201082"/>
              <a:ext cx="87053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latin typeface="Gill Sans"/>
                  <a:cs typeface="Gill Sans"/>
                </a:rPr>
                <a:t> </a:t>
              </a:r>
              <a:r>
                <a:rPr lang="en-US" kern="0" dirty="0" err="1">
                  <a:latin typeface="cmmi10"/>
                  <a:ea typeface="cmmi10"/>
                  <a:cs typeface="cmmi10"/>
                </a:rPr>
                <a:t>u</a:t>
              </a:r>
              <a:r>
                <a:rPr lang="en-US" kern="0" baseline="-25000" dirty="0" err="1">
                  <a:ea typeface="cmmi10"/>
                  <a:cs typeface="cmmi10"/>
                </a:rPr>
                <a:t>r</a:t>
              </a:r>
              <a:r>
                <a:rPr lang="en-US" kern="0" baseline="-25000" dirty="0">
                  <a:latin typeface="Gill Sans"/>
                  <a:cs typeface="Gill Sans"/>
                </a:rPr>
                <a:t>                                                       </a:t>
              </a:r>
              <a:r>
                <a:rPr lang="en-US" kern="0" dirty="0">
                  <a:latin typeface="cmmi10"/>
                  <a:ea typeface="cmmi10"/>
                  <a:cs typeface="cmmi10"/>
                </a:rPr>
                <a:t>u</a:t>
              </a:r>
              <a:r>
                <a:rPr lang="en-US" kern="0" baseline="-25000" dirty="0">
                  <a:ea typeface="cmmi10"/>
                  <a:cs typeface="cmmi10"/>
                </a:rPr>
                <a:t>r-1</a:t>
              </a:r>
              <a:r>
                <a:rPr lang="en-US" kern="0" baseline="-25000" dirty="0">
                  <a:latin typeface="Gill Sans"/>
                  <a:cs typeface="Gill Sans"/>
                </a:rPr>
                <a:t>	                             </a:t>
              </a:r>
              <a:r>
                <a:rPr lang="en-US" b="1" kern="0" dirty="0" err="1">
                  <a:latin typeface="Gill Sans"/>
                  <a:cs typeface="Gill Sans"/>
                </a:rPr>
                <a:t>U</a:t>
              </a:r>
              <a:r>
                <a:rPr lang="en-US" kern="0" baseline="-25000" dirty="0" err="1">
                  <a:latin typeface="Gill Sans"/>
                  <a:cs typeface="Gill Sans"/>
                </a:rPr>
                <a:t>i</a:t>
              </a:r>
              <a:r>
                <a:rPr lang="en-US" kern="0" dirty="0">
                  <a:latin typeface="Gill Sans"/>
                  <a:cs typeface="Gill Sans"/>
                </a:rPr>
                <a:t>                                             </a:t>
              </a:r>
              <a:r>
                <a:rPr lang="en-US" kern="0" dirty="0">
                  <a:latin typeface="cmmi10"/>
                  <a:ea typeface="cmmi10"/>
                  <a:cs typeface="cmmi10"/>
                </a:rPr>
                <a:t>u</a:t>
              </a:r>
              <a:r>
                <a:rPr lang="en-US" kern="0" baseline="-25000" dirty="0">
                  <a:ea typeface="cmmi10"/>
                  <a:cs typeface="cmmi10"/>
                </a:rPr>
                <a:t>1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6976" y="3458758"/>
            <a:ext cx="11048097" cy="1809810"/>
            <a:chOff x="249991" y="2111856"/>
            <a:chExt cx="11048097" cy="1809810"/>
          </a:xfrm>
        </p:grpSpPr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3777" y="2111856"/>
              <a:ext cx="864418" cy="1008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32" y="2111856"/>
              <a:ext cx="918321" cy="1014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9991" y="3251673"/>
              <a:ext cx="26340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 smtClean="0">
                  <a:latin typeface="cmsy10"/>
                  <a:ea typeface="cmsy10"/>
                  <a:cs typeface="cmsy10"/>
                </a:rPr>
                <a:t>U </a:t>
              </a:r>
              <a:r>
                <a:rPr lang="en-US" sz="2000" kern="0" dirty="0" smtClean="0">
                  <a:latin typeface="Gill Sans"/>
                  <a:cs typeface="Gill Sans"/>
                </a:rPr>
                <a:t>:=</a:t>
              </a:r>
              <a:r>
                <a:rPr lang="en-US" sz="2000" b="1" kern="0" dirty="0" smtClean="0">
                  <a:latin typeface="Gill Sans"/>
                  <a:cs typeface="Gill Sans"/>
                </a:rPr>
                <a:t> U</a:t>
              </a:r>
              <a:r>
                <a:rPr lang="en-US" sz="2000" kern="0" baseline="-25000" dirty="0" smtClean="0">
                  <a:ea typeface="cmmi10"/>
                  <a:cs typeface="cmmi10"/>
                </a:rPr>
                <a:t>r</a:t>
              </a:r>
              <a:r>
                <a:rPr lang="en-US" sz="2000" kern="0" dirty="0" smtClean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, </a:t>
              </a:r>
              <a:r>
                <a:rPr lang="en-US" sz="2000" kern="0" dirty="0">
                  <a:latin typeface="Gill Sans"/>
                  <a:cs typeface="Gill Sans"/>
                </a:rPr>
                <a:t>…, </a:t>
              </a:r>
              <a:r>
                <a:rPr lang="en-US" sz="2000" b="1" kern="0" dirty="0" err="1" smtClean="0">
                  <a:latin typeface="Gill Sans"/>
                  <a:cs typeface="Gill Sans"/>
                </a:rPr>
                <a:t>U</a:t>
              </a:r>
              <a:r>
                <a:rPr lang="en-US" sz="2000" kern="0" baseline="-25000" dirty="0" err="1" smtClean="0">
                  <a:ea typeface="cmmi10"/>
                  <a:cs typeface="cmmi10"/>
                </a:rPr>
                <a:t>i</a:t>
              </a:r>
              <a:r>
                <a:rPr lang="en-US" sz="200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,</a:t>
              </a:r>
              <a:r>
                <a:rPr lang="en-US" sz="2000" kern="0" dirty="0">
                  <a:solidFill>
                    <a:srgbClr val="000000"/>
                  </a:solidFill>
                  <a:latin typeface="Gill Sans"/>
                  <a:cs typeface="Gill Sans"/>
                </a:rPr>
                <a:t>…., </a:t>
              </a:r>
              <a:r>
                <a:rPr lang="en-US" sz="2000" b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U</a:t>
              </a:r>
              <a:r>
                <a:rPr lang="en-US" sz="2000" kern="0" baseline="-25000" dirty="0" smtClean="0">
                  <a:solidFill>
                    <a:srgbClr val="000000"/>
                  </a:solidFill>
                  <a:ea typeface="cmmi10"/>
                  <a:cs typeface="cmmi10"/>
                </a:rPr>
                <a:t>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203259" y="3213780"/>
              <a:ext cx="10948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latin typeface="cmsy10"/>
                  <a:ea typeface="cmsy10"/>
                  <a:cs typeface="cmsy10"/>
                </a:rPr>
                <a:t>U </a:t>
              </a:r>
              <a:r>
                <a:rPr lang="en-US" sz="2000" kern="0" dirty="0" smtClean="0">
                  <a:latin typeface="cmsy10"/>
                  <a:ea typeface="cmsy10"/>
                  <a:cs typeface="cmsy10"/>
                </a:rPr>
                <a:t>n</a:t>
              </a:r>
              <a:r>
                <a:rPr lang="en-US" sz="2000" b="1" kern="0" dirty="0" smtClean="0">
                  <a:latin typeface="Gill Sans"/>
                  <a:cs typeface="Gill Sans"/>
                </a:rPr>
                <a:t> </a:t>
              </a:r>
              <a:r>
                <a:rPr lang="en-US" sz="2000" b="1" kern="0" dirty="0" err="1" smtClean="0">
                  <a:latin typeface="Gill Sans"/>
                  <a:cs typeface="Gill Sans"/>
                </a:rPr>
                <a:t>U</a:t>
              </a:r>
              <a:r>
                <a:rPr lang="en-US" sz="2000" kern="0" baseline="-25000" dirty="0" err="1" smtClean="0">
                  <a:ea typeface="cmmi10"/>
                  <a:cs typeface="cmmi10"/>
                </a:rPr>
                <a:t>i</a:t>
              </a:r>
              <a:r>
                <a:rPr lang="en-US" sz="2000" kern="0" baseline="-25000" dirty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,</a:t>
              </a:r>
              <a:endParaRPr lang="en-US" sz="2000" kern="0" baseline="-25000" dirty="0" smtClean="0">
                <a:ea typeface="cmmi10"/>
                <a:cs typeface="cmmi10"/>
              </a:endParaRPr>
            </a:p>
            <a:p>
              <a:r>
                <a:rPr lang="en-US" sz="2000" kern="0">
                  <a:latin typeface="Gill Sans"/>
                  <a:cs typeface="Gill Sans"/>
                </a:rPr>
                <a:t>q</a:t>
              </a:r>
              <a:r>
                <a:rPr lang="en-US" sz="2000" kern="0" smtClean="0">
                  <a:latin typeface="Gill Sans"/>
                  <a:cs typeface="Gill Sans"/>
                </a:rPr>
                <a:t> </a:t>
              </a:r>
              <a:r>
                <a:rPr lang="en-US" sz="2000" b="1" kern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kern="0" smtClean="0">
                  <a:latin typeface="Gill Sans"/>
                  <a:cs typeface="Gill Sans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Q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29947" y="3435084"/>
            <a:ext cx="25344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latin typeface="Gill Sans"/>
                <a:cs typeface="Gill Sans"/>
              </a:rPr>
              <a:t>Goal :  </a:t>
            </a:r>
            <a:r>
              <a:rPr lang="en-US" sz="2200" kern="0" dirty="0" smtClean="0">
                <a:latin typeface="cmsy10"/>
                <a:ea typeface="cmsy10"/>
                <a:cs typeface="cmsy10"/>
              </a:rPr>
              <a:t>P</a:t>
            </a:r>
            <a:r>
              <a:rPr lang="en-US" sz="2200" kern="0" dirty="0" smtClean="0">
                <a:latin typeface="Gill Sans"/>
                <a:cs typeface="Gill Sans"/>
              </a:rPr>
              <a:t>(q,</a:t>
            </a:r>
            <a:r>
              <a:rPr lang="en-US" sz="2200" kern="0" dirty="0">
                <a:latin typeface="cmsy10"/>
                <a:ea typeface="cmsy10"/>
                <a:cs typeface="cmsy10"/>
              </a:rPr>
              <a:t> U</a:t>
            </a:r>
            <a:r>
              <a:rPr lang="en-US" sz="2200" kern="0" dirty="0" smtClean="0">
                <a:latin typeface="Gill Sans"/>
                <a:cs typeface="Gill Sans"/>
              </a:rPr>
              <a:t>) = ??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93181" y="4209055"/>
            <a:ext cx="4237765" cy="1788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4330317" y="4506230"/>
            <a:ext cx="28049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kern="0" dirty="0" smtClean="0">
                <a:latin typeface="Gill Sans"/>
                <a:cs typeface="Gill Sans"/>
              </a:rPr>
              <a:t>(Trivial : </a:t>
            </a:r>
            <a:r>
              <a:rPr lang="en-US" sz="2000" dirty="0" smtClean="0">
                <a:latin typeface="msam10"/>
                <a:ea typeface="msam10"/>
                <a:cs typeface="msam10"/>
              </a:rPr>
              <a:t>. </a:t>
            </a:r>
            <a:r>
              <a:rPr lang="en-US" sz="2200" kern="0" dirty="0" smtClean="0">
                <a:latin typeface="Gill Sans"/>
                <a:cs typeface="Gill Sans"/>
              </a:rPr>
              <a:t>O(</a:t>
            </a:r>
            <a:r>
              <a:rPr lang="en-US" sz="2000" kern="0" dirty="0" smtClean="0">
                <a:latin typeface="Gill Sans"/>
                <a:cs typeface="Gill Sans"/>
              </a:rPr>
              <a:t>|</a:t>
            </a:r>
            <a:r>
              <a:rPr lang="en-US" sz="2000" b="1" kern="0" dirty="0" err="1">
                <a:latin typeface="Gill Sans"/>
                <a:cs typeface="Gill Sans"/>
              </a:rPr>
              <a:t>U</a:t>
            </a:r>
            <a:r>
              <a:rPr lang="en-US" sz="2000" kern="0" baseline="-25000" dirty="0" err="1">
                <a:ea typeface="cmmi10"/>
                <a:cs typeface="cmmi10"/>
              </a:rPr>
              <a:t>i</a:t>
            </a:r>
            <a:r>
              <a:rPr lang="en-US" sz="2000" kern="0" dirty="0" smtClean="0">
                <a:latin typeface="Gill Sans"/>
                <a:cs typeface="Gill Sans"/>
              </a:rPr>
              <a:t>|) bits</a:t>
            </a:r>
            <a:r>
              <a:rPr lang="en-US" sz="2200" kern="0" dirty="0" smtClean="0">
                <a:latin typeface="Gill Sans"/>
                <a:cs typeface="Gill Sans"/>
              </a:rPr>
              <a:t>)</a:t>
            </a:r>
            <a:endParaRPr lang="en-US" sz="2200" dirty="0"/>
          </a:p>
        </p:txBody>
      </p:sp>
      <p:sp>
        <p:nvSpPr>
          <p:cNvPr id="135" name="Rectangle 134"/>
          <p:cNvSpPr/>
          <p:nvPr/>
        </p:nvSpPr>
        <p:spPr>
          <a:xfrm>
            <a:off x="357740" y="1465653"/>
            <a:ext cx="12109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Main </a:t>
            </a:r>
            <a:r>
              <a:rPr lang="en-US" sz="2400" kern="0" dirty="0">
                <a:solidFill>
                  <a:srgbClr val="37A76F"/>
                </a:solidFill>
                <a:latin typeface="Gill Sans"/>
                <a:cs typeface="Gill Sans"/>
              </a:rPr>
              <a:t>result </a:t>
            </a:r>
            <a:r>
              <a:rPr lang="en-US" sz="2400" kern="0" dirty="0" smtClean="0">
                <a:latin typeface="Gill Sans"/>
                <a:cs typeface="Gill Sans"/>
              </a:rPr>
              <a:t>(“Weak Simulation </a:t>
            </a:r>
            <a:r>
              <a:rPr lang="en-US" sz="2400" kern="0" dirty="0" err="1" smtClean="0">
                <a:latin typeface="Gill Sans"/>
                <a:cs typeface="Gill Sans"/>
              </a:rPr>
              <a:t>Thm</a:t>
            </a:r>
            <a:r>
              <a:rPr lang="en-US" sz="2400" kern="0" dirty="0" smtClean="0">
                <a:latin typeface="Gill Sans"/>
                <a:cs typeface="Gill Sans"/>
              </a:rPr>
              <a:t>”) :  If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P</a:t>
            </a:r>
            <a:r>
              <a:rPr lang="en-US" sz="2400" kern="0" dirty="0" smtClean="0">
                <a:latin typeface="Gill Sans"/>
                <a:cs typeface="Gill Sans"/>
              </a:rPr>
              <a:t> admits DS with (</a:t>
            </a:r>
            <a:r>
              <a:rPr lang="en-US" sz="2400" kern="0" dirty="0" err="1" smtClean="0">
                <a:latin typeface="Gill Sans"/>
                <a:cs typeface="Gill Sans"/>
              </a:rPr>
              <a:t>w.c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chemeClr val="accent3"/>
                </a:solidFill>
                <a:latin typeface="Gill Sans"/>
                <a:cs typeface="Gill Sans"/>
              </a:rPr>
              <a:t>u</a:t>
            </a:r>
            <a:r>
              <a:rPr lang="en-US" sz="2400" kern="0" baseline="-25000" dirty="0" smtClean="0">
                <a:latin typeface="Gill Sans"/>
                <a:cs typeface="Gill Sans"/>
              </a:rPr>
              <a:t>  </a:t>
            </a:r>
            <a:r>
              <a:rPr lang="en-US" sz="2400" kern="0" dirty="0" smtClean="0">
                <a:latin typeface="Gill Sans"/>
                <a:cs typeface="Gill Sans"/>
              </a:rPr>
              <a:t>and (expected) </a:t>
            </a:r>
            <a:r>
              <a:rPr lang="en-US" sz="2400" kern="0" dirty="0" err="1" smtClean="0">
                <a:solidFill>
                  <a:srgbClr val="37A76F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rgbClr val="37A76F"/>
                </a:solidFill>
                <a:latin typeface="Gill Sans"/>
                <a:cs typeface="Gill Sans"/>
              </a:rPr>
              <a:t>q</a:t>
            </a:r>
            <a:r>
              <a:rPr lang="en-US" sz="2400" kern="0" baseline="-25000" dirty="0" smtClean="0">
                <a:solidFill>
                  <a:srgbClr val="37A76F"/>
                </a:solidFill>
                <a:latin typeface="Gill Sans"/>
                <a:cs typeface="Gill Sans"/>
              </a:rPr>
              <a:t>  </a:t>
            </a:r>
          </a:p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9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one-way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for </a:t>
            </a:r>
            <a:r>
              <a:rPr lang="en-US" sz="2400" kern="0" dirty="0" err="1">
                <a:latin typeface="Gill Sans"/>
                <a:cs typeface="Gill Sans"/>
              </a:rPr>
              <a:t>G</a:t>
            </a:r>
            <a:r>
              <a:rPr lang="en-US" sz="2400" kern="0" baseline="30000" dirty="0" err="1"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-25000" dirty="0" err="1">
                <a:latin typeface="cmsy10"/>
                <a:ea typeface="cmsy10"/>
                <a:cs typeface="cmsy10"/>
              </a:rPr>
              <a:t>P</a:t>
            </a:r>
            <a:r>
              <a:rPr lang="en-US" sz="2400" kern="0" baseline="-25000" dirty="0">
                <a:latin typeface="cmsy10"/>
                <a:ea typeface="cmsy10"/>
                <a:cs typeface="cmsy10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>
                <a:latin typeface="Gill Sans"/>
                <a:cs typeface="Gill Sans"/>
              </a:rPr>
              <a:t>f</a:t>
            </a:r>
            <a:r>
              <a:rPr lang="en-US" sz="2400" kern="0" dirty="0" smtClean="0">
                <a:latin typeface="Gill Sans"/>
                <a:cs typeface="Gill Sans"/>
              </a:rPr>
              <a:t>or random epoch </a:t>
            </a:r>
            <a:r>
              <a:rPr lang="en-US" sz="2400" kern="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, </a:t>
            </a:r>
            <a:r>
              <a:rPr lang="en-US" sz="2400" kern="0" dirty="0" err="1" smtClean="0">
                <a:latin typeface="Gill Sans"/>
                <a:cs typeface="Gill Sans"/>
              </a:rPr>
              <a:t>s.t</a:t>
            </a:r>
            <a:r>
              <a:rPr lang="en-US" sz="2400" kern="0" dirty="0" smtClean="0">
                <a:latin typeface="Gill Sans"/>
                <a:cs typeface="Gill Sans"/>
              </a:rPr>
              <a:t>  |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|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latin typeface="Gill Sans"/>
                <a:cs typeface="Gill Sans"/>
              </a:rPr>
              <a:t> |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|/(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err="1" smtClean="0">
                <a:latin typeface="Gill Sans"/>
                <a:cs typeface="Gill Sans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kern="0" baseline="15000" dirty="0" smtClean="0">
                <a:latin typeface="Gill Sans"/>
                <a:cs typeface="Gill Sans"/>
              </a:rPr>
              <a:t>10</a:t>
            </a:r>
            <a:r>
              <a:rPr lang="en-US" sz="2400" kern="0" dirty="0" smtClean="0">
                <a:latin typeface="Gill Sans"/>
                <a:cs typeface="Gill Sans"/>
              </a:rPr>
              <a:t> , and </a:t>
            </a:r>
          </a:p>
          <a:p>
            <a:r>
              <a:rPr lang="en-US" sz="2400" kern="0" dirty="0" smtClean="0">
                <a:latin typeface="Gill Sans"/>
                <a:cs typeface="Gill Sans"/>
              </a:rPr>
              <a:t>					</a:t>
            </a:r>
          </a:p>
          <a:p>
            <a:r>
              <a:rPr lang="en-US" sz="2400" kern="0" dirty="0">
                <a:latin typeface="Gill Sans"/>
                <a:cs typeface="Gill Sans"/>
              </a:rPr>
              <a:t>	</a:t>
            </a:r>
            <a:r>
              <a:rPr lang="en-US" sz="2400" kern="0" dirty="0" smtClean="0">
                <a:latin typeface="Gill Sans"/>
                <a:cs typeface="Gill Sans"/>
              </a:rPr>
              <a:t>	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	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[Bob answers q]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½ + </a:t>
            </a:r>
            <a:r>
              <a:rPr lang="en-US" sz="2400" kern="0" dirty="0" err="1" smtClean="0">
                <a:latin typeface="Gill Sans"/>
                <a:cs typeface="Gill Sans"/>
              </a:rPr>
              <a:t>exp</a:t>
            </a:r>
            <a:r>
              <a:rPr lang="en-US" sz="2400" kern="0" dirty="0" smtClean="0">
                <a:latin typeface="Gill Sans"/>
                <a:cs typeface="Gill Sans"/>
              </a:rPr>
              <a:t>(- t</a:t>
            </a:r>
            <a:r>
              <a:rPr lang="en-US" sz="2400" kern="0" baseline="-25000" dirty="0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lg</a:t>
            </a:r>
            <a:r>
              <a:rPr lang="en-US" sz="2400" kern="0" baseline="15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err="1">
                <a:latin typeface="Gill Sans"/>
                <a:cs typeface="Gill Sans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) /  </a:t>
            </a:r>
            <a:r>
              <a:rPr lang="en-US" sz="2200" kern="0" dirty="0" err="1" smtClean="0">
                <a:latin typeface="Gill Sans"/>
                <a:cs typeface="Gill Sans"/>
              </a:rPr>
              <a:t>lg</a:t>
            </a:r>
            <a:r>
              <a:rPr lang="en-US" sz="22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 )  </a:t>
            </a:r>
            <a:endParaRPr lang="en-US" sz="2400" kern="0" dirty="0">
              <a:latin typeface="Gill Sans"/>
              <a:cs typeface="Gill Sans"/>
            </a:endParaRPr>
          </a:p>
          <a:p>
            <a:endParaRPr lang="en-US" sz="2400" kern="0" baseline="-25000" dirty="0">
              <a:latin typeface="Gill Sans"/>
              <a:cs typeface="Gill San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768753" y="2690676"/>
            <a:ext cx="660919" cy="268328"/>
            <a:chOff x="10495930" y="2826381"/>
            <a:chExt cx="660919" cy="26832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495930" y="2951601"/>
              <a:ext cx="75091" cy="1431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571021" y="2826381"/>
              <a:ext cx="0" cy="26832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71021" y="2826381"/>
              <a:ext cx="58582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8570637" y="2560604"/>
            <a:ext cx="2914467" cy="461665"/>
            <a:chOff x="8570637" y="2821529"/>
            <a:chExt cx="2914467" cy="461665"/>
          </a:xfrm>
        </p:grpSpPr>
        <p:sp>
          <p:nvSpPr>
            <p:cNvPr id="145" name="Rectangle 144"/>
            <p:cNvSpPr/>
            <p:nvPr/>
          </p:nvSpPr>
          <p:spPr>
            <a:xfrm>
              <a:off x="8570637" y="2821529"/>
              <a:ext cx="29144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¼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½ </a:t>
              </a:r>
              <a:r>
                <a:rPr lang="en-US" sz="2400" kern="0" dirty="0" smtClean="0">
                  <a:latin typeface="Gill Sans"/>
                  <a:cs typeface="Gill Sans"/>
                </a:rPr>
                <a:t>+ </a:t>
              </a:r>
              <a:r>
                <a:rPr lang="en-US" sz="2400" kern="0" dirty="0" err="1" smtClean="0">
                  <a:solidFill>
                    <a:srgbClr val="37A76F"/>
                  </a:solidFill>
                  <a:latin typeface="Gill Sans"/>
                  <a:cs typeface="Gill Sans"/>
                </a:rPr>
                <a:t>exp</a:t>
              </a:r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(- </a:t>
              </a:r>
              <a:r>
                <a:rPr lang="en-US" sz="2400" kern="0" dirty="0" err="1" smtClean="0">
                  <a:solidFill>
                    <a:srgbClr val="37A76F"/>
                  </a:solidFill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solidFill>
                    <a:srgbClr val="37A76F"/>
                  </a:solidFill>
                  <a:latin typeface="Gill Sans"/>
                  <a:cs typeface="Gill Sans"/>
                </a:rPr>
                <a:t>q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/  </a:t>
              </a:r>
              <a:r>
                <a:rPr lang="en-US" sz="2200" kern="0" dirty="0" err="1" smtClean="0">
                  <a:solidFill>
                    <a:srgbClr val="37A76F"/>
                  </a:solidFill>
                  <a:latin typeface="Gill Sans"/>
                  <a:cs typeface="Gill Sans"/>
                </a:rPr>
                <a:t>lg</a:t>
              </a:r>
              <a:r>
                <a:rPr lang="en-US" sz="20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n )</a:t>
              </a:r>
              <a:endParaRPr lang="en-US" sz="2400" baseline="30000" dirty="0">
                <a:solidFill>
                  <a:srgbClr val="37A76F"/>
                </a:solidFill>
                <a:latin typeface="Gill Sans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0602606" y="2942657"/>
              <a:ext cx="660919" cy="268328"/>
              <a:chOff x="10495930" y="2826381"/>
              <a:chExt cx="660919" cy="26832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0495930" y="2951601"/>
                <a:ext cx="75091" cy="14310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0571021" y="2826381"/>
                <a:ext cx="0" cy="2683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0571021" y="2826381"/>
                <a:ext cx="58582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8080362" y="1806235"/>
            <a:ext cx="1811995" cy="447820"/>
            <a:chOff x="11891567" y="1618583"/>
            <a:chExt cx="1811995" cy="447820"/>
          </a:xfrm>
        </p:grpSpPr>
        <p:sp>
          <p:nvSpPr>
            <p:cNvPr id="36" name="Rectangle 35"/>
            <p:cNvSpPr/>
            <p:nvPr/>
          </p:nvSpPr>
          <p:spPr>
            <a:xfrm>
              <a:off x="11924738" y="1744122"/>
              <a:ext cx="1778824" cy="322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91567" y="1618583"/>
              <a:ext cx="11725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kern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polylg</a:t>
              </a:r>
              <a:r>
                <a:rPr lang="en-US" sz="2200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(n)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4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/>
      <p:bldP spid="9" grpId="1"/>
      <p:bldP spid="134" grpId="0"/>
      <p:bldP spid="1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8012" y="70867"/>
            <a:ext cx="70828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Why Tiny Advantage Implies Large </a:t>
            </a:r>
            <a:r>
              <a:rPr lang="en-US" sz="3400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3400" baseline="-25000" dirty="0" err="1" smtClean="0">
                <a:solidFill>
                  <a:srgbClr val="00B050"/>
                </a:solidFill>
                <a:latin typeface="Gill Sans"/>
                <a:ea typeface="Gill Sans" charset="0"/>
                <a:cs typeface="Gill Sans" charset="0"/>
              </a:rPr>
              <a:t>q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 ?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8980" y="1026820"/>
            <a:ext cx="10723722" cy="461665"/>
            <a:chOff x="428980" y="1509796"/>
            <a:chExt cx="10723722" cy="461665"/>
          </a:xfrm>
        </p:grpSpPr>
        <p:sp>
          <p:nvSpPr>
            <p:cNvPr id="32" name="Rectangle 31"/>
            <p:cNvSpPr/>
            <p:nvPr/>
          </p:nvSpPr>
          <p:spPr>
            <a:xfrm>
              <a:off x="428980" y="1509796"/>
              <a:ext cx="3762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 P </a:t>
              </a:r>
              <a:r>
                <a:rPr lang="en-US" sz="2400" kern="0" dirty="0" smtClean="0">
                  <a:latin typeface="Gill Sans"/>
                  <a:cs typeface="Gill Sans"/>
                </a:rPr>
                <a:t>:     (</a:t>
              </a:r>
              <a:r>
                <a:rPr lang="en-US" sz="2400" b="1" kern="0" dirty="0">
                  <a:latin typeface="Gill Sans"/>
                  <a:cs typeface="Gill Sans"/>
                </a:rPr>
                <a:t>U</a:t>
              </a:r>
              <a:r>
                <a:rPr lang="en-US" sz="2400" kern="0" baseline="-25000" dirty="0" smtClean="0">
                  <a:ea typeface="cmmi10"/>
                  <a:cs typeface="cmmi10"/>
                </a:rPr>
                <a:t>r</a:t>
              </a:r>
              <a:r>
                <a:rPr lang="en-US" sz="2400" kern="0" dirty="0">
                  <a:latin typeface="Gill Sans"/>
                  <a:cs typeface="Gill Sans"/>
                </a:rPr>
                <a:t>, …, </a:t>
              </a:r>
              <a:r>
                <a:rPr lang="en-US" sz="2400" b="1" kern="0" dirty="0" err="1">
                  <a:latin typeface="Gill Sans"/>
                  <a:cs typeface="Gill Sans"/>
                </a:rPr>
                <a:t>U</a:t>
              </a:r>
              <a:r>
                <a:rPr lang="en-US" sz="2400" kern="0" baseline="-25000" dirty="0" err="1">
                  <a:ea typeface="cmmi10"/>
                  <a:cs typeface="cmmi10"/>
                </a:rPr>
                <a:t>i</a:t>
              </a:r>
              <a:r>
                <a:rPr lang="en-US" sz="2400" kern="0" dirty="0">
                  <a:latin typeface="Gill Sans"/>
                  <a:cs typeface="Gill Sans"/>
                </a:rPr>
                <a:t>,…., </a:t>
              </a:r>
              <a:r>
                <a:rPr lang="en-US" sz="2400" b="1" kern="0" dirty="0">
                  <a:latin typeface="Gill Sans"/>
                  <a:cs typeface="Gill Sans"/>
                </a:rPr>
                <a:t>U</a:t>
              </a:r>
              <a:r>
                <a:rPr lang="en-US" sz="2400" kern="0" baseline="-25000" dirty="0" smtClean="0">
                  <a:ea typeface="cmmi10"/>
                  <a:cs typeface="cmmi10"/>
                </a:rPr>
                <a:t>1</a:t>
              </a:r>
              <a:r>
                <a:rPr lang="en-US" sz="2400" kern="0" dirty="0">
                  <a:latin typeface="Gill Sans"/>
                  <a:cs typeface="Gill Sans"/>
                </a:rPr>
                <a:t>)  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   </a:t>
              </a:r>
              <a:endParaRPr lang="en-US" sz="2400" kern="0" dirty="0" smtClean="0">
                <a:latin typeface="Gill Sans"/>
                <a:cs typeface="Gill San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508631" y="1753168"/>
              <a:ext cx="15561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452602" y="1524274"/>
              <a:ext cx="47001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kern="0" dirty="0" smtClean="0">
                  <a:latin typeface="Gill Sans"/>
                  <a:cs typeface="Gill Sans"/>
                </a:rPr>
                <a:t>(1,0,0,1,1,1,1,0,………..,1,0)   </a:t>
              </a:r>
              <a:r>
                <a:rPr lang="en-US" sz="2200" kern="0" dirty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200" kern="0" dirty="0" smtClean="0">
                  <a:latin typeface="Gill Sans"/>
                  <a:cs typeface="Gill Sans"/>
                </a:rPr>
                <a:t>  {0,1}</a:t>
              </a:r>
              <a:r>
                <a:rPr lang="en-US" sz="2200" kern="0" baseline="30000" dirty="0" smtClean="0">
                  <a:latin typeface="Gill Sans"/>
                  <a:cs typeface="Gill Sans"/>
                </a:rPr>
                <a:t>|Q|</a:t>
              </a:r>
              <a:endParaRPr lang="en-US" sz="2200" baseline="30000" dirty="0">
                <a:latin typeface="Gill Sans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60690" y="1871012"/>
            <a:ext cx="1150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1-Way </a:t>
            </a:r>
            <a:r>
              <a:rPr lang="en-US" sz="2400" kern="0" dirty="0" err="1" smtClean="0">
                <a:latin typeface="Gill Sans"/>
                <a:cs typeface="Gill Sans"/>
              </a:rPr>
              <a:t>Sim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Thm</a:t>
            </a:r>
            <a:r>
              <a:rPr lang="en-US" sz="2400" kern="0" dirty="0" smtClean="0">
                <a:latin typeface="Gill Sans"/>
                <a:cs typeface="Gill Sans"/>
              </a:rPr>
              <a:t>: Efficient Dynamic DS (small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baseline="-2500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Efficient 1-Way protocol answering a query </a:t>
            </a:r>
            <a:r>
              <a:rPr lang="en-US" sz="2400" kern="0" dirty="0" err="1" smtClean="0">
                <a:latin typeface="Gill Sans"/>
                <a:cs typeface="Gill Sans"/>
                <a:sym typeface="Wingdings"/>
              </a:rPr>
              <a:t>w.p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(½ + </a:t>
            </a:r>
            <a:r>
              <a:rPr lang="en-US" sz="2400" kern="0" dirty="0" err="1">
                <a:latin typeface="Gill Sans"/>
                <a:cs typeface="Gill Sans"/>
              </a:rPr>
              <a:t>exp</a:t>
            </a:r>
            <a:r>
              <a:rPr lang="en-US" sz="2400" kern="0" dirty="0">
                <a:latin typeface="Gill Sans"/>
                <a:cs typeface="Gill Sans"/>
              </a:rPr>
              <a:t>(-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/(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n)</a:t>
            </a:r>
            <a:r>
              <a:rPr lang="en-US" sz="2400" kern="0" baseline="30000" dirty="0">
                <a:latin typeface="Gill Sans"/>
                <a:cs typeface="Gill Sans"/>
              </a:rPr>
              <a:t>1/2</a:t>
            </a:r>
            <a:r>
              <a:rPr lang="en-US" sz="2400" kern="0" dirty="0">
                <a:latin typeface="Gill Sans"/>
                <a:cs typeface="Gill Sans"/>
              </a:rPr>
              <a:t>)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)</a:t>
            </a:r>
            <a:r>
              <a:rPr lang="en-US" sz="2400" kern="0" baseline="30000" dirty="0">
                <a:latin typeface="Gill Sans"/>
                <a:cs typeface="Gill Sans"/>
                <a:sym typeface="Wingdings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 Good </a:t>
            </a:r>
            <a:r>
              <a:rPr lang="en-US" sz="2400" kern="0" dirty="0">
                <a:solidFill>
                  <a:srgbClr val="37A76F"/>
                </a:solidFill>
                <a:latin typeface="Gill Sans"/>
                <a:cs typeface="Gill Sans"/>
                <a:sym typeface="Wingdings"/>
              </a:rPr>
              <a:t>l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  <a:sym typeface="Wingdings"/>
              </a:rPr>
              <a:t>ist-decodable code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:</a:t>
            </a:r>
            <a:endParaRPr lang="en-US" sz="2400" kern="0" dirty="0" smtClean="0">
              <a:latin typeface="Gill Sans"/>
              <a:cs typeface="Gill Sans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8585602" y="3005255"/>
            <a:ext cx="3452126" cy="3255704"/>
          </a:xfrm>
          <a:prstGeom prst="frame">
            <a:avLst>
              <a:gd name="adj1" fmla="val 1603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336842" y="3651893"/>
            <a:ext cx="2498601" cy="678431"/>
            <a:chOff x="7977454" y="3042369"/>
            <a:chExt cx="2498601" cy="678431"/>
          </a:xfrm>
        </p:grpSpPr>
        <p:sp>
          <p:nvSpPr>
            <p:cNvPr id="15" name="Oval 14"/>
            <p:cNvSpPr/>
            <p:nvPr/>
          </p:nvSpPr>
          <p:spPr>
            <a:xfrm>
              <a:off x="9654718" y="3524027"/>
              <a:ext cx="178867" cy="1967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77454" y="3042369"/>
              <a:ext cx="2498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kern="0" dirty="0">
                  <a:latin typeface="Gill Sans"/>
                  <a:cs typeface="Gill Sans"/>
                </a:rPr>
                <a:t>(1,0,0,1,1,1,1,0,………..,1,0)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91905" y="3930100"/>
            <a:ext cx="1638253" cy="1609968"/>
            <a:chOff x="8932517" y="3391140"/>
            <a:chExt cx="1638253" cy="1609968"/>
          </a:xfrm>
        </p:grpSpPr>
        <p:sp>
          <p:nvSpPr>
            <p:cNvPr id="47" name="Donut 46"/>
            <p:cNvSpPr/>
            <p:nvPr/>
          </p:nvSpPr>
          <p:spPr>
            <a:xfrm>
              <a:off x="8932517" y="3391140"/>
              <a:ext cx="1638253" cy="1609968"/>
            </a:xfrm>
            <a:prstGeom prst="donut">
              <a:avLst>
                <a:gd name="adj" fmla="val 42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9652210" y="4123632"/>
              <a:ext cx="178867" cy="196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60690" y="2978676"/>
            <a:ext cx="956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Random code has very few </a:t>
            </a:r>
            <a:r>
              <a:rPr lang="en-US" sz="2400" i="1" kern="0" dirty="0" err="1" smtClean="0">
                <a:latin typeface="Gill Sans"/>
                <a:cs typeface="Gill Sans"/>
              </a:rPr>
              <a:t>codewords</a:t>
            </a:r>
            <a:r>
              <a:rPr lang="en-US" sz="2400" i="1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even in ball of radius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(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½ - e</a:t>
            </a:r>
            <a:r>
              <a:rPr lang="en-US" sz="2600" kern="0" baseline="3000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600" kern="0" baseline="30000" dirty="0" smtClean="0">
                <a:latin typeface="Gill Sans"/>
                <a:cs typeface="Gill Sans"/>
                <a:sym typeface="Symbol"/>
              </a:rPr>
              <a:t>(- </a:t>
            </a:r>
            <a:r>
              <a:rPr lang="en-US" sz="2600" kern="0" baseline="30000" dirty="0" err="1" smtClean="0">
                <a:latin typeface="Gill Sans"/>
                <a:cs typeface="Gill Sans"/>
                <a:sym typeface="Symbol"/>
              </a:rPr>
              <a:t>lg</a:t>
            </a:r>
            <a:r>
              <a:rPr lang="en-US" sz="2600" kern="0" baseline="30000" dirty="0" smtClean="0">
                <a:latin typeface="Gill Sans"/>
                <a:cs typeface="Gill Sans"/>
                <a:sym typeface="Symbol"/>
              </a:rPr>
              <a:t> n)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Can almost recover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from small message 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(!)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8577" y="4006267"/>
            <a:ext cx="7763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b="1" kern="0" dirty="0" err="1" smtClean="0">
                <a:latin typeface="Gill Sans"/>
                <a:cs typeface="Gill Sans"/>
              </a:rPr>
              <a:t>Cor</a:t>
            </a:r>
            <a:r>
              <a:rPr lang="en-US" sz="2400" b="1" kern="0" dirty="0" smtClean="0">
                <a:latin typeface="Gill Sans"/>
                <a:cs typeface="Gill Sans"/>
              </a:rPr>
              <a:t>:</a:t>
            </a:r>
            <a:r>
              <a:rPr lang="en-US" sz="2400" kern="0" dirty="0" smtClean="0">
                <a:latin typeface="Gill Sans"/>
                <a:cs typeface="Gill Sans"/>
              </a:rPr>
              <a:t> If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P</a:t>
            </a:r>
            <a:r>
              <a:rPr lang="en-US" sz="2400" kern="0" dirty="0" smtClean="0">
                <a:latin typeface="Gill Sans"/>
                <a:cs typeface="Gill Sans"/>
              </a:rPr>
              <a:t> behaves like random list-decodable code </a:t>
            </a:r>
          </a:p>
          <a:p>
            <a:r>
              <a:rPr lang="en-US" sz="2400" kern="0" dirty="0">
                <a:latin typeface="Gill Sans"/>
                <a:ea typeface="cmsy10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ea typeface="cmsy10"/>
                <a:cs typeface="Gill Sans"/>
              </a:rPr>
              <a:t>  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  </a:t>
            </a:r>
            <a:r>
              <a:rPr lang="en-US" sz="2400" kern="0" dirty="0" err="1" smtClean="0">
                <a:latin typeface="Gill Sans"/>
                <a:cs typeface="Gill Sans"/>
              </a:rPr>
              <a:t>exp</a:t>
            </a:r>
            <a:r>
              <a:rPr lang="en-US" sz="2400" kern="0" dirty="0">
                <a:latin typeface="Gill Sans"/>
                <a:cs typeface="Gill Sans"/>
              </a:rPr>
              <a:t>(-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/(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kern="0" baseline="30000" dirty="0" smtClean="0">
                <a:latin typeface="Gill Sans"/>
                <a:cs typeface="Gill Sans"/>
              </a:rPr>
              <a:t>1/2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  <a:sym typeface="Wingdings"/>
              </a:rPr>
              <a:t>exp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(-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  <a:sym typeface="Wingdings"/>
              </a:rPr>
              <a:t>lg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n))</a:t>
            </a:r>
            <a:endParaRPr lang="en-US" sz="2400" kern="0" dirty="0" smtClean="0">
              <a:latin typeface="cmsy10"/>
              <a:ea typeface="cmsy10"/>
              <a:cs typeface="cmsy1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021" y="5053630"/>
            <a:ext cx="7763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,</a:t>
            </a:r>
            <a:r>
              <a:rPr lang="en-US" sz="2400" kern="0" dirty="0" smtClean="0">
                <a:latin typeface="Gill Sans"/>
                <a:cs typeface="Gill Sans"/>
              </a:rPr>
              <a:t>  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(lg</a:t>
            </a:r>
            <a:r>
              <a:rPr lang="en-US" sz="2400" kern="0" baseline="30000" dirty="0" smtClean="0">
                <a:latin typeface="Gill Sans"/>
                <a:cs typeface="Gill Sans"/>
                <a:sym typeface="Wingdings"/>
              </a:rPr>
              <a:t>1.5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n)   </a:t>
            </a:r>
            <a:endParaRPr lang="en-US" sz="2400" kern="0" dirty="0" smtClean="0">
              <a:latin typeface="cmsy10"/>
              <a:ea typeface="cmsy10"/>
              <a:cs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26613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 animBg="1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789" y="3453923"/>
            <a:ext cx="73823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Proof of One-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Way W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eak 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imulation </a:t>
            </a:r>
            <a:r>
              <a:rPr lang="en-US" sz="3400" dirty="0" err="1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Thm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8012" y="39035"/>
            <a:ext cx="57285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One-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Way 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weak 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imulation </a:t>
            </a:r>
            <a:r>
              <a:rPr lang="en-US" sz="3400" dirty="0" err="1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Thm</a:t>
            </a:r>
            <a:r>
              <a:rPr lang="en-US" sz="3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458" y="3652276"/>
            <a:ext cx="11048097" cy="1809810"/>
            <a:chOff x="249991" y="2111856"/>
            <a:chExt cx="11048097" cy="1809810"/>
          </a:xfrm>
        </p:grpSpPr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3777" y="2111856"/>
              <a:ext cx="864418" cy="1008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32" y="2111856"/>
              <a:ext cx="918321" cy="1014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9991" y="3251673"/>
              <a:ext cx="26340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 smtClean="0">
                  <a:latin typeface="cmsy10"/>
                  <a:ea typeface="cmsy10"/>
                  <a:cs typeface="cmsy10"/>
                </a:rPr>
                <a:t>U </a:t>
              </a:r>
              <a:r>
                <a:rPr lang="en-US" sz="2000" kern="0" dirty="0" smtClean="0">
                  <a:latin typeface="Gill Sans"/>
                  <a:cs typeface="Gill Sans"/>
                </a:rPr>
                <a:t>:=</a:t>
              </a:r>
              <a:r>
                <a:rPr lang="en-US" sz="2000" b="1" kern="0" dirty="0" smtClean="0">
                  <a:latin typeface="Gill Sans"/>
                  <a:cs typeface="Gill Sans"/>
                </a:rPr>
                <a:t> U</a:t>
              </a:r>
              <a:r>
                <a:rPr lang="en-US" sz="2000" kern="0" baseline="-25000" dirty="0" smtClean="0">
                  <a:ea typeface="cmmi10"/>
                  <a:cs typeface="cmmi10"/>
                </a:rPr>
                <a:t>r</a:t>
              </a:r>
              <a:r>
                <a:rPr lang="en-US" sz="2000" kern="0" dirty="0" smtClean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, </a:t>
              </a:r>
              <a:r>
                <a:rPr lang="en-US" sz="2000" kern="0" dirty="0">
                  <a:latin typeface="Gill Sans"/>
                  <a:cs typeface="Gill Sans"/>
                </a:rPr>
                <a:t>…, </a:t>
              </a:r>
              <a:r>
                <a:rPr lang="en-US" sz="2000" b="1" kern="0" dirty="0" err="1" smtClean="0">
                  <a:solidFill>
                    <a:schemeClr val="accent1"/>
                  </a:solidFill>
                  <a:latin typeface="Gill Sans"/>
                  <a:cs typeface="Gill Sans"/>
                </a:rPr>
                <a:t>U</a:t>
              </a:r>
              <a:r>
                <a:rPr lang="en-US" sz="2000" kern="0" baseline="-25000" dirty="0" err="1" smtClean="0">
                  <a:solidFill>
                    <a:schemeClr val="accent1"/>
                  </a:solidFill>
                  <a:ea typeface="cmmi10"/>
                  <a:cs typeface="cmmi10"/>
                </a:rPr>
                <a:t>i</a:t>
              </a:r>
              <a:r>
                <a:rPr lang="en-US" sz="200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,</a:t>
              </a:r>
              <a:r>
                <a:rPr lang="en-US" sz="2000" kern="0" dirty="0">
                  <a:solidFill>
                    <a:srgbClr val="000000"/>
                  </a:solidFill>
                  <a:latin typeface="Gill Sans"/>
                  <a:cs typeface="Gill Sans"/>
                </a:rPr>
                <a:t>…., </a:t>
              </a:r>
              <a:r>
                <a:rPr lang="en-US" sz="2000" b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U</a:t>
              </a:r>
              <a:r>
                <a:rPr lang="en-US" sz="2000" kern="0" baseline="-25000" dirty="0" smtClean="0">
                  <a:solidFill>
                    <a:srgbClr val="000000"/>
                  </a:solidFill>
                  <a:ea typeface="cmmi10"/>
                  <a:cs typeface="cmmi10"/>
                </a:rPr>
                <a:t>1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203259" y="3213780"/>
              <a:ext cx="10948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latin typeface="cmsy10"/>
                  <a:ea typeface="cmsy10"/>
                  <a:cs typeface="cmsy10"/>
                </a:rPr>
                <a:t>U </a:t>
              </a:r>
              <a:r>
                <a:rPr lang="en-US" sz="2000" kern="0" dirty="0" smtClean="0">
                  <a:latin typeface="cmsy10"/>
                  <a:ea typeface="cmsy10"/>
                  <a:cs typeface="cmsy10"/>
                </a:rPr>
                <a:t>n</a:t>
              </a:r>
              <a:r>
                <a:rPr lang="en-US" sz="2000" b="1" kern="0" dirty="0" smtClean="0">
                  <a:latin typeface="Gill Sans"/>
                  <a:cs typeface="Gill Sans"/>
                </a:rPr>
                <a:t> </a:t>
              </a:r>
              <a:r>
                <a:rPr lang="en-US" sz="2000" b="1" kern="0" dirty="0" err="1" smtClean="0">
                  <a:latin typeface="Gill Sans"/>
                  <a:cs typeface="Gill Sans"/>
                </a:rPr>
                <a:t>U</a:t>
              </a:r>
              <a:r>
                <a:rPr lang="en-US" sz="2000" kern="0" baseline="-25000" dirty="0" err="1" smtClean="0">
                  <a:ea typeface="cmmi10"/>
                  <a:cs typeface="cmmi10"/>
                </a:rPr>
                <a:t>i</a:t>
              </a:r>
              <a:r>
                <a:rPr lang="en-US" sz="2000" kern="0" baseline="-25000" dirty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ea typeface="cmmi10"/>
                  <a:cs typeface="cmmi10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,</a:t>
              </a:r>
              <a:endParaRPr lang="en-US" sz="2000" kern="0" baseline="-25000" dirty="0" smtClean="0">
                <a:ea typeface="cmmi10"/>
                <a:cs typeface="cmmi10"/>
              </a:endParaRPr>
            </a:p>
            <a:p>
              <a:r>
                <a:rPr lang="en-US" sz="2000" kern="0">
                  <a:latin typeface="Gill Sans"/>
                  <a:cs typeface="Gill Sans"/>
                </a:rPr>
                <a:t>q</a:t>
              </a:r>
              <a:r>
                <a:rPr lang="en-US" sz="2000" kern="0" smtClean="0">
                  <a:latin typeface="Gill Sans"/>
                  <a:cs typeface="Gill Sans"/>
                </a:rPr>
                <a:t> </a:t>
              </a:r>
              <a:r>
                <a:rPr lang="en-US" sz="2000" b="1" kern="0" smtClean="0">
                  <a:latin typeface="cmsy10"/>
                  <a:ea typeface="cmsy10"/>
                  <a:cs typeface="cmsy10"/>
                </a:rPr>
                <a:t>2</a:t>
              </a:r>
              <a:r>
                <a:rPr lang="en-US" sz="2000" kern="0" smtClean="0">
                  <a:latin typeface="Gill Sans"/>
                  <a:cs typeface="Gill Sans"/>
                </a:rPr>
                <a:t> </a:t>
              </a:r>
              <a:r>
                <a:rPr lang="en-US" sz="2000" kern="0" dirty="0" smtClean="0">
                  <a:latin typeface="Gill Sans"/>
                  <a:cs typeface="Gill Sans"/>
                </a:rPr>
                <a:t>Q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953663" y="4402573"/>
            <a:ext cx="4237765" cy="1788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447458" y="1538449"/>
            <a:ext cx="12109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Need to prove</a:t>
            </a:r>
            <a:r>
              <a:rPr lang="en-US" sz="2400" kern="0" dirty="0" smtClean="0">
                <a:latin typeface="Gill Sans"/>
                <a:cs typeface="Gill Sans"/>
              </a:rPr>
              <a:t> :  If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P</a:t>
            </a:r>
            <a:r>
              <a:rPr lang="en-US" sz="2400" kern="0" dirty="0" smtClean="0">
                <a:latin typeface="Gill Sans"/>
                <a:cs typeface="Gill Sans"/>
              </a:rPr>
              <a:t> admits DS with (</a:t>
            </a:r>
            <a:r>
              <a:rPr lang="en-US" sz="2400" kern="0" dirty="0" err="1" smtClean="0">
                <a:latin typeface="Gill Sans"/>
                <a:cs typeface="Gill Sans"/>
              </a:rPr>
              <a:t>w.c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chemeClr val="accent3"/>
                </a:solidFill>
                <a:latin typeface="Gill Sans"/>
                <a:cs typeface="Gill Sans"/>
              </a:rPr>
              <a:t>u</a:t>
            </a:r>
            <a:r>
              <a:rPr lang="en-US" sz="2400" kern="0" baseline="-2500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= 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(n) and (expected) </a:t>
            </a:r>
            <a:r>
              <a:rPr lang="en-US" sz="2400" kern="0" dirty="0" err="1" smtClean="0">
                <a:solidFill>
                  <a:srgbClr val="37A76F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rgbClr val="37A76F"/>
                </a:solidFill>
                <a:latin typeface="Gill Sans"/>
                <a:cs typeface="Gill Sans"/>
              </a:rPr>
              <a:t>q</a:t>
            </a:r>
            <a:r>
              <a:rPr lang="en-US" sz="2400" kern="0" baseline="-25000" dirty="0" smtClean="0">
                <a:solidFill>
                  <a:srgbClr val="37A76F"/>
                </a:solidFill>
                <a:latin typeface="Gill Sans"/>
                <a:cs typeface="Gill Sans"/>
              </a:rPr>
              <a:t>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</a:p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9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one-way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for </a:t>
            </a:r>
            <a:r>
              <a:rPr lang="en-US" sz="2400" kern="0" dirty="0" err="1">
                <a:latin typeface="Gill Sans"/>
                <a:cs typeface="Gill Sans"/>
              </a:rPr>
              <a:t>G</a:t>
            </a:r>
            <a:r>
              <a:rPr lang="en-US" sz="2400" kern="0" baseline="30000" dirty="0" err="1"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-25000" dirty="0" err="1">
                <a:latin typeface="cmsy10"/>
                <a:ea typeface="cmsy10"/>
                <a:cs typeface="cmsy10"/>
              </a:rPr>
              <a:t>P</a:t>
            </a:r>
            <a:r>
              <a:rPr lang="en-US" sz="2400" kern="0" baseline="-25000" dirty="0">
                <a:latin typeface="cmsy10"/>
                <a:ea typeface="cmsy10"/>
                <a:cs typeface="cmsy10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>
                <a:latin typeface="Gill Sans"/>
                <a:cs typeface="Gill Sans"/>
              </a:rPr>
              <a:t>f</a:t>
            </a:r>
            <a:r>
              <a:rPr lang="en-US" sz="2400" kern="0" dirty="0" smtClean="0">
                <a:latin typeface="Gill Sans"/>
                <a:cs typeface="Gill Sans"/>
              </a:rPr>
              <a:t>or some epoch </a:t>
            </a:r>
            <a:r>
              <a:rPr lang="en-US" sz="2400" kern="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, </a:t>
            </a:r>
            <a:r>
              <a:rPr lang="en-US" sz="2400" kern="0" dirty="0" err="1" smtClean="0">
                <a:latin typeface="Gill Sans"/>
                <a:cs typeface="Gill Sans"/>
              </a:rPr>
              <a:t>s.t</a:t>
            </a:r>
            <a:r>
              <a:rPr lang="en-US" sz="2400" kern="0" dirty="0" smtClean="0">
                <a:latin typeface="Gill Sans"/>
                <a:cs typeface="Gill Sans"/>
              </a:rPr>
              <a:t>  |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|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latin typeface="Gill Sans"/>
                <a:cs typeface="Gill Sans"/>
              </a:rPr>
              <a:t> |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|/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(n) , and </a:t>
            </a:r>
          </a:p>
          <a:p>
            <a:r>
              <a:rPr lang="en-US" sz="2400" kern="0" dirty="0" smtClean="0">
                <a:latin typeface="Gill Sans"/>
                <a:cs typeface="Gill Sans"/>
              </a:rPr>
              <a:t>					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     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[Bob answers q]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½ + </a:t>
            </a:r>
            <a:r>
              <a:rPr lang="en-US" sz="2400" kern="0" dirty="0" err="1" smtClean="0">
                <a:latin typeface="Gill Sans"/>
                <a:cs typeface="Gill Sans"/>
              </a:rPr>
              <a:t>exp</a:t>
            </a:r>
            <a:r>
              <a:rPr lang="en-US" sz="2400" kern="0" dirty="0" smtClean="0">
                <a:latin typeface="Gill Sans"/>
                <a:cs typeface="Gill Sans"/>
              </a:rPr>
              <a:t>(- t</a:t>
            </a:r>
            <a:r>
              <a:rPr lang="en-US" sz="2400" kern="0" baseline="-25000" dirty="0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lg</a:t>
            </a:r>
            <a:r>
              <a:rPr lang="en-US" sz="2400" kern="0" baseline="15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err="1">
                <a:latin typeface="Gill Sans"/>
                <a:cs typeface="Gill Sans"/>
              </a:rPr>
              <a:t>w</a:t>
            </a:r>
            <a:r>
              <a:rPr lang="en-US" sz="2400" kern="0" dirty="0" smtClean="0">
                <a:latin typeface="Gill Sans"/>
                <a:cs typeface="Gill Sans"/>
              </a:rPr>
              <a:t>) /  </a:t>
            </a:r>
            <a:r>
              <a:rPr lang="en-US" sz="2200" kern="0" dirty="0" err="1" smtClean="0">
                <a:latin typeface="Gill Sans"/>
                <a:cs typeface="Gill Sans"/>
              </a:rPr>
              <a:t>lg</a:t>
            </a:r>
            <a:r>
              <a:rPr lang="en-US" sz="22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 )  </a:t>
            </a:r>
            <a:endParaRPr lang="en-US" sz="2400" kern="0" dirty="0">
              <a:latin typeface="Gill Sans"/>
              <a:cs typeface="Gill Sans"/>
            </a:endParaRPr>
          </a:p>
          <a:p>
            <a:endParaRPr lang="en-US" sz="2400" kern="0" baseline="-25000" dirty="0">
              <a:latin typeface="Gill Sans"/>
              <a:cs typeface="Gill San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062403" y="2763472"/>
            <a:ext cx="660919" cy="268328"/>
            <a:chOff x="10495930" y="2826381"/>
            <a:chExt cx="660919" cy="26832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495930" y="2951601"/>
              <a:ext cx="75091" cy="1431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571021" y="2826381"/>
              <a:ext cx="0" cy="26832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71021" y="2826381"/>
              <a:ext cx="58582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817007" y="2630766"/>
            <a:ext cx="3043482" cy="461665"/>
            <a:chOff x="8688891" y="2763472"/>
            <a:chExt cx="3043482" cy="461665"/>
          </a:xfrm>
        </p:grpSpPr>
        <p:sp>
          <p:nvSpPr>
            <p:cNvPr id="27" name="Rectangle 26"/>
            <p:cNvSpPr/>
            <p:nvPr/>
          </p:nvSpPr>
          <p:spPr>
            <a:xfrm>
              <a:off x="8688891" y="2763472"/>
              <a:ext cx="30434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¼</a:t>
              </a:r>
              <a:r>
                <a:rPr lang="en-US" sz="2400" kern="0" dirty="0" smtClean="0">
                  <a:latin typeface="Gill Sans"/>
                  <a:cs typeface="Gill Sans"/>
                </a:rPr>
                <a:t> ½ +  </a:t>
              </a:r>
              <a:r>
                <a:rPr lang="en-US" sz="2400" kern="0" dirty="0" err="1" smtClean="0">
                  <a:latin typeface="Gill Sans"/>
                  <a:cs typeface="Gill Sans"/>
                </a:rPr>
                <a:t>exp</a:t>
              </a:r>
              <a:r>
                <a:rPr lang="en-US" sz="2400" kern="0" dirty="0" smtClean="0">
                  <a:latin typeface="Gill Sans"/>
                  <a:cs typeface="Gill Sans"/>
                </a:rPr>
                <a:t>(-</a:t>
              </a:r>
              <a:r>
                <a:rPr lang="en-US" sz="2400" kern="0" dirty="0" err="1" smtClean="0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q</a:t>
              </a:r>
              <a:r>
                <a:rPr lang="en-US" sz="2400" kern="0" dirty="0" smtClean="0">
                  <a:latin typeface="Gill Sans"/>
                  <a:cs typeface="Gill Sans"/>
                </a:rPr>
                <a:t>/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 </a:t>
              </a:r>
              <a:r>
                <a:rPr lang="en-US" sz="2400" kern="0" dirty="0" err="1" smtClean="0">
                  <a:latin typeface="Gill Sans"/>
                  <a:cs typeface="Gill Sans"/>
                </a:rPr>
                <a:t>lg</a:t>
              </a:r>
              <a:r>
                <a:rPr lang="en-US" sz="2400" kern="0" dirty="0" smtClean="0">
                  <a:latin typeface="Gill Sans"/>
                  <a:cs typeface="Gill Sans"/>
                </a:rPr>
                <a:t> n )</a:t>
              </a:r>
              <a:r>
                <a:rPr lang="en-US" sz="2400" kern="0" dirty="0" smtClean="0">
                  <a:latin typeface="Gill Sans"/>
                  <a:cs typeface="Gill Sans"/>
                  <a:sym typeface="Wingding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  <a:sym typeface="Wingdings"/>
                </a:rPr>
                <a:t> </a:t>
              </a:r>
              <a:endParaRPr lang="en-US" sz="2400" kern="0" dirty="0">
                <a:latin typeface="Gill Sans"/>
                <a:cs typeface="Gill San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732015" y="2873839"/>
              <a:ext cx="660919" cy="268328"/>
              <a:chOff x="10495930" y="2826381"/>
              <a:chExt cx="660919" cy="26832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0495930" y="2951601"/>
                <a:ext cx="75091" cy="14310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0571021" y="2826381"/>
                <a:ext cx="0" cy="2683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571021" y="2826381"/>
                <a:ext cx="58582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80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25983" y="847291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Assume w,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 = 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 n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want |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| = |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|/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 n 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12" y="39035"/>
            <a:ext cx="25374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First Attempt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705" y="1487004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err="1" smtClean="0">
                <a:latin typeface="Gill Sans"/>
                <a:cs typeface="Gill Sans"/>
              </a:rPr>
              <a:t>Avg</a:t>
            </a:r>
            <a:r>
              <a:rPr lang="en-US" sz="2400" kern="0" dirty="0" smtClean="0">
                <a:latin typeface="Gill Sans"/>
                <a:cs typeface="Gill Sans"/>
              </a:rPr>
              <a:t> # cells D reads from </a:t>
            </a:r>
            <a:r>
              <a:rPr lang="en-US" sz="2400" kern="0" dirty="0">
                <a:latin typeface="Gill Sans"/>
                <a:cs typeface="Gill Sans"/>
              </a:rPr>
              <a:t>each epoch </a:t>
            </a:r>
            <a:r>
              <a:rPr lang="en-US" sz="2400" kern="0" dirty="0" smtClean="0">
                <a:latin typeface="Gill Sans"/>
                <a:cs typeface="Gill Sans"/>
              </a:rPr>
              <a:t>(A</a:t>
            </a:r>
            <a:r>
              <a:rPr lang="en-US" sz="2400" kern="0" baseline="-25000" dirty="0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~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/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 . Focus on such epoch </a:t>
            </a:r>
            <a:r>
              <a:rPr lang="en-US" sz="2400" kern="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0523" y="2181403"/>
            <a:ext cx="1210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kern="0" dirty="0" smtClean="0">
                <a:latin typeface="Gill Sans"/>
                <a:cs typeface="Gill Sans"/>
              </a:rPr>
              <a:t>Natural approach</a:t>
            </a:r>
            <a:r>
              <a:rPr lang="en-US" sz="2400" kern="0" dirty="0" smtClean="0">
                <a:latin typeface="Gill Sans"/>
                <a:cs typeface="Gill Sans"/>
              </a:rPr>
              <a:t>: Alice </a:t>
            </a:r>
            <a:r>
              <a:rPr lang="en-US" sz="2400" kern="0" dirty="0">
                <a:latin typeface="Gill Sans"/>
                <a:cs typeface="Gill Sans"/>
              </a:rPr>
              <a:t>generates </a:t>
            </a:r>
            <a:r>
              <a:rPr lang="en-US" sz="2400" kern="0" dirty="0" smtClean="0">
                <a:latin typeface="Gill Sans"/>
                <a:cs typeface="Gill Sans"/>
              </a:rPr>
              <a:t>M = M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r</a:t>
            </a:r>
            <a:r>
              <a:rPr lang="en-US" sz="2400" kern="0" dirty="0">
                <a:latin typeface="Gill Sans"/>
                <a:cs typeface="Gill Sans"/>
              </a:rPr>
              <a:t>, …, 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ea typeface="cmmi10"/>
                <a:cs typeface="cmmi10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,…., </a:t>
            </a:r>
            <a:r>
              <a:rPr lang="en-US" sz="2400" kern="0" dirty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>
                <a:ea typeface="cmmi10"/>
                <a:cs typeface="cmmi10"/>
              </a:rPr>
              <a:t>1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dirty="0" smtClean="0"/>
              <a:t>, </a:t>
            </a:r>
            <a:r>
              <a:rPr lang="en-US" sz="2400" kern="0" dirty="0" smtClean="0">
                <a:latin typeface="Gill Sans"/>
                <a:cs typeface="Gill Sans"/>
              </a:rPr>
              <a:t> sends Bob A</a:t>
            </a:r>
            <a:r>
              <a:rPr lang="en-US" sz="2400" kern="0" baseline="-25000" dirty="0" smtClean="0">
                <a:latin typeface="Gill Sans"/>
                <a:cs typeface="Gill Sans"/>
              </a:rPr>
              <a:t>&lt;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.  Alice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samples each cell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 </a:t>
            </a:r>
            <a:r>
              <a:rPr lang="en-US" sz="2400" kern="0" dirty="0" smtClean="0">
                <a:latin typeface="Gill Sans"/>
                <a:cs typeface="Gill Sans"/>
              </a:rPr>
              <a:t>A</a:t>
            </a:r>
            <a:r>
              <a:rPr lang="en-US" sz="2400" kern="0" baseline="-25000" dirty="0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w.p</a:t>
            </a:r>
            <a:r>
              <a:rPr lang="en-US" sz="2400" kern="0" dirty="0" smtClean="0">
                <a:latin typeface="Gill Sans"/>
                <a:cs typeface="Gill Sans"/>
              </a:rPr>
              <a:t> p := 1/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n. Denote sample by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C</a:t>
            </a:r>
            <a:r>
              <a:rPr lang="en-US" sz="2400" kern="0" dirty="0" smtClean="0">
                <a:latin typeface="Gill Sans"/>
                <a:cs typeface="Gill Sans"/>
              </a:rPr>
              <a:t> .   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(total CC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cmsy10"/>
                <a:ea typeface="cmsy10"/>
                <a:cs typeface="cmsy10"/>
              </a:rPr>
              <a:t>¿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|</a:t>
            </a:r>
            <a:r>
              <a:rPr lang="en-US" sz="2400" b="1" kern="0" dirty="0" err="1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solidFill>
                  <a:schemeClr val="bg1">
                    <a:lumMod val="50000"/>
                  </a:schemeClr>
                </a:solidFill>
                <a:ea typeface="cmmi10"/>
                <a:cs typeface="cmmi10"/>
              </a:rPr>
              <a:t>i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| bits)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9319" y="5745625"/>
            <a:ext cx="9350693" cy="479221"/>
            <a:chOff x="2589319" y="5745625"/>
            <a:chExt cx="9350693" cy="479221"/>
          </a:xfrm>
        </p:grpSpPr>
        <p:grpSp>
          <p:nvGrpSpPr>
            <p:cNvPr id="29" name="Group 28"/>
            <p:cNvGrpSpPr/>
            <p:nvPr/>
          </p:nvGrpSpPr>
          <p:grpSpPr>
            <a:xfrm>
              <a:off x="2589319" y="5745625"/>
              <a:ext cx="9350693" cy="479221"/>
              <a:chOff x="1833978" y="4421180"/>
              <a:chExt cx="9350693" cy="47922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833978" y="4425064"/>
                <a:ext cx="4691741" cy="475337"/>
                <a:chOff x="5818414" y="1818328"/>
                <a:chExt cx="4691741" cy="475337"/>
              </a:xfrm>
            </p:grpSpPr>
            <p:sp>
              <p:nvSpPr>
                <p:cNvPr id="76" name="Frame 75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6492930" y="4421180"/>
                <a:ext cx="4691741" cy="475337"/>
                <a:chOff x="5818414" y="1818328"/>
                <a:chExt cx="4691741" cy="475337"/>
              </a:xfrm>
            </p:grpSpPr>
            <p:sp>
              <p:nvSpPr>
                <p:cNvPr id="66" name="Frame 65"/>
                <p:cNvSpPr/>
                <p:nvPr/>
              </p:nvSpPr>
              <p:spPr>
                <a:xfrm>
                  <a:off x="5818414" y="1818328"/>
                  <a:ext cx="4691741" cy="471712"/>
                </a:xfrm>
                <a:prstGeom prst="frame">
                  <a:avLst>
                    <a:gd name="adj1" fmla="val 7328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295571" y="1818328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756402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209971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7681695" y="1825584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142526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8596095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9122248" y="1832840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9583079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036648" y="1840096"/>
                  <a:ext cx="0" cy="4535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27307" y="5771276"/>
              <a:ext cx="7474489" cy="431290"/>
              <a:chOff x="2170352" y="4232872"/>
              <a:chExt cx="7474489" cy="43129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170352" y="4232872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567617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24739" y="4232873"/>
                <a:ext cx="431287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685876" y="4232873"/>
                <a:ext cx="498133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290423" y="4236245"/>
                <a:ext cx="453569" cy="413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52599" y="5771277"/>
              <a:ext cx="6549196" cy="431289"/>
              <a:chOff x="3095645" y="4232873"/>
              <a:chExt cx="6549196" cy="43128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095645" y="4236245"/>
                <a:ext cx="453569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547339" y="4236245"/>
                <a:ext cx="431287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675293" y="4232873"/>
                <a:ext cx="498133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195151" y="4232873"/>
                <a:ext cx="449690" cy="42791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898028" y="4698999"/>
            <a:ext cx="2034498" cy="1036652"/>
            <a:chOff x="6585857" y="432197"/>
            <a:chExt cx="1968166" cy="1366317"/>
          </a:xfrm>
        </p:grpSpPr>
        <p:sp>
          <p:nvSpPr>
            <p:cNvPr id="33" name="Oval 32"/>
            <p:cNvSpPr/>
            <p:nvPr/>
          </p:nvSpPr>
          <p:spPr>
            <a:xfrm>
              <a:off x="7982858" y="432197"/>
              <a:ext cx="199570" cy="1483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7"/>
            </p:cNvCxnSpPr>
            <p:nvPr/>
          </p:nvCxnSpPr>
          <p:spPr>
            <a:xfrm flipH="1">
              <a:off x="6585857" y="453926"/>
              <a:ext cx="1567345" cy="13067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866407" y="544796"/>
              <a:ext cx="198350" cy="1253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5"/>
            </p:cNvCxnSpPr>
            <p:nvPr/>
          </p:nvCxnSpPr>
          <p:spPr>
            <a:xfrm>
              <a:off x="8153202" y="558843"/>
              <a:ext cx="400821" cy="120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lock Arc 36"/>
            <p:cNvSpPr/>
            <p:nvPr/>
          </p:nvSpPr>
          <p:spPr>
            <a:xfrm flipV="1">
              <a:off x="7523554" y="848893"/>
              <a:ext cx="783221" cy="246222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14540" y="3220521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Denote </a:t>
            </a:r>
            <a:r>
              <a:rPr lang="en-US" sz="2400" kern="0" dirty="0" err="1">
                <a:solidFill>
                  <a:srgbClr val="37A76F"/>
                </a:solidFill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solidFill>
                  <a:srgbClr val="37A76F"/>
                </a:solidFill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:= “ D(q) 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Å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A</a:t>
            </a:r>
            <a:r>
              <a:rPr lang="en-US" sz="2400" kern="0" baseline="-25000" dirty="0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½</a:t>
            </a:r>
            <a:r>
              <a:rPr lang="en-US" sz="2400" kern="0" dirty="0" smtClean="0">
                <a:latin typeface="Gill Sans"/>
                <a:cs typeface="Gill Sans"/>
              </a:rPr>
              <a:t> C ” .        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</a:t>
            </a:r>
            <a:r>
              <a:rPr lang="en-US" sz="2400" kern="0" dirty="0" err="1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] </a:t>
            </a:r>
            <a:r>
              <a:rPr lang="en-US" sz="2400" kern="0" dirty="0" smtClean="0">
                <a:latin typeface="msam10"/>
                <a:ea typeface="msam10"/>
                <a:cs typeface="msam10"/>
              </a:rPr>
              <a:t>&amp; 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p</a:t>
            </a:r>
            <a:r>
              <a:rPr lang="en-US" sz="2400" kern="0" baseline="30000" dirty="0" err="1" smtClean="0">
                <a:latin typeface="Gill Sans"/>
                <a:cs typeface="Gill Sans"/>
              </a:rPr>
              <a:t>t</a:t>
            </a:r>
            <a:r>
              <a:rPr lang="en-US" sz="1600" kern="0" baseline="30000" dirty="0" err="1" smtClean="0">
                <a:latin typeface="Gill Sans"/>
                <a:cs typeface="Gill Sans"/>
              </a:rPr>
              <a:t>q</a:t>
            </a:r>
            <a:r>
              <a:rPr lang="en-US" sz="2400" kern="0" baseline="30000" dirty="0" smtClean="0">
                <a:latin typeface="Gill Sans"/>
                <a:cs typeface="Gill Sans"/>
              </a:rPr>
              <a:t>/</a:t>
            </a:r>
            <a:r>
              <a:rPr lang="en-US" sz="2400" kern="0" baseline="30000" dirty="0" err="1" smtClean="0">
                <a:latin typeface="Gill Sans"/>
                <a:cs typeface="Gill Sans"/>
              </a:rPr>
              <a:t>lg</a:t>
            </a:r>
            <a:r>
              <a:rPr lang="en-US" sz="2400" kern="0" baseline="30000" dirty="0" smtClean="0">
                <a:latin typeface="Gill Sans"/>
                <a:cs typeface="Gill Sans"/>
              </a:rPr>
              <a:t> n  </a:t>
            </a:r>
            <a:r>
              <a:rPr lang="en-US" sz="2400" kern="0" dirty="0" smtClean="0">
                <a:latin typeface="Gill Sans"/>
                <a:cs typeface="Gill Sans"/>
              </a:rPr>
              <a:t>~ </a:t>
            </a:r>
            <a:r>
              <a:rPr lang="en-US" sz="2400" kern="0" dirty="0" err="1" smtClean="0">
                <a:latin typeface="Gill Sans"/>
                <a:cs typeface="Gill Sans"/>
              </a:rPr>
              <a:t>exp</a:t>
            </a:r>
            <a:r>
              <a:rPr lang="en-US" sz="2400" kern="0" dirty="0" smtClean="0">
                <a:latin typeface="Gill Sans"/>
                <a:cs typeface="Gill Sans"/>
              </a:rPr>
              <a:t>(-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/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:= </a:t>
            </a:r>
            <a:r>
              <a:rPr lang="en-US" sz="2400" kern="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Gill Sans"/>
                <a:cs typeface="Gill Sans"/>
              </a:rPr>
              <a:t> .</a:t>
            </a:r>
            <a:endParaRPr lang="en-US" sz="2400" kern="0" baseline="30000" dirty="0" smtClean="0">
              <a:latin typeface="Gill Sans"/>
              <a:cs typeface="Gill San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18995" y="3966704"/>
            <a:ext cx="1210956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Claim: If Bob </a:t>
            </a:r>
            <a:r>
              <a:rPr lang="en-US" sz="2400" kern="0" dirty="0">
                <a:latin typeface="Gill Sans"/>
                <a:cs typeface="Gill Sans"/>
              </a:rPr>
              <a:t>could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detect</a:t>
            </a:r>
            <a:r>
              <a:rPr lang="en-US" sz="2400" kern="0" dirty="0" smtClean="0">
                <a:latin typeface="Gill Sans"/>
                <a:cs typeface="Gill Sans"/>
              </a:rPr>
              <a:t> event 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protocol would produce </a:t>
            </a:r>
            <a:r>
              <a:rPr lang="en-US" sz="2400" kern="0" dirty="0" err="1" smtClean="0">
                <a:latin typeface="Gill Sans"/>
                <a:cs typeface="Gill Sans"/>
              </a:rPr>
              <a:t>adv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Gill Sans"/>
                <a:cs typeface="Gill Sans"/>
              </a:rPr>
              <a:t> over ½ .</a:t>
            </a:r>
            <a:endParaRPr lang="en-US" sz="2400" kern="0" dirty="0">
              <a:latin typeface="Gill Sans"/>
              <a:cs typeface="Gill Sans"/>
            </a:endParaRPr>
          </a:p>
          <a:p>
            <a:r>
              <a:rPr lang="en-US" sz="2400" kern="0" dirty="0" smtClean="0">
                <a:latin typeface="Gill Sans"/>
                <a:cs typeface="Gill Sans"/>
              </a:rPr>
              <a:t>   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(would finish proof and in fact prove ~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n) LB). </a:t>
            </a:r>
          </a:p>
        </p:txBody>
      </p:sp>
    </p:spTree>
    <p:extLst>
      <p:ext uri="{BB962C8B-B14F-4D97-AF65-F5344CB8AC3E}">
        <p14:creationId xmlns:p14="http://schemas.microsoft.com/office/powerpoint/2010/main" val="38308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87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45705" y="251676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Of course,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certifying 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baseline="-2500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is prohibitively expensive, for same reasons as in [Lar’12]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 </a:t>
            </a:r>
            <a:endParaRPr lang="en-US" sz="2400" kern="0" dirty="0" smtClean="0"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427" y="1021805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Abandoning hope to certify this event is heart of the proof…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613" y="1790868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What else can Bob do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6558" y="2606471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Most general strategy given info he receives (A</a:t>
            </a:r>
            <a:r>
              <a:rPr lang="en-US" sz="2400" kern="0" baseline="-25000" dirty="0" smtClean="0">
                <a:latin typeface="Gill Sans"/>
                <a:cs typeface="Gill Sans"/>
              </a:rPr>
              <a:t>&lt;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, C) :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Max Likelihood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Ans</a:t>
            </a:r>
            <a:r>
              <a:rPr lang="en-US" sz="2400" kern="0" dirty="0" smtClean="0">
                <a:latin typeface="Gill Sans"/>
                <a:cs typeface="Gill Sans"/>
              </a:rPr>
              <a:t>(q)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{0,1}.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6558" y="3554864"/>
            <a:ext cx="12109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For last protocol, ML advantage (assuming </a:t>
            </a:r>
            <a:r>
              <a:rPr lang="en-US" sz="2400" kern="0" dirty="0" err="1" smtClean="0">
                <a:latin typeface="Gill Sans"/>
                <a:cs typeface="Gill Sans"/>
              </a:rPr>
              <a:t>wlog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Ans</a:t>
            </a:r>
            <a:r>
              <a:rPr lang="en-US" sz="2400" kern="0" dirty="0" smtClean="0">
                <a:latin typeface="Gill Sans"/>
                <a:cs typeface="Gill Sans"/>
              </a:rPr>
              <a:t>(q) = “1”) : </a:t>
            </a:r>
          </a:p>
          <a:p>
            <a:endParaRPr lang="en-US" sz="2400" kern="0" dirty="0" smtClean="0">
              <a:latin typeface="Gill Sans"/>
              <a:cs typeface="Gill Sans"/>
            </a:endParaRP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               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>
                <a:latin typeface="Gill Sans"/>
                <a:cs typeface="Gill Sans"/>
              </a:rPr>
              <a:t>[</a:t>
            </a:r>
            <a:r>
              <a:rPr lang="en-US" sz="2400" kern="0" dirty="0" err="1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]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½ + 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]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(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</a:t>
            </a:r>
            <a:r>
              <a:rPr lang="en-US" sz="2400" kern="0" dirty="0" err="1">
                <a:latin typeface="Gill Sans"/>
                <a:cs typeface="Gill Sans"/>
              </a:rPr>
              <a:t>Ans</a:t>
            </a:r>
            <a:r>
              <a:rPr lang="en-US" sz="2400" kern="0" dirty="0">
                <a:latin typeface="Gill Sans"/>
                <a:cs typeface="Gill Sans"/>
              </a:rPr>
              <a:t>(q) </a:t>
            </a:r>
            <a:r>
              <a:rPr lang="en-US" sz="2400" kern="0" dirty="0" smtClean="0">
                <a:latin typeface="Gill Sans"/>
                <a:cs typeface="Gill Sans"/>
              </a:rPr>
              <a:t>|</a:t>
            </a:r>
            <a:r>
              <a:rPr lang="en-US" sz="2400" kern="0" dirty="0">
                <a:latin typeface="cmsy10"/>
                <a:ea typeface="cmsy10"/>
                <a:cs typeface="cmsy10"/>
              </a:rPr>
              <a:t>: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>
                <a:latin typeface="Gill Sans"/>
                <a:cs typeface="Gill Sans"/>
              </a:rPr>
              <a:t>A</a:t>
            </a:r>
            <a:r>
              <a:rPr lang="en-US" sz="2400" kern="0" baseline="-25000" dirty="0">
                <a:latin typeface="Gill Sans"/>
                <a:cs typeface="Gill Sans"/>
              </a:rPr>
              <a:t>&lt;</a:t>
            </a:r>
            <a:r>
              <a:rPr lang="en-US" sz="2400" kern="0" baseline="-25000" dirty="0" err="1">
                <a:latin typeface="Gill Sans"/>
                <a:cs typeface="Gill Sans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Gill Sans"/>
                <a:cs typeface="Gill Sans"/>
              </a:rPr>
              <a:t>C)]  - ½ )</a:t>
            </a:r>
          </a:p>
          <a:p>
            <a:r>
              <a:rPr lang="en-US" sz="2400" kern="0" dirty="0" smtClean="0">
                <a:latin typeface="Gill Sans"/>
                <a:cs typeface="Gill Sans"/>
              </a:rPr>
              <a:t> 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1612" y="5244656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No control over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:</a:t>
            </a:r>
            <a:r>
              <a:rPr lang="en-US" sz="2400" kern="0" dirty="0" err="1" smtClean="0">
                <a:latin typeface="cmsy10"/>
                <a:ea typeface="cmsy10"/>
                <a:cs typeface="cmsy10"/>
              </a:rPr>
              <a:t>W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err="1" smtClean="0">
                <a:latin typeface="Gill Sans"/>
                <a:cs typeface="Gill Sans"/>
              </a:rPr>
              <a:t>adv</a:t>
            </a:r>
            <a:r>
              <a:rPr lang="en-US" sz="2400" kern="0" dirty="0" smtClean="0">
                <a:latin typeface="Gill Sans"/>
                <a:cs typeface="Gill Sans"/>
              </a:rPr>
              <a:t> can completely 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cancel </a:t>
            </a:r>
            <a:r>
              <a:rPr lang="en-US" sz="2400" kern="0" dirty="0" smtClean="0">
                <a:latin typeface="Gill Sans"/>
                <a:cs typeface="Gill Sans"/>
              </a:rPr>
              <a:t>out (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Ans</a:t>
            </a:r>
            <a:r>
              <a:rPr lang="en-US" sz="2400" kern="0" dirty="0" smtClean="0">
                <a:latin typeface="Gill Sans"/>
                <a:cs typeface="Gill Sans"/>
              </a:rPr>
              <a:t>(q) ; </a:t>
            </a:r>
            <a:r>
              <a:rPr lang="en-US" sz="2400" kern="0" dirty="0">
                <a:latin typeface="Gill Sans"/>
                <a:cs typeface="Gill Sans"/>
              </a:rPr>
              <a:t>A</a:t>
            </a:r>
            <a:r>
              <a:rPr lang="en-US" sz="2400" kern="0" baseline="-25000" dirty="0">
                <a:latin typeface="Gill Sans"/>
                <a:cs typeface="Gill Sans"/>
              </a:rPr>
              <a:t>&lt;</a:t>
            </a:r>
            <a:r>
              <a:rPr lang="en-US" sz="2400" kern="0" baseline="-25000" dirty="0" err="1">
                <a:latin typeface="Gill Sans"/>
                <a:cs typeface="Gill Sans"/>
              </a:rPr>
              <a:t>i</a:t>
            </a:r>
            <a:r>
              <a:rPr lang="en-US" sz="2400" kern="0" dirty="0">
                <a:latin typeface="Gill Sans"/>
                <a:cs typeface="Gill Sans"/>
              </a:rPr>
              <a:t>, C</a:t>
            </a:r>
            <a:r>
              <a:rPr lang="en-US" sz="2400" kern="0" dirty="0" smtClean="0">
                <a:latin typeface="Gill Sans"/>
                <a:cs typeface="Gill Sans"/>
              </a:rPr>
              <a:t>) = 0)…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 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6343" y="4279795"/>
            <a:ext cx="894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= 0 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  <p:bldP spid="53" grpId="0"/>
      <p:bldP spid="5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5427" y="802954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Wishful hope :  Can Alice reveal little extra info to avoid cancellation of </a:t>
            </a:r>
            <a:r>
              <a:rPr lang="en-US" sz="2400" kern="0" dirty="0" err="1" smtClean="0">
                <a:latin typeface="Gill Sans"/>
                <a:cs typeface="Gill Sans"/>
              </a:rPr>
              <a:t>adv</a:t>
            </a:r>
            <a:r>
              <a:rPr lang="en-US" sz="2400" kern="0" dirty="0" smtClean="0">
                <a:latin typeface="Gill Sans"/>
                <a:cs typeface="Gill Sans"/>
              </a:rPr>
              <a:t>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508" y="1415157"/>
            <a:ext cx="1210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Let </a:t>
            </a:r>
            <a:r>
              <a:rPr lang="en-US" sz="2400" kern="0" dirty="0" err="1" smtClean="0">
                <a:latin typeface="Gill Sans"/>
                <a:cs typeface="Gill Sans"/>
              </a:rPr>
              <a:t>S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be query path of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Bob’s simulation </a:t>
            </a:r>
            <a:r>
              <a:rPr lang="en-US" sz="2400" kern="0" dirty="0" smtClean="0">
                <a:latin typeface="Gill Sans"/>
                <a:cs typeface="Gill Sans"/>
              </a:rPr>
              <a:t>(set of </a:t>
            </a:r>
            <a:r>
              <a:rPr lang="en-US" sz="2400" kern="0" dirty="0" err="1" smtClean="0">
                <a:latin typeface="Gill Sans"/>
                <a:cs typeface="Gill Sans"/>
              </a:rPr>
              <a:t>mem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i="1" kern="0" dirty="0" smtClean="0">
                <a:latin typeface="Gill Sans"/>
                <a:cs typeface="Gill Sans"/>
              </a:rPr>
              <a:t>addresses</a:t>
            </a:r>
            <a:r>
              <a:rPr lang="en-US" sz="2400" kern="0" dirty="0" smtClean="0">
                <a:latin typeface="Gill Sans"/>
                <a:cs typeface="Gill Sans"/>
              </a:rPr>
              <a:t> determined by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simulation. True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contents</a:t>
            </a:r>
            <a:r>
              <a:rPr lang="en-US" sz="2400" kern="0" dirty="0" smtClean="0">
                <a:latin typeface="Gill Sans"/>
                <a:cs typeface="Gill Sans"/>
              </a:rPr>
              <a:t> of </a:t>
            </a:r>
            <a:r>
              <a:rPr lang="en-US" sz="2400" kern="0" dirty="0" err="1" smtClean="0">
                <a:latin typeface="Gill Sans"/>
                <a:cs typeface="Gill Sans"/>
              </a:rPr>
              <a:t>S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(</a:t>
            </a:r>
            <a:r>
              <a:rPr lang="en-US" sz="2400" kern="0" dirty="0" err="1" smtClean="0">
                <a:latin typeface="Gill Sans"/>
                <a:cs typeface="Gill Sans"/>
              </a:rPr>
              <a:t>w.r.t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) are 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not</a:t>
            </a:r>
            <a:r>
              <a:rPr lang="en-US" sz="2400" kern="0" dirty="0" smtClean="0">
                <a:latin typeface="Gill Sans"/>
                <a:cs typeface="Gill Sans"/>
              </a:rPr>
              <a:t>).  Translate “peak” to “</a:t>
            </a:r>
            <a:r>
              <a:rPr lang="en-US" sz="2400" kern="0" dirty="0" err="1" smtClean="0">
                <a:latin typeface="Gill Sans"/>
                <a:cs typeface="Gill Sans"/>
              </a:rPr>
              <a:t>avg</a:t>
            </a:r>
            <a:r>
              <a:rPr lang="en-US" sz="2400" kern="0" dirty="0" smtClean="0">
                <a:latin typeface="Gill Sans"/>
                <a:cs typeface="Gill Sans"/>
              </a:rPr>
              <a:t>”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012" y="39035"/>
            <a:ext cx="71121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Can some little extra information help?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94412" y="2830467"/>
            <a:ext cx="4273937" cy="3261005"/>
            <a:chOff x="8594412" y="2830467"/>
            <a:chExt cx="4273937" cy="3261005"/>
          </a:xfrm>
        </p:grpSpPr>
        <p:grpSp>
          <p:nvGrpSpPr>
            <p:cNvPr id="4" name="Group 3"/>
            <p:cNvGrpSpPr/>
            <p:nvPr/>
          </p:nvGrpSpPr>
          <p:grpSpPr>
            <a:xfrm>
              <a:off x="8594412" y="3011841"/>
              <a:ext cx="4273937" cy="3079631"/>
              <a:chOff x="2824568" y="818217"/>
              <a:chExt cx="10298629" cy="524378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013059" y="818217"/>
                <a:ext cx="462848" cy="4628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137685" y="1514866"/>
                <a:ext cx="213594" cy="22332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47291" y="2186977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906261" y="2186976"/>
                <a:ext cx="213594" cy="22332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352653" y="2186977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562168" y="2040047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Gill Sans"/>
                  </a:rPr>
                  <a:t>…</a:t>
                </a:r>
              </a:p>
            </p:txBody>
          </p:sp>
          <p:cxnSp>
            <p:nvCxnSpPr>
              <p:cNvPr id="19" name="Straight Connector 18"/>
              <p:cNvCxnSpPr>
                <a:cxnSpLocks/>
                <a:stCxn id="14" idx="2"/>
                <a:endCxn id="15" idx="0"/>
              </p:cNvCxnSpPr>
              <p:nvPr/>
            </p:nvCxnSpPr>
            <p:spPr>
              <a:xfrm flipH="1">
                <a:off x="7354088" y="1738189"/>
                <a:ext cx="890394" cy="4487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cxnSpLocks/>
                <a:stCxn id="14" idx="2"/>
                <a:endCxn id="16" idx="0"/>
              </p:cNvCxnSpPr>
              <p:nvPr/>
            </p:nvCxnSpPr>
            <p:spPr>
              <a:xfrm flipH="1">
                <a:off x="8013058" y="1738189"/>
                <a:ext cx="231424" cy="4487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/>
                <a:stCxn id="14" idx="2"/>
                <a:endCxn id="17" idx="0"/>
              </p:cNvCxnSpPr>
              <p:nvPr/>
            </p:nvCxnSpPr>
            <p:spPr>
              <a:xfrm>
                <a:off x="8244482" y="1738189"/>
                <a:ext cx="1214968" cy="4487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cxnSpLocks/>
              </p:cNvCxnSpPr>
              <p:nvPr/>
            </p:nvCxnSpPr>
            <p:spPr>
              <a:xfrm>
                <a:off x="8186743" y="1281065"/>
                <a:ext cx="0" cy="233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cxnSpLocks/>
                <a:stCxn id="35" idx="2"/>
                <a:endCxn id="24" idx="0"/>
              </p:cNvCxnSpPr>
              <p:nvPr/>
            </p:nvCxnSpPr>
            <p:spPr>
              <a:xfrm flipH="1">
                <a:off x="5270374" y="5412235"/>
                <a:ext cx="256149" cy="3922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Isosceles Triangle 23"/>
              <p:cNvSpPr/>
              <p:nvPr/>
            </p:nvSpPr>
            <p:spPr>
              <a:xfrm>
                <a:off x="5121022" y="5804494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63133" y="2771009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cxnSpLocks/>
                <a:stCxn id="15" idx="2"/>
                <a:endCxn id="27" idx="0"/>
              </p:cNvCxnSpPr>
              <p:nvPr/>
            </p:nvCxnSpPr>
            <p:spPr>
              <a:xfrm flipH="1">
                <a:off x="6969930" y="2410300"/>
                <a:ext cx="384158" cy="3607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6458347" y="3377806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cxnSpLocks/>
                <a:stCxn id="27" idx="2"/>
                <a:endCxn id="29" idx="0"/>
              </p:cNvCxnSpPr>
              <p:nvPr/>
            </p:nvCxnSpPr>
            <p:spPr>
              <a:xfrm flipH="1">
                <a:off x="6565144" y="2994332"/>
                <a:ext cx="404786" cy="3834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6049688" y="3962146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cxnSpLocks/>
                <a:stCxn id="29" idx="2"/>
                <a:endCxn id="31" idx="0"/>
              </p:cNvCxnSpPr>
              <p:nvPr/>
            </p:nvCxnSpPr>
            <p:spPr>
              <a:xfrm flipH="1">
                <a:off x="6156485" y="3601129"/>
                <a:ext cx="408659" cy="3610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5704424" y="4535894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Connector 33"/>
              <p:cNvCxnSpPr>
                <a:cxnSpLocks/>
                <a:stCxn id="31" idx="2"/>
                <a:endCxn id="33" idx="0"/>
              </p:cNvCxnSpPr>
              <p:nvPr/>
            </p:nvCxnSpPr>
            <p:spPr>
              <a:xfrm flipH="1">
                <a:off x="5811221" y="4185469"/>
                <a:ext cx="345264" cy="3504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5419726" y="5188912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cxnSpLocks/>
                <a:stCxn id="33" idx="2"/>
                <a:endCxn id="35" idx="0"/>
              </p:cNvCxnSpPr>
              <p:nvPr/>
            </p:nvCxnSpPr>
            <p:spPr>
              <a:xfrm flipH="1">
                <a:off x="5526523" y="4759217"/>
                <a:ext cx="284698" cy="4296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31" idx="2"/>
                <a:endCxn id="38" idx="0"/>
              </p:cNvCxnSpPr>
              <p:nvPr/>
            </p:nvCxnSpPr>
            <p:spPr>
              <a:xfrm>
                <a:off x="6156485" y="4185469"/>
                <a:ext cx="180212" cy="3162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Isosceles Triangle 37"/>
              <p:cNvSpPr/>
              <p:nvPr/>
            </p:nvSpPr>
            <p:spPr>
              <a:xfrm>
                <a:off x="6187345" y="4501713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cxnSpLocks/>
                <a:stCxn id="29" idx="2"/>
                <a:endCxn id="40" idx="0"/>
              </p:cNvCxnSpPr>
              <p:nvPr/>
            </p:nvCxnSpPr>
            <p:spPr>
              <a:xfrm>
                <a:off x="6565144" y="3601129"/>
                <a:ext cx="155218" cy="3329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/>
              <p:cNvSpPr/>
              <p:nvPr/>
            </p:nvSpPr>
            <p:spPr>
              <a:xfrm>
                <a:off x="6571010" y="3934037"/>
                <a:ext cx="298704" cy="257504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Connector 40"/>
              <p:cNvCxnSpPr>
                <a:cxnSpLocks/>
                <a:stCxn id="27" idx="2"/>
                <a:endCxn id="42" idx="0"/>
              </p:cNvCxnSpPr>
              <p:nvPr/>
            </p:nvCxnSpPr>
            <p:spPr>
              <a:xfrm>
                <a:off x="6969930" y="2994332"/>
                <a:ext cx="148030" cy="3575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Isosceles Triangle 41"/>
              <p:cNvSpPr/>
              <p:nvPr/>
            </p:nvSpPr>
            <p:spPr>
              <a:xfrm>
                <a:off x="6968608" y="3351852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/>
              <p:cNvCxnSpPr>
                <a:cxnSpLocks/>
                <a:stCxn id="15" idx="2"/>
                <a:endCxn id="44" idx="0"/>
              </p:cNvCxnSpPr>
              <p:nvPr/>
            </p:nvCxnSpPr>
            <p:spPr>
              <a:xfrm>
                <a:off x="7354088" y="2410300"/>
                <a:ext cx="106797" cy="320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Isosceles Triangle 43"/>
              <p:cNvSpPr/>
              <p:nvPr/>
            </p:nvSpPr>
            <p:spPr>
              <a:xfrm>
                <a:off x="7311533" y="2730336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6004701" y="5170032"/>
                <a:ext cx="298704" cy="257504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/>
              <p:cNvCxnSpPr>
                <a:stCxn id="33" idx="2"/>
                <a:endCxn id="45" idx="0"/>
              </p:cNvCxnSpPr>
              <p:nvPr/>
            </p:nvCxnSpPr>
            <p:spPr>
              <a:xfrm>
                <a:off x="5811221" y="4759217"/>
                <a:ext cx="342832" cy="4108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>
              <a:xfrm>
                <a:off x="5570922" y="5804494"/>
                <a:ext cx="298704" cy="257504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Connector 47"/>
              <p:cNvCxnSpPr>
                <a:cxnSpLocks/>
                <a:stCxn id="35" idx="2"/>
                <a:endCxn id="47" idx="0"/>
              </p:cNvCxnSpPr>
              <p:nvPr/>
            </p:nvCxnSpPr>
            <p:spPr>
              <a:xfrm>
                <a:off x="5526523" y="5412235"/>
                <a:ext cx="193751" cy="3922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cxnSpLocks/>
                <a:stCxn id="61" idx="2"/>
                <a:endCxn id="50" idx="0"/>
              </p:cNvCxnSpPr>
              <p:nvPr/>
            </p:nvCxnSpPr>
            <p:spPr>
              <a:xfrm flipH="1">
                <a:off x="6869714" y="4830047"/>
                <a:ext cx="330507" cy="3476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>
                <a:off x="6720362" y="5177703"/>
                <a:ext cx="298704" cy="257504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082474" y="2751910"/>
                <a:ext cx="213594" cy="22332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Connector 54"/>
              <p:cNvCxnSpPr>
                <a:cxnSpLocks/>
                <a:stCxn id="16" idx="2"/>
                <a:endCxn id="51" idx="0"/>
              </p:cNvCxnSpPr>
              <p:nvPr/>
            </p:nvCxnSpPr>
            <p:spPr>
              <a:xfrm>
                <a:off x="8013058" y="2410299"/>
                <a:ext cx="176213" cy="34161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7784263" y="3369677"/>
                <a:ext cx="213594" cy="22332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Straight Connector 56"/>
              <p:cNvCxnSpPr>
                <a:cxnSpLocks/>
                <a:stCxn id="51" idx="2"/>
                <a:endCxn id="56" idx="0"/>
              </p:cNvCxnSpPr>
              <p:nvPr/>
            </p:nvCxnSpPr>
            <p:spPr>
              <a:xfrm flipH="1">
                <a:off x="7891060" y="2975233"/>
                <a:ext cx="298211" cy="39444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7527033" y="4029184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59"/>
              <p:cNvCxnSpPr>
                <a:cxnSpLocks/>
                <a:stCxn id="56" idx="2"/>
                <a:endCxn id="58" idx="0"/>
              </p:cNvCxnSpPr>
              <p:nvPr/>
            </p:nvCxnSpPr>
            <p:spPr>
              <a:xfrm flipH="1">
                <a:off x="7633830" y="3593000"/>
                <a:ext cx="257230" cy="43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7093424" y="4606724"/>
                <a:ext cx="213594" cy="2233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/>
              <p:cNvCxnSpPr>
                <a:cxnSpLocks/>
                <a:stCxn id="58" idx="2"/>
                <a:endCxn id="61" idx="0"/>
              </p:cNvCxnSpPr>
              <p:nvPr/>
            </p:nvCxnSpPr>
            <p:spPr>
              <a:xfrm flipH="1">
                <a:off x="7200221" y="4252507"/>
                <a:ext cx="433609" cy="3542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/>
                <a:stCxn id="58" idx="2"/>
                <a:endCxn id="64" idx="0"/>
              </p:cNvCxnSpPr>
              <p:nvPr/>
            </p:nvCxnSpPr>
            <p:spPr>
              <a:xfrm>
                <a:off x="7633830" y="4252507"/>
                <a:ext cx="91867" cy="320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Isosceles Triangle 63"/>
              <p:cNvSpPr/>
              <p:nvPr/>
            </p:nvSpPr>
            <p:spPr>
              <a:xfrm>
                <a:off x="7576345" y="4572543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Straight Connector 64"/>
              <p:cNvCxnSpPr>
                <a:cxnSpLocks/>
                <a:stCxn id="56" idx="2"/>
                <a:endCxn id="66" idx="0"/>
              </p:cNvCxnSpPr>
              <p:nvPr/>
            </p:nvCxnSpPr>
            <p:spPr>
              <a:xfrm>
                <a:off x="7891060" y="3593000"/>
                <a:ext cx="306647" cy="408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Isosceles Triangle 65"/>
              <p:cNvSpPr/>
              <p:nvPr/>
            </p:nvSpPr>
            <p:spPr>
              <a:xfrm>
                <a:off x="8048355" y="4001075"/>
                <a:ext cx="298704" cy="257504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Connector 66"/>
              <p:cNvCxnSpPr>
                <a:cxnSpLocks/>
                <a:stCxn id="51" idx="2"/>
                <a:endCxn id="68" idx="0"/>
              </p:cNvCxnSpPr>
              <p:nvPr/>
            </p:nvCxnSpPr>
            <p:spPr>
              <a:xfrm>
                <a:off x="8189271" y="2975233"/>
                <a:ext cx="254605" cy="3684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8294524" y="3343723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cxnSpLocks/>
                <a:stCxn id="16" idx="2"/>
                <a:endCxn id="70" idx="0"/>
              </p:cNvCxnSpPr>
              <p:nvPr/>
            </p:nvCxnSpPr>
            <p:spPr>
              <a:xfrm>
                <a:off x="8013058" y="2410299"/>
                <a:ext cx="667168" cy="3009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Isosceles Triangle 69"/>
              <p:cNvSpPr/>
              <p:nvPr/>
            </p:nvSpPr>
            <p:spPr>
              <a:xfrm>
                <a:off x="8530874" y="2711237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61898" y="5177703"/>
                <a:ext cx="298704" cy="257504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Straight Connector 71"/>
              <p:cNvCxnSpPr>
                <a:stCxn id="61" idx="2"/>
                <a:endCxn id="71" idx="0"/>
              </p:cNvCxnSpPr>
              <p:nvPr/>
            </p:nvCxnSpPr>
            <p:spPr>
              <a:xfrm>
                <a:off x="7200221" y="4830047"/>
                <a:ext cx="311029" cy="3476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Left Brace 72"/>
              <p:cNvSpPr/>
              <p:nvPr/>
            </p:nvSpPr>
            <p:spPr>
              <a:xfrm rot="10800000">
                <a:off x="10322864" y="1676436"/>
                <a:ext cx="505409" cy="4296760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824568" y="3343722"/>
                <a:ext cx="10298629" cy="78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baseline="-25000" dirty="0">
                  <a:latin typeface="Gill Sans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0908710" y="2830467"/>
              <a:ext cx="143827" cy="2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ill Sans"/>
                </a:rPr>
                <a:t>q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927058" y="5147198"/>
              <a:ext cx="7341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Gill Sans"/>
                </a:rPr>
                <a:t>depth </a:t>
              </a:r>
              <a:endParaRPr lang="en-US" dirty="0" smtClean="0">
                <a:latin typeface="Gill Sans"/>
              </a:endParaRPr>
            </a:p>
            <a:p>
              <a:r>
                <a:rPr lang="en-US" i="1" dirty="0">
                  <a:latin typeface="Gill Sans"/>
                </a:rPr>
                <a:t> </a:t>
              </a:r>
              <a:r>
                <a:rPr lang="en-US" i="1" dirty="0" smtClean="0">
                  <a:latin typeface="Gill Sans"/>
                </a:rPr>
                <a:t>  </a:t>
              </a:r>
              <a:r>
                <a:rPr lang="en-US" i="1" dirty="0" err="1" smtClean="0">
                  <a:latin typeface="Gill Sans"/>
                </a:rPr>
                <a:t>t</a:t>
              </a:r>
              <a:r>
                <a:rPr lang="en-US" i="1" baseline="-25000" dirty="0" err="1" smtClean="0">
                  <a:latin typeface="Gill Sans"/>
                </a:rPr>
                <a:t>q</a:t>
              </a:r>
              <a:endParaRPr lang="en-US" i="1" baseline="-25000" dirty="0">
                <a:latin typeface="Gill Sans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64126" y="4519874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Note:  hopeless without </a:t>
            </a:r>
            <a:r>
              <a:rPr lang="en-US" sz="2400" kern="0" dirty="0" err="1" smtClean="0">
                <a:latin typeface="Gill Sans"/>
                <a:cs typeface="Gill Sans"/>
              </a:rPr>
              <a:t>cond</a:t>
            </a:r>
            <a:r>
              <a:rPr lang="en-US" sz="2400" kern="0" dirty="0" smtClean="0">
                <a:latin typeface="Gill Sans"/>
                <a:cs typeface="Gill Sans"/>
              </a:rPr>
              <a:t> (</a:t>
            </a:r>
            <a:r>
              <a:rPr lang="en-US" sz="2400" kern="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 (e.g., B </a:t>
            </a:r>
            <a:r>
              <a:rPr lang="en-US" sz="2400" kern="0" dirty="0">
                <a:latin typeface="Gill Sans"/>
                <a:cs typeface="Gill Sans"/>
              </a:rPr>
              <a:t>= </a:t>
            </a:r>
            <a:r>
              <a:rPr lang="en-US" sz="2400" kern="0" dirty="0" smtClean="0">
                <a:latin typeface="Gill Sans"/>
                <a:cs typeface="Gill Sans"/>
              </a:rPr>
              <a:t>Z</a:t>
            </a:r>
            <a:r>
              <a:rPr lang="en-US" sz="2400" kern="0" baseline="-25000" dirty="0" smtClean="0">
                <a:latin typeface="Gill Sans"/>
                <a:cs typeface="Gill Sans"/>
              </a:rPr>
              <a:t>1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©</a:t>
            </a:r>
            <a:r>
              <a:rPr lang="en-US" sz="2400" kern="0" dirty="0" smtClean="0">
                <a:latin typeface="Gill Sans"/>
                <a:cs typeface="Gill Sans"/>
              </a:rPr>
              <a:t>….</a:t>
            </a:r>
            <a:r>
              <a:rPr lang="en-US" sz="2400" kern="0" dirty="0">
                <a:latin typeface="cmsy10"/>
                <a:ea typeface="cmsy10"/>
                <a:cs typeface="cmsy10"/>
              </a:rPr>
              <a:t> ©</a:t>
            </a:r>
            <a:r>
              <a:rPr lang="en-US" sz="2400" kern="0" dirty="0" err="1" smtClean="0">
                <a:latin typeface="Gill Sans"/>
                <a:cs typeface="Gill Sans"/>
              </a:rPr>
              <a:t>Z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k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291974" y="5186937"/>
            <a:ext cx="8046689" cy="830997"/>
            <a:chOff x="291974" y="5395677"/>
            <a:chExt cx="8046689" cy="830997"/>
          </a:xfrm>
        </p:grpSpPr>
        <p:grpSp>
          <p:nvGrpSpPr>
            <p:cNvPr id="142" name="Group 141"/>
            <p:cNvGrpSpPr/>
            <p:nvPr/>
          </p:nvGrpSpPr>
          <p:grpSpPr>
            <a:xfrm>
              <a:off x="291974" y="5395677"/>
              <a:ext cx="8046689" cy="830997"/>
              <a:chOff x="291974" y="5335767"/>
              <a:chExt cx="8046689" cy="830997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91974" y="5335767"/>
                <a:ext cx="80466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400" kern="0" dirty="0" smtClean="0">
                    <a:solidFill>
                      <a:srgbClr val="37A76F"/>
                    </a:solidFill>
                    <a:latin typeface="Gill Sans"/>
                    <a:cs typeface="Gill Sans"/>
                  </a:rPr>
                  <a:t>Answer (“</a:t>
                </a:r>
                <a:r>
                  <a:rPr lang="en-US" sz="2400" kern="0" dirty="0">
                    <a:solidFill>
                      <a:srgbClr val="37A76F"/>
                    </a:solidFill>
                    <a:latin typeface="Gill Sans"/>
                    <a:cs typeface="Gill Sans"/>
                  </a:rPr>
                  <a:t>Peak-to-Average” </a:t>
                </a:r>
                <a:r>
                  <a:rPr lang="en-US" sz="2400" kern="0" dirty="0" smtClean="0">
                    <a:solidFill>
                      <a:srgbClr val="37A76F"/>
                    </a:solidFill>
                    <a:latin typeface="Gill Sans"/>
                    <a:cs typeface="Gill Sans"/>
                  </a:rPr>
                  <a:t>Lemma):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|Y| = O(</a:t>
                </a:r>
                <a:r>
                  <a:rPr lang="en-US" sz="2400" kern="0" dirty="0" smtClean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k</a:t>
                </a:r>
                <a:r>
                  <a:rPr lang="en-US" sz="2400" kern="0" dirty="0" err="1" smtClean="0">
                    <a:latin typeface="cmsy10"/>
                    <a:ea typeface="cmsy10"/>
                    <a:cs typeface="cmsy10"/>
                  </a:rPr>
                  <a:t>¢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lg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1/</a:t>
                </a:r>
                <a:r>
                  <a:rPr lang="en-US" sz="2400" kern="0" dirty="0" smtClean="0">
                    <a:latin typeface="cmmi10"/>
                    <a:ea typeface="cmmi10"/>
                    <a:cs typeface="cmmi10"/>
                  </a:rPr>
                  <a:t>²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) </a:t>
                </a:r>
              </a:p>
              <a:p>
                <a:r>
                  <a:rPr lang="en-US" sz="2400" kern="0" dirty="0" smtClean="0">
                    <a:latin typeface="Gill Sans"/>
                    <a:cs typeface="Gill Sans"/>
                  </a:rPr>
                  <a:t>    for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adv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: </a:t>
                </a:r>
                <a:r>
                  <a:rPr lang="en-US" sz="2400" kern="0" dirty="0" smtClean="0">
                    <a:latin typeface="cmmi10"/>
                    <a:ea typeface="cmmi10"/>
                    <a:cs typeface="cmmi10"/>
                  </a:rPr>
                  <a:t>´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=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exp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(-</a:t>
                </a:r>
                <a:r>
                  <a:rPr lang="en-US" sz="2400" kern="0" dirty="0" smtClean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r>
                  <a:rPr lang="en-US" sz="2400" kern="0" dirty="0" err="1">
                    <a:latin typeface="Gill Sans"/>
                    <a:cs typeface="Gill Sans"/>
                  </a:rPr>
                  <a:t>k</a:t>
                </a:r>
                <a:r>
                  <a:rPr lang="en-US" sz="2400" kern="0" dirty="0" err="1">
                    <a:latin typeface="cmsy10"/>
                    <a:ea typeface="cmsy10"/>
                    <a:cs typeface="cmsy10"/>
                  </a:rPr>
                  <a:t>¢</a:t>
                </a:r>
                <a:r>
                  <a:rPr lang="en-US" sz="2400" kern="0" dirty="0" err="1">
                    <a:latin typeface="Gill Sans"/>
                    <a:cs typeface="Gill Sans"/>
                  </a:rPr>
                  <a:t>lg</a:t>
                </a:r>
                <a:r>
                  <a:rPr lang="en-US" sz="2400" kern="0" dirty="0">
                    <a:latin typeface="Gill Sans"/>
                    <a:cs typeface="Gill Sans"/>
                  </a:rPr>
                  <a:t> 1/</a:t>
                </a:r>
                <a:r>
                  <a:rPr lang="en-US" sz="2400" kern="0" dirty="0">
                    <a:latin typeface="cmmi10"/>
                    <a:ea typeface="cmmi10"/>
                    <a:cs typeface="cmmi10"/>
                  </a:rPr>
                  <a:t>²</a:t>
                </a:r>
                <a:r>
                  <a:rPr lang="en-US" sz="2400" kern="0" dirty="0">
                    <a:latin typeface="Gill Sans"/>
                    <a:cs typeface="Gill Sans"/>
                  </a:rPr>
                  <a:t> )</a:t>
                </a:r>
                <a:endParaRPr lang="en-US" sz="2400" kern="0" dirty="0" smtClean="0">
                  <a:latin typeface="Gill Sans"/>
                  <a:cs typeface="Gill Sans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024067" y="5809700"/>
                <a:ext cx="1042333" cy="110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>
              <a:off x="6594617" y="5505208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184550" y="2443641"/>
            <a:ext cx="9759331" cy="1899478"/>
            <a:chOff x="184550" y="2495826"/>
            <a:chExt cx="9759331" cy="1899478"/>
          </a:xfrm>
        </p:grpSpPr>
        <p:sp>
          <p:nvSpPr>
            <p:cNvPr id="136" name="Rectangle 135"/>
            <p:cNvSpPr/>
            <p:nvPr/>
          </p:nvSpPr>
          <p:spPr>
            <a:xfrm>
              <a:off x="208107" y="2614301"/>
              <a:ext cx="95880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  Key question we pose:</a:t>
              </a:r>
              <a:r>
                <a:rPr lang="en-US" sz="2400" kern="0" dirty="0" smtClean="0">
                  <a:latin typeface="Gill Sans"/>
                  <a:cs typeface="Gill Sans"/>
                </a:rPr>
                <a:t> Let </a:t>
              </a:r>
              <a:r>
                <a:rPr lang="en-US" sz="2400" kern="0" dirty="0" err="1" smtClean="0">
                  <a:latin typeface="Gill Sans"/>
                  <a:cs typeface="Gill Sans"/>
                </a:rPr>
                <a:t>r.v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Z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= Z</a:t>
              </a:r>
              <a:r>
                <a:rPr lang="en-US" sz="2400" kern="0" baseline="-25000" dirty="0" smtClean="0">
                  <a:latin typeface="Gill Sans"/>
                  <a:cs typeface="Gill Sans"/>
                </a:rPr>
                <a:t>1</a:t>
              </a:r>
              <a:r>
                <a:rPr lang="en-US" sz="2400" kern="0" dirty="0" smtClean="0">
                  <a:latin typeface="Gill Sans"/>
                  <a:cs typeface="Gill Sans"/>
                </a:rPr>
                <a:t>,…</a:t>
              </a:r>
              <a:r>
                <a:rPr lang="en-US" sz="2400" kern="0" dirty="0">
                  <a:latin typeface="Gill Sans"/>
                  <a:cs typeface="Gill Sans"/>
                </a:rPr>
                <a:t>., </a:t>
              </a:r>
              <a:r>
                <a:rPr lang="en-US" sz="2400" kern="0" dirty="0" err="1" smtClean="0">
                  <a:latin typeface="Gill Sans"/>
                  <a:cs typeface="Gill Sans"/>
                </a:rPr>
                <a:t>Z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k</a:t>
              </a:r>
              <a:r>
                <a:rPr lang="en-US" sz="2400" kern="0" dirty="0" smtClean="0">
                  <a:latin typeface="Gill Sans"/>
                  <a:cs typeface="Gill Sans"/>
                </a:rPr>
                <a:t>  ,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B</a:t>
              </a:r>
              <a:r>
                <a:rPr lang="en-US" sz="2400" kern="0" dirty="0" smtClean="0">
                  <a:latin typeface="Gill Sans"/>
                  <a:cs typeface="Gill Sans"/>
                </a:rPr>
                <a:t> (uniform) binary </a:t>
              </a:r>
              <a:r>
                <a:rPr lang="en-US" sz="2400" kern="0" dirty="0" err="1" smtClean="0">
                  <a:latin typeface="Gill Sans"/>
                  <a:cs typeface="Gill Sans"/>
                </a:rPr>
                <a:t>r.v</a:t>
              </a:r>
              <a:r>
                <a:rPr lang="en-US" sz="2400" kern="0" dirty="0" smtClean="0">
                  <a:latin typeface="Gill Sans"/>
                  <a:cs typeface="Gill Sans"/>
                </a:rPr>
                <a:t> in    </a:t>
              </a:r>
            </a:p>
            <a:p>
              <a:r>
                <a:rPr lang="en-US" sz="2400" kern="0" dirty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   same </a:t>
              </a:r>
              <a:r>
                <a:rPr lang="en-US" sz="2400" kern="0" dirty="0" err="1" smtClean="0">
                  <a:latin typeface="Gill Sans"/>
                  <a:cs typeface="Gill Sans"/>
                </a:rPr>
                <a:t>prob</a:t>
              </a:r>
              <a:r>
                <a:rPr lang="en-US" sz="2400" kern="0" dirty="0" smtClean="0">
                  <a:latin typeface="Gill Sans"/>
                  <a:cs typeface="Gill Sans"/>
                </a:rPr>
                <a:t> space, </a:t>
              </a:r>
              <a:r>
                <a:rPr lang="en-US" sz="2400" kern="0" dirty="0" err="1" smtClean="0">
                  <a:latin typeface="Gill Sans"/>
                  <a:cs typeface="Gill Sans"/>
                </a:rPr>
                <a:t>s.t</a:t>
              </a:r>
              <a:r>
                <a:rPr lang="en-US" sz="2400" kern="0" dirty="0" smtClean="0">
                  <a:latin typeface="Gill Sans"/>
                  <a:cs typeface="Gill Sans"/>
                </a:rPr>
                <a:t>  (</a:t>
              </a:r>
              <a:r>
                <a:rPr lang="en-US" sz="2400" kern="0" dirty="0" err="1" smtClean="0">
                  <a:latin typeface="Gill Sans"/>
                  <a:cs typeface="Gill Sans"/>
                </a:rPr>
                <a:t>i</a:t>
              </a:r>
              <a:r>
                <a:rPr lang="en-US" sz="2400" kern="0" dirty="0" smtClean="0">
                  <a:latin typeface="Gill Sans"/>
                  <a:cs typeface="Gill Sans"/>
                </a:rPr>
                <a:t>)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9</a:t>
              </a:r>
              <a:r>
                <a:rPr lang="en-US" sz="2400" kern="0" dirty="0" smtClean="0">
                  <a:latin typeface="Gill Sans"/>
                  <a:cs typeface="Gill Sans"/>
                </a:rPr>
                <a:t> z* </a:t>
              </a:r>
              <a:r>
                <a:rPr lang="en-US" sz="2400" kern="0" dirty="0" err="1" smtClean="0">
                  <a:latin typeface="Gill Sans"/>
                  <a:cs typeface="Gill Sans"/>
                </a:rPr>
                <a:t>s.t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err="1" smtClean="0">
                  <a:latin typeface="Gill Sans"/>
                  <a:cs typeface="Gill Sans"/>
                </a:rPr>
                <a:t>Pr</a:t>
              </a:r>
              <a:r>
                <a:rPr lang="en-US" sz="2400" kern="0" dirty="0" smtClean="0">
                  <a:latin typeface="Gill Sans"/>
                  <a:cs typeface="Gill Sans"/>
                </a:rPr>
                <a:t>[z*]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 smtClean="0">
                  <a:latin typeface="Gill Sans"/>
                  <a:cs typeface="Gill Sans"/>
                </a:rPr>
                <a:t>.   (ii) H(B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j</a:t>
              </a:r>
              <a:r>
                <a:rPr lang="en-US" sz="2400" kern="0" dirty="0" smtClean="0">
                  <a:latin typeface="Gill Sans"/>
                  <a:cs typeface="Gill Sans"/>
                </a:rPr>
                <a:t> Z=z*) = 0. </a:t>
              </a:r>
            </a:p>
            <a:p>
              <a:r>
                <a:rPr lang="en-US" sz="2400" kern="0" dirty="0" smtClean="0">
                  <a:latin typeface="Gill Sans"/>
                  <a:cs typeface="Gill Sans"/>
                </a:rPr>
                <a:t>    </a:t>
              </a:r>
            </a:p>
            <a:p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 Q: </a:t>
              </a:r>
              <a:r>
                <a:rPr lang="en-US" sz="2400" kern="0" dirty="0" smtClean="0">
                  <a:latin typeface="Gill Sans"/>
                  <a:cs typeface="Gill Sans"/>
                </a:rPr>
                <a:t>What is smallest # coordinates Y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µ</a:t>
              </a:r>
              <a:r>
                <a:rPr lang="en-US" sz="2400" kern="0" dirty="0" smtClean="0">
                  <a:latin typeface="Gill Sans"/>
                  <a:cs typeface="Gill Sans"/>
                </a:rPr>
                <a:t> [k] of Z </a:t>
              </a:r>
              <a:r>
                <a:rPr lang="en-US" sz="2400" kern="0" dirty="0" err="1" smtClean="0">
                  <a:latin typeface="Gill Sans"/>
                  <a:cs typeface="Gill Sans"/>
                </a:rPr>
                <a:t>s.t</a:t>
              </a:r>
              <a:r>
                <a:rPr lang="en-US" sz="2400" kern="0" dirty="0" smtClean="0">
                  <a:latin typeface="Gill Sans"/>
                  <a:cs typeface="Gill Sans"/>
                </a:rPr>
                <a:t>  H(B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j</a:t>
              </a:r>
              <a:r>
                <a:rPr lang="en-US" sz="2400" kern="0" dirty="0" smtClean="0">
                  <a:latin typeface="Gill Sans"/>
                  <a:cs typeface="Gill Sans"/>
                </a:rPr>
                <a:t>  Z|</a:t>
              </a:r>
              <a:r>
                <a:rPr lang="en-US" sz="2400" kern="0" baseline="-25000" dirty="0" smtClean="0">
                  <a:latin typeface="Gill Sans"/>
                  <a:cs typeface="Gill Sans"/>
                </a:rPr>
                <a:t>Y</a:t>
              </a:r>
              <a:r>
                <a:rPr lang="en-US" sz="2400" kern="0" dirty="0" smtClean="0">
                  <a:latin typeface="Gill Sans"/>
                  <a:cs typeface="Gill Sans"/>
                </a:rPr>
                <a:t>) &lt; 1- </a:t>
              </a:r>
              <a:r>
                <a:rPr lang="en-US" sz="2400" kern="0" dirty="0" smtClean="0">
                  <a:latin typeface="cmmi10"/>
                  <a:ea typeface="cmmi10"/>
                  <a:cs typeface="cmmi10"/>
                </a:rPr>
                <a:t>´</a:t>
              </a:r>
              <a:r>
                <a:rPr lang="en-US" sz="2400" kern="0" dirty="0" smtClean="0">
                  <a:latin typeface="Gill Sans"/>
                  <a:cs typeface="Gill Sans"/>
                </a:rPr>
                <a:t> ?</a:t>
              </a:r>
            </a:p>
          </p:txBody>
        </p:sp>
        <p:sp>
          <p:nvSpPr>
            <p:cNvPr id="144" name="Frame 143"/>
            <p:cNvSpPr/>
            <p:nvPr/>
          </p:nvSpPr>
          <p:spPr>
            <a:xfrm>
              <a:off x="184550" y="2495826"/>
              <a:ext cx="9759331" cy="1899478"/>
            </a:xfrm>
            <a:prstGeom prst="frame">
              <a:avLst>
                <a:gd name="adj1" fmla="val 377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3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09601" y="870176"/>
            <a:ext cx="1089269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en-US" sz="2600" kern="0" dirty="0" smtClean="0">
                <a:latin typeface="Gill Sans"/>
                <a:cs typeface="Gill Sans"/>
              </a:rPr>
              <a:t>DS = </a:t>
            </a:r>
            <a:r>
              <a:rPr lang="en-US" sz="2600" kern="0" noProof="0" dirty="0" smtClean="0">
                <a:latin typeface="Gill Sans"/>
                <a:cs typeface="Gill Sans"/>
              </a:rPr>
              <a:t> “compact” representation of info in </a:t>
            </a:r>
            <a:r>
              <a:rPr lang="en-US" sz="2600" kern="0" noProof="0" dirty="0" smtClean="0">
                <a:solidFill>
                  <a:srgbClr val="37A76F"/>
                </a:solidFill>
                <a:latin typeface="Gill Sans"/>
                <a:cs typeface="Gill Sans"/>
              </a:rPr>
              <a:t>database </a:t>
            </a:r>
            <a:r>
              <a:rPr lang="en-US" sz="2600" kern="0" noProof="0" dirty="0" smtClean="0">
                <a:latin typeface="Gill Sans"/>
                <a:cs typeface="Gill Sans"/>
              </a:rPr>
              <a:t>(DB), so that </a:t>
            </a:r>
            <a:r>
              <a:rPr lang="en-US" sz="2600" kern="0" noProof="0" dirty="0" smtClean="0">
                <a:solidFill>
                  <a:srgbClr val="37A76F"/>
                </a:solidFill>
                <a:latin typeface="Gill Sans"/>
                <a:cs typeface="Gill Sans"/>
              </a:rPr>
              <a:t>queries </a:t>
            </a:r>
            <a:r>
              <a:rPr lang="en-US" sz="2600" kern="0" noProof="0" dirty="0" smtClean="0">
                <a:latin typeface="Gill Sans"/>
                <a:cs typeface="Gill Sans"/>
              </a:rPr>
              <a:t>about data can be answered efficiently.</a:t>
            </a:r>
          </a:p>
          <a:p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Static DS: </a:t>
            </a:r>
            <a:r>
              <a:rPr lang="en-US" sz="2400" kern="0" dirty="0" smtClean="0">
                <a:latin typeface="Gill Sans"/>
                <a:cs typeface="Gill Sans"/>
              </a:rPr>
              <a:t>Preprocess a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DB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(say, road network), such that, given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query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>
                <a:latin typeface="Gill Sans"/>
                <a:cs typeface="Gill Sans"/>
              </a:rPr>
              <a:t>two </a:t>
            </a:r>
            <a:r>
              <a:rPr lang="en-US" sz="2400" kern="0" dirty="0" smtClean="0">
                <a:latin typeface="Gill Sans"/>
                <a:cs typeface="Gill Sans"/>
              </a:rPr>
              <a:t>cities), one can compute the distance between them (along shortest path). </a:t>
            </a:r>
            <a:endParaRPr lang="en-US" sz="2400" kern="0" dirty="0">
              <a:latin typeface="Gill Sans"/>
              <a:cs typeface="Gill Sans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020847" y="4577713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56134" y="3228572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88817" y="3996989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685391" y="3447012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9152380" y="3234174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638953" y="4630359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0" name="Straight Connector 39"/>
          <p:cNvCxnSpPr>
            <a:stCxn id="29" idx="7"/>
            <a:endCxn id="32" idx="3"/>
          </p:cNvCxnSpPr>
          <p:nvPr/>
        </p:nvCxnSpPr>
        <p:spPr bwMode="auto">
          <a:xfrm flipV="1">
            <a:off x="3522495" y="4369889"/>
            <a:ext cx="1052391" cy="27180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32" idx="0"/>
            <a:endCxn id="30" idx="4"/>
          </p:cNvCxnSpPr>
          <p:nvPr/>
        </p:nvCxnSpPr>
        <p:spPr bwMode="auto">
          <a:xfrm flipH="1" flipV="1">
            <a:off x="4449993" y="3665453"/>
            <a:ext cx="332683" cy="3315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9" idx="2"/>
            <a:endCxn id="32" idx="5"/>
          </p:cNvCxnSpPr>
          <p:nvPr/>
        </p:nvCxnSpPr>
        <p:spPr bwMode="auto">
          <a:xfrm flipH="1" flipV="1">
            <a:off x="4990465" y="4369889"/>
            <a:ext cx="1648487" cy="47891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33" idx="4"/>
            <a:endCxn id="39" idx="7"/>
          </p:cNvCxnSpPr>
          <p:nvPr/>
        </p:nvCxnSpPr>
        <p:spPr bwMode="auto">
          <a:xfrm flipH="1">
            <a:off x="7140600" y="3883893"/>
            <a:ext cx="838649" cy="8104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0" idx="6"/>
            <a:endCxn id="33" idx="2"/>
          </p:cNvCxnSpPr>
          <p:nvPr/>
        </p:nvCxnSpPr>
        <p:spPr bwMode="auto">
          <a:xfrm>
            <a:off x="4743852" y="3447012"/>
            <a:ext cx="2941540" cy="2184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2" idx="6"/>
            <a:endCxn id="33" idx="3"/>
          </p:cNvCxnSpPr>
          <p:nvPr/>
        </p:nvCxnSpPr>
        <p:spPr bwMode="auto">
          <a:xfrm flipV="1">
            <a:off x="5076535" y="3819913"/>
            <a:ext cx="2694926" cy="39551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9" idx="6"/>
            <a:endCxn id="39" idx="3"/>
          </p:cNvCxnSpPr>
          <p:nvPr/>
        </p:nvCxnSpPr>
        <p:spPr bwMode="auto">
          <a:xfrm>
            <a:off x="3608564" y="4796153"/>
            <a:ext cx="3116458" cy="20710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33" idx="6"/>
            <a:endCxn id="38" idx="2"/>
          </p:cNvCxnSpPr>
          <p:nvPr/>
        </p:nvCxnSpPr>
        <p:spPr bwMode="auto">
          <a:xfrm flipV="1">
            <a:off x="8273108" y="3452614"/>
            <a:ext cx="879273" cy="21283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108704" y="4593568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</a:t>
            </a:r>
            <a:endParaRPr lang="da-DK" dirty="0"/>
          </a:p>
        </p:txBody>
      </p:sp>
      <p:sp>
        <p:nvSpPr>
          <p:cNvPr id="49" name="TextBox 48"/>
          <p:cNvSpPr txBox="1"/>
          <p:nvPr/>
        </p:nvSpPr>
        <p:spPr>
          <a:xfrm>
            <a:off x="4568950" y="4013366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2966" y="3270944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6733078" y="4648744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72604" y="3464532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9263929" y="3261319"/>
            <a:ext cx="5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871804" y="3206534"/>
            <a:ext cx="5102715" cy="1735254"/>
            <a:chOff x="3145841" y="3641966"/>
            <a:chExt cx="4145956" cy="1735254"/>
          </a:xfrm>
        </p:grpSpPr>
        <p:sp>
          <p:nvSpPr>
            <p:cNvPr id="55" name="TextBox 54"/>
            <p:cNvSpPr txBox="1"/>
            <p:nvPr/>
          </p:nvSpPr>
          <p:spPr>
            <a:xfrm>
              <a:off x="3145841" y="4574535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85924" y="5007888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4</a:t>
              </a:r>
              <a:endParaRPr lang="da-DK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58155" y="4704202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34132" y="4003398"/>
              <a:ext cx="703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15</a:t>
              </a:r>
              <a:endParaRPr lang="da-DK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22723" y="4156797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81436" y="4549316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0360" y="3644754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66410" y="3641966"/>
              <a:ext cx="42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2</a:t>
              </a:r>
              <a:endParaRPr lang="da-DK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677203" y="3085907"/>
            <a:ext cx="3219020" cy="2209954"/>
            <a:chOff x="7386320" y="2733572"/>
            <a:chExt cx="1930384" cy="125244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7386320" y="2733572"/>
              <a:ext cx="1757680" cy="12524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22830" y="2811872"/>
              <a:ext cx="1893874" cy="94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Gill Sans"/>
                  <a:cs typeface="Gill Sans"/>
                </a:rPr>
                <a:t>Data </a:t>
              </a:r>
              <a:r>
                <a:rPr lang="da-DK" sz="1600" b="1" dirty="0" err="1" smtClean="0">
                  <a:latin typeface="Gill Sans"/>
                  <a:cs typeface="Gill Sans"/>
                </a:rPr>
                <a:t>Structure</a:t>
              </a:r>
              <a:r>
                <a:rPr lang="da-DK" sz="1600" b="1" dirty="0" smtClean="0">
                  <a:latin typeface="Gill Sans"/>
                  <a:cs typeface="Gill Sans"/>
                </a:rPr>
                <a:t> 1</a:t>
              </a:r>
              <a:r>
                <a:rPr lang="da-DK" sz="1600" dirty="0" smtClean="0">
                  <a:latin typeface="Gill Sans"/>
                  <a:cs typeface="Gill Sans"/>
                </a:rPr>
                <a:t>:</a:t>
              </a:r>
            </a:p>
            <a:p>
              <a:r>
                <a:rPr lang="da-DK" sz="1400" u="sng" dirty="0" smtClean="0">
                  <a:latin typeface="Gill Sans"/>
                  <a:cs typeface="Gill Sans"/>
                </a:rPr>
                <a:t>Query time</a:t>
              </a:r>
              <a:r>
                <a:rPr lang="da-DK" sz="1400" dirty="0" smtClean="0">
                  <a:latin typeface="Gill Sans"/>
                  <a:cs typeface="Gill Sans"/>
                </a:rPr>
                <a:t>: 1</a:t>
              </a:r>
            </a:p>
            <a:p>
              <a:r>
                <a:rPr lang="da-DK" sz="1400" u="sng" dirty="0" smtClean="0">
                  <a:latin typeface="Gill Sans"/>
                  <a:cs typeface="Gill Sans"/>
                </a:rPr>
                <a:t>Space </a:t>
              </a:r>
              <a:r>
                <a:rPr lang="da-DK" sz="1400" dirty="0" smtClean="0">
                  <a:latin typeface="Gill Sans"/>
                  <a:cs typeface="Gill Sans"/>
                </a:rPr>
                <a:t>= # </a:t>
              </a:r>
              <a:r>
                <a:rPr lang="da-DK" sz="1400" dirty="0" err="1" smtClean="0">
                  <a:latin typeface="Gill Sans"/>
                  <a:cs typeface="Gill Sans"/>
                </a:rPr>
                <a:t>queries</a:t>
              </a:r>
              <a:r>
                <a:rPr lang="da-DK" sz="1400" dirty="0" smtClean="0">
                  <a:latin typeface="Gill Sans"/>
                  <a:cs typeface="Gill Sans"/>
                </a:rPr>
                <a:t> :  </a:t>
              </a:r>
              <a:r>
                <a:rPr lang="da-DK" sz="1400" i="1" dirty="0" smtClean="0">
                  <a:latin typeface="Gill Sans"/>
                  <a:cs typeface="Gill Sans"/>
                </a:rPr>
                <a:t>n</a:t>
              </a:r>
              <a:r>
                <a:rPr lang="da-DK" sz="1400" baseline="30000" dirty="0" smtClean="0">
                  <a:latin typeface="Gill Sans"/>
                  <a:cs typeface="Gill Sans"/>
                </a:rPr>
                <a:t>2</a:t>
              </a:r>
            </a:p>
            <a:p>
              <a:endParaRPr lang="da-DK" sz="1400" dirty="0">
                <a:latin typeface="Gill Sans"/>
                <a:cs typeface="Gill Sans"/>
              </a:endParaRPr>
            </a:p>
            <a:p>
              <a:r>
                <a:rPr lang="da-DK" sz="1600" b="1" dirty="0" smtClean="0">
                  <a:latin typeface="Gill Sans"/>
                  <a:cs typeface="Gill Sans"/>
                </a:rPr>
                <a:t>Data </a:t>
              </a:r>
              <a:r>
                <a:rPr lang="da-DK" sz="1600" b="1" dirty="0" err="1" smtClean="0">
                  <a:latin typeface="Gill Sans"/>
                  <a:cs typeface="Gill Sans"/>
                </a:rPr>
                <a:t>Structure</a:t>
              </a:r>
              <a:r>
                <a:rPr lang="da-DK" sz="1600" b="1" dirty="0" smtClean="0">
                  <a:latin typeface="Gill Sans"/>
                  <a:cs typeface="Gill Sans"/>
                </a:rPr>
                <a:t> 2:</a:t>
              </a:r>
            </a:p>
            <a:p>
              <a:r>
                <a:rPr lang="da-DK" sz="1400" u="sng" dirty="0" smtClean="0">
                  <a:latin typeface="Gill Sans"/>
                  <a:cs typeface="Gill Sans"/>
                </a:rPr>
                <a:t>Query time</a:t>
              </a:r>
              <a:r>
                <a:rPr lang="da-DK" sz="1400" dirty="0" smtClean="0">
                  <a:latin typeface="Gill Sans"/>
                  <a:cs typeface="Gill Sans"/>
                </a:rPr>
                <a:t>: </a:t>
              </a:r>
              <a:r>
                <a:rPr lang="da-DK" sz="1400" i="1" dirty="0" err="1" smtClean="0">
                  <a:latin typeface="Gill Sans"/>
                  <a:cs typeface="Gill Sans"/>
                </a:rPr>
                <a:t>n</a:t>
              </a:r>
              <a:r>
                <a:rPr lang="da-DK" sz="1400" dirty="0" err="1" smtClean="0">
                  <a:latin typeface="Gill Sans"/>
                  <a:cs typeface="Gill Sans"/>
                </a:rPr>
                <a:t>log</a:t>
              </a:r>
              <a:r>
                <a:rPr lang="da-DK" sz="1400" dirty="0">
                  <a:latin typeface="Gill Sans"/>
                  <a:cs typeface="Gill Sans"/>
                </a:rPr>
                <a:t>(</a:t>
              </a:r>
              <a:r>
                <a:rPr lang="da-DK" sz="1400" i="1" dirty="0" smtClean="0">
                  <a:latin typeface="Gill Sans"/>
                  <a:cs typeface="Gill Sans"/>
                </a:rPr>
                <a:t>n)</a:t>
              </a:r>
              <a:r>
                <a:rPr lang="da-DK" sz="1400" dirty="0" smtClean="0">
                  <a:latin typeface="Gill Sans"/>
                  <a:cs typeface="Gill Sans"/>
                </a:rPr>
                <a:t>+</a:t>
              </a:r>
              <a:r>
                <a:rPr lang="da-DK" sz="1400" i="1" dirty="0" smtClean="0">
                  <a:latin typeface="Gill Sans"/>
                  <a:cs typeface="Gill Sans"/>
                </a:rPr>
                <a:t>m</a:t>
              </a:r>
            </a:p>
            <a:p>
              <a:r>
                <a:rPr lang="da-DK" sz="1400" u="sng" dirty="0" smtClean="0">
                  <a:latin typeface="Gill Sans"/>
                  <a:cs typeface="Gill Sans"/>
                </a:rPr>
                <a:t>Space:</a:t>
              </a:r>
              <a:r>
                <a:rPr lang="da-DK" sz="1400" dirty="0" smtClean="0">
                  <a:latin typeface="Gill Sans"/>
                  <a:cs typeface="Gill Sans"/>
                </a:rPr>
                <a:t> </a:t>
              </a:r>
              <a:r>
                <a:rPr lang="da-DK" sz="1400" i="1" dirty="0" err="1" smtClean="0">
                  <a:latin typeface="Gill Sans"/>
                  <a:cs typeface="Gill Sans"/>
                </a:rPr>
                <a:t>m</a:t>
              </a:r>
              <a:r>
                <a:rPr lang="da-DK" sz="1400" dirty="0" err="1" smtClean="0">
                  <a:latin typeface="Gill Sans"/>
                  <a:cs typeface="Gill Sans"/>
                </a:rPr>
                <a:t>+</a:t>
              </a:r>
              <a:r>
                <a:rPr lang="da-DK" sz="1400" i="1" dirty="0" err="1" smtClean="0">
                  <a:latin typeface="Gill Sans"/>
                  <a:cs typeface="Gill Sans"/>
                </a:rPr>
                <a:t>n</a:t>
              </a:r>
              <a:endParaRPr lang="da-DK" sz="1400" i="1" dirty="0">
                <a:latin typeface="Gill Sans"/>
                <a:cs typeface="Gill San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4706" y="3110452"/>
            <a:ext cx="2931028" cy="2209954"/>
            <a:chOff x="7386320" y="2733572"/>
            <a:chExt cx="1757680" cy="125244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7386320" y="2733572"/>
              <a:ext cx="1757680" cy="12524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87920" y="2801874"/>
              <a:ext cx="1656080" cy="94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latin typeface="Gill Sans"/>
                  <a:cs typeface="Gill Sans"/>
                </a:rPr>
                <a:t>Data </a:t>
              </a:r>
              <a:r>
                <a:rPr lang="da-DK" sz="1600" b="1" dirty="0" err="1" smtClean="0">
                  <a:latin typeface="Gill Sans"/>
                  <a:cs typeface="Gill Sans"/>
                </a:rPr>
                <a:t>Structure</a:t>
              </a:r>
              <a:r>
                <a:rPr lang="da-DK" sz="1600" b="1" dirty="0" smtClean="0">
                  <a:latin typeface="Gill Sans"/>
                  <a:cs typeface="Gill Sans"/>
                </a:rPr>
                <a:t> 1</a:t>
              </a:r>
              <a:r>
                <a:rPr lang="da-DK" sz="1600" dirty="0" smtClean="0">
                  <a:latin typeface="Gill Sans"/>
                  <a:cs typeface="Gill Sans"/>
                </a:rPr>
                <a:t>:</a:t>
              </a:r>
            </a:p>
            <a:p>
              <a:r>
                <a:rPr lang="da-DK" sz="1400" dirty="0" err="1" smtClean="0">
                  <a:latin typeface="Gill Sans"/>
                  <a:cs typeface="Gill Sans"/>
                </a:rPr>
                <a:t>Precompute</a:t>
              </a:r>
              <a:r>
                <a:rPr lang="da-DK" sz="1400" dirty="0" smtClean="0">
                  <a:latin typeface="Gill Sans"/>
                  <a:cs typeface="Gill Sans"/>
                </a:rPr>
                <a:t> and store all </a:t>
              </a:r>
              <a:r>
                <a:rPr lang="da-DK" sz="1400" dirty="0" err="1" smtClean="0">
                  <a:latin typeface="Gill Sans"/>
                  <a:cs typeface="Gill Sans"/>
                </a:rPr>
                <a:t>answers</a:t>
              </a:r>
              <a:r>
                <a:rPr lang="da-DK" sz="1400" dirty="0" smtClean="0">
                  <a:latin typeface="Gill Sans"/>
                  <a:cs typeface="Gill Sans"/>
                </a:rPr>
                <a:t> in </a:t>
              </a:r>
              <a:r>
                <a:rPr lang="da-DK" sz="1400" dirty="0" err="1" smtClean="0">
                  <a:latin typeface="Gill Sans"/>
                  <a:cs typeface="Gill Sans"/>
                </a:rPr>
                <a:t>table</a:t>
              </a:r>
              <a:r>
                <a:rPr lang="da-DK" sz="1400" dirty="0" smtClean="0">
                  <a:latin typeface="Gill Sans"/>
                  <a:cs typeface="Gill Sans"/>
                </a:rPr>
                <a:t>.</a:t>
              </a:r>
            </a:p>
            <a:p>
              <a:endParaRPr lang="da-DK" sz="1400" dirty="0">
                <a:latin typeface="Gill Sans"/>
                <a:cs typeface="Gill Sans"/>
              </a:endParaRPr>
            </a:p>
            <a:p>
              <a:r>
                <a:rPr lang="da-DK" sz="1600" b="1" dirty="0" smtClean="0">
                  <a:latin typeface="Gill Sans"/>
                  <a:cs typeface="Gill Sans"/>
                </a:rPr>
                <a:t>Data </a:t>
              </a:r>
              <a:r>
                <a:rPr lang="da-DK" sz="1600" b="1" dirty="0" err="1" smtClean="0">
                  <a:latin typeface="Gill Sans"/>
                  <a:cs typeface="Gill Sans"/>
                </a:rPr>
                <a:t>Structure</a:t>
              </a:r>
              <a:r>
                <a:rPr lang="da-DK" sz="1600" b="1" dirty="0" smtClean="0">
                  <a:latin typeface="Gill Sans"/>
                  <a:cs typeface="Gill Sans"/>
                </a:rPr>
                <a:t> 2:</a:t>
              </a:r>
            </a:p>
            <a:p>
              <a:r>
                <a:rPr lang="da-DK" sz="1400" dirty="0" smtClean="0">
                  <a:latin typeface="Gill Sans"/>
                  <a:cs typeface="Gill Sans"/>
                </a:rPr>
                <a:t>Store </a:t>
              </a:r>
              <a:r>
                <a:rPr lang="da-DK" sz="1400" dirty="0" err="1" smtClean="0">
                  <a:latin typeface="Gill Sans"/>
                  <a:cs typeface="Gill Sans"/>
                </a:rPr>
                <a:t>graph</a:t>
              </a:r>
              <a:r>
                <a:rPr lang="da-DK" sz="1400" dirty="0" smtClean="0">
                  <a:latin typeface="Gill Sans"/>
                  <a:cs typeface="Gill Sans"/>
                </a:rPr>
                <a:t>. Run </a:t>
              </a:r>
              <a:r>
                <a:rPr lang="da-DK" sz="1400" dirty="0" err="1" smtClean="0">
                  <a:latin typeface="Gill Sans"/>
                  <a:cs typeface="Gill Sans"/>
                </a:rPr>
                <a:t>Dijkstra</a:t>
              </a:r>
              <a:r>
                <a:rPr lang="da-DK" sz="1400" dirty="0" smtClean="0">
                  <a:latin typeface="Gill Sans"/>
                  <a:cs typeface="Gill Sans"/>
                </a:rPr>
                <a:t> </a:t>
              </a:r>
              <a:r>
                <a:rPr lang="da-DK" sz="1400" dirty="0" err="1" smtClean="0">
                  <a:latin typeface="Gill Sans"/>
                  <a:cs typeface="Gill Sans"/>
                </a:rPr>
                <a:t>when</a:t>
              </a:r>
              <a:r>
                <a:rPr lang="da-DK" sz="1400" dirty="0" smtClean="0">
                  <a:latin typeface="Gill Sans"/>
                  <a:cs typeface="Gill Sans"/>
                </a:rPr>
                <a:t> given </a:t>
              </a:r>
              <a:r>
                <a:rPr lang="da-DK" sz="1400" dirty="0" err="1" smtClean="0">
                  <a:latin typeface="Gill Sans"/>
                  <a:cs typeface="Gill Sans"/>
                </a:rPr>
                <a:t>query</a:t>
              </a:r>
              <a:r>
                <a:rPr lang="da-DK" sz="1400" dirty="0" smtClean="0">
                  <a:latin typeface="Gill Sans"/>
                  <a:cs typeface="Gill Sans"/>
                </a:rPr>
                <a:t>.</a:t>
              </a:r>
              <a:endParaRPr lang="da-DK" sz="1400" dirty="0">
                <a:latin typeface="Gill Sans"/>
                <a:cs typeface="Gill Sans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68012" y="141909"/>
            <a:ext cx="40643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Static Data Structures</a:t>
            </a:r>
            <a:endParaRPr lang="en-US" sz="3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231" y="5516983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Static DS : study </a:t>
            </a:r>
            <a:r>
              <a:rPr lang="en-US" sz="2400" kern="0" dirty="0">
                <a:latin typeface="Gill Sans"/>
                <a:cs typeface="Gill Sans"/>
              </a:rPr>
              <a:t>space-time </a:t>
            </a:r>
            <a:r>
              <a:rPr lang="en-US" sz="2400" kern="0" dirty="0" smtClean="0">
                <a:latin typeface="Gill Sans"/>
                <a:cs typeface="Gill Sans"/>
              </a:rPr>
              <a:t>tradeoffs (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s</a:t>
            </a:r>
            <a:r>
              <a:rPr lang="en-US" sz="2400" kern="0" dirty="0" smtClean="0">
                <a:latin typeface="Gill Sans"/>
                <a:cs typeface="Gill Sans"/>
              </a:rPr>
              <a:t> vs.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t</a:t>
            </a:r>
            <a:r>
              <a:rPr lang="en-US" sz="2400" kern="0" dirty="0" smtClean="0">
                <a:latin typeface="Gill Sans"/>
                <a:cs typeface="Gill Sans"/>
              </a:rPr>
              <a:t>). </a:t>
            </a:r>
            <a:endParaRPr lang="en-US" sz="240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1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8" grpId="0" animBg="1"/>
      <p:bldP spid="39" grpId="0" animBg="1"/>
      <p:bldP spid="48" grpId="0"/>
      <p:bldP spid="48" grpId="1"/>
      <p:bldP spid="49" grpId="0"/>
      <p:bldP spid="50" grpId="0"/>
      <p:bldP spid="50" grpId="1"/>
      <p:bldP spid="51" grpId="0"/>
      <p:bldP spid="52" grpId="0"/>
      <p:bldP spid="5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92034" y="4629076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Alice 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doesn’t</a:t>
            </a:r>
            <a:r>
              <a:rPr lang="en-US" sz="2400" kern="0" dirty="0" smtClean="0">
                <a:latin typeface="Gill Sans"/>
                <a:cs typeface="Gill Sans"/>
              </a:rPr>
              <a:t> know Y (depends on q)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p-sample </a:t>
            </a:r>
            <a:r>
              <a:rPr lang="en-US" sz="2400" i="1" kern="0" dirty="0" smtClean="0">
                <a:latin typeface="Gill Sans"/>
                <a:cs typeface="Gill Sans"/>
                <a:sym typeface="Wingdings"/>
              </a:rPr>
              <a:t>another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  <a:sym typeface="Wingdings"/>
              </a:rPr>
              <a:t>i.i.d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set of M using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  <a:sym typeface="Wingdings"/>
              </a:rPr>
              <a:t>public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rand(!) </a:t>
            </a:r>
            <a:endParaRPr lang="en-US" sz="2400" kern="0" dirty="0" smtClean="0"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012" y="39035"/>
            <a:ext cx="76706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Finishing Proof w. Peak-to-Average Lemma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2034" y="2167467"/>
            <a:ext cx="11138555" cy="1569660"/>
            <a:chOff x="700533" y="5172182"/>
            <a:chExt cx="11138555" cy="1569660"/>
          </a:xfrm>
        </p:grpSpPr>
        <p:grpSp>
          <p:nvGrpSpPr>
            <p:cNvPr id="54" name="Group 53"/>
            <p:cNvGrpSpPr/>
            <p:nvPr/>
          </p:nvGrpSpPr>
          <p:grpSpPr>
            <a:xfrm>
              <a:off x="700533" y="5172182"/>
              <a:ext cx="11138555" cy="1569660"/>
              <a:chOff x="700533" y="5112272"/>
              <a:chExt cx="11138555" cy="156966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700533" y="5112272"/>
                <a:ext cx="111385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kern="0" dirty="0" smtClean="0">
                    <a:latin typeface="Gill Sans"/>
                    <a:cs typeface="Gill Sans"/>
                  </a:rPr>
                  <a:t> </a:t>
                </a:r>
                <a:r>
                  <a:rPr lang="en-US" sz="2400" kern="0" dirty="0" smtClean="0">
                    <a:latin typeface="cmsy10"/>
                    <a:ea typeface="cmsy10"/>
                    <a:cs typeface="cmsy10"/>
                  </a:rPr>
                  <a:t>)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PtA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Lemma guarantees Bob can (</a:t>
                </a:r>
                <a:r>
                  <a:rPr lang="en-US" sz="2400" i="1" kern="0" dirty="0" smtClean="0">
                    <a:latin typeface="Gill Sans"/>
                    <a:cs typeface="Gill Sans"/>
                  </a:rPr>
                  <a:t>privately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) find subset |Y|= O(</a:t>
                </a:r>
                <a:r>
                  <a:rPr lang="en-US" sz="2400" kern="0" dirty="0" smtClean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k</a:t>
                </a:r>
                <a:r>
                  <a:rPr lang="en-US" sz="2400" kern="0" dirty="0" err="1" smtClean="0">
                    <a:latin typeface="cmsy10"/>
                    <a:ea typeface="cmsy10"/>
                    <a:cs typeface="cmsy10"/>
                  </a:rPr>
                  <a:t>¢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lg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1/</a:t>
                </a:r>
                <a:r>
                  <a:rPr lang="en-US" sz="2400" kern="0" dirty="0" smtClean="0">
                    <a:latin typeface="cmmi10"/>
                    <a:ea typeface="cmmi10"/>
                    <a:cs typeface="cmmi10"/>
                  </a:rPr>
                  <a:t>²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)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s.t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, </a:t>
                </a:r>
                <a:r>
                  <a:rPr lang="en-US" sz="2400" i="1" kern="0" dirty="0" smtClean="0">
                    <a:latin typeface="Gill Sans"/>
                    <a:cs typeface="Gill Sans"/>
                  </a:rPr>
                  <a:t>if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Alice 	reveals memory contents of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S</a:t>
                </a:r>
                <a:r>
                  <a:rPr lang="en-US" sz="2400" kern="0" baseline="-25000" dirty="0" err="1" smtClean="0">
                    <a:latin typeface="Gill Sans"/>
                    <a:cs typeface="Gill Sans"/>
                  </a:rPr>
                  <a:t>q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[Y] , </a:t>
                </a:r>
              </a:p>
              <a:p>
                <a:r>
                  <a:rPr lang="en-US" sz="2400" kern="0" dirty="0">
                    <a:latin typeface="Gill Sans"/>
                    <a:ea typeface="cmsy10"/>
                    <a:cs typeface="Gill Sans"/>
                  </a:rPr>
                  <a:t> </a:t>
                </a:r>
                <a:r>
                  <a:rPr lang="en-US" sz="2400" kern="0" dirty="0" smtClean="0">
                    <a:latin typeface="Gill Sans"/>
                    <a:ea typeface="cmsy10"/>
                    <a:cs typeface="Gill Sans"/>
                  </a:rPr>
                  <a:t>                    </a:t>
                </a:r>
              </a:p>
              <a:p>
                <a:r>
                  <a:rPr lang="en-US" sz="2400" kern="0" dirty="0">
                    <a:latin typeface="Gill Sans"/>
                    <a:ea typeface="cmsy10"/>
                    <a:cs typeface="Gill Sans"/>
                  </a:rPr>
                  <a:t> </a:t>
                </a:r>
                <a:r>
                  <a:rPr lang="en-US" sz="2400" kern="0" dirty="0" smtClean="0">
                    <a:latin typeface="Gill Sans"/>
                    <a:ea typeface="cmsy10"/>
                    <a:cs typeface="Gill Sans"/>
                  </a:rPr>
                  <a:t>                                </a:t>
                </a:r>
                <a:r>
                  <a:rPr lang="en-US" sz="2400" kern="0" dirty="0" smtClean="0">
                    <a:latin typeface="cmsy10"/>
                    <a:ea typeface="cmsy10"/>
                    <a:cs typeface="cmsy10"/>
                  </a:rPr>
                  <a:t>)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 </a:t>
                </a:r>
                <a:r>
                  <a:rPr lang="en-US" sz="2400" kern="0" dirty="0" smtClean="0">
                    <a:latin typeface="cmmi10"/>
                    <a:ea typeface="cmmi10"/>
                    <a:cs typeface="cmmi10"/>
                  </a:rPr>
                  <a:t>I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(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Ans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(q) ; </a:t>
                </a:r>
                <a:r>
                  <a:rPr lang="en-US" sz="2400" kern="0" dirty="0" err="1">
                    <a:latin typeface="Gill Sans"/>
                    <a:cs typeface="Gill Sans"/>
                  </a:rPr>
                  <a:t>S</a:t>
                </a:r>
                <a:r>
                  <a:rPr lang="en-US" sz="2400" kern="0" baseline="-25000" dirty="0" err="1">
                    <a:latin typeface="Gill Sans"/>
                    <a:cs typeface="Gill Sans"/>
                  </a:rPr>
                  <a:t>q</a:t>
                </a:r>
                <a:r>
                  <a:rPr lang="en-US" sz="2400" kern="0" dirty="0">
                    <a:latin typeface="Gill Sans"/>
                    <a:cs typeface="Gill Sans"/>
                  </a:rPr>
                  <a:t>[Y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] </a:t>
                </a:r>
                <a:r>
                  <a:rPr lang="en-US" sz="2400" kern="0" dirty="0" smtClean="0">
                    <a:latin typeface="cmsy10"/>
                    <a:ea typeface="cmsy10"/>
                    <a:cs typeface="cmsy10"/>
                  </a:rPr>
                  <a:t>j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A</a:t>
                </a:r>
                <a:r>
                  <a:rPr lang="en-US" sz="2400" kern="0" baseline="-25000" dirty="0" smtClean="0">
                    <a:latin typeface="Gill Sans"/>
                    <a:cs typeface="Gill Sans"/>
                  </a:rPr>
                  <a:t>&lt;</a:t>
                </a:r>
                <a:r>
                  <a:rPr lang="en-US" sz="2400" kern="0" baseline="-25000" dirty="0" err="1" smtClean="0">
                    <a:latin typeface="Gill Sans"/>
                    <a:cs typeface="Gill Sans"/>
                  </a:rPr>
                  <a:t>i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, C) </a:t>
                </a:r>
                <a:r>
                  <a:rPr lang="en-US" sz="2400" kern="0" dirty="0" smtClean="0">
                    <a:latin typeface="cmsy10"/>
                    <a:ea typeface="cmsy10"/>
                    <a:cs typeface="cmsy10"/>
                  </a:rPr>
                  <a:t>¸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exp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(-</a:t>
                </a:r>
                <a:r>
                  <a:rPr lang="en-US" sz="2400" kern="0" dirty="0" smtClean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r>
                  <a:rPr lang="en-US" sz="2400" kern="0" dirty="0" err="1">
                    <a:latin typeface="Gill Sans"/>
                    <a:cs typeface="Gill Sans"/>
                  </a:rPr>
                  <a:t>k</a:t>
                </a:r>
                <a:r>
                  <a:rPr lang="en-US" sz="2400" kern="0" dirty="0" err="1">
                    <a:latin typeface="cmsy10"/>
                    <a:ea typeface="cmsy10"/>
                    <a:cs typeface="cmsy10"/>
                  </a:rPr>
                  <a:t>¢</a:t>
                </a:r>
                <a:r>
                  <a:rPr lang="en-US" sz="2400" kern="0" dirty="0" err="1">
                    <a:latin typeface="Gill Sans"/>
                    <a:cs typeface="Gill Sans"/>
                  </a:rPr>
                  <a:t>lg</a:t>
                </a:r>
                <a:r>
                  <a:rPr lang="en-US" sz="2400" kern="0" dirty="0">
                    <a:latin typeface="Gill Sans"/>
                    <a:cs typeface="Gill Sans"/>
                  </a:rPr>
                  <a:t> 1/</a:t>
                </a:r>
                <a:r>
                  <a:rPr lang="en-US" sz="2400" kern="0" dirty="0">
                    <a:latin typeface="cmmi10"/>
                    <a:ea typeface="cmmi10"/>
                    <a:cs typeface="cmmi10"/>
                  </a:rPr>
                  <a:t>²</a:t>
                </a:r>
                <a:r>
                  <a:rPr lang="en-US" sz="2400" kern="0" dirty="0">
                    <a:latin typeface="Gill Sans"/>
                    <a:cs typeface="Gill Sans"/>
                  </a:rPr>
                  <a:t> )</a:t>
                </a:r>
                <a:endParaRPr lang="en-US" sz="2400" kern="0" dirty="0" smtClean="0">
                  <a:latin typeface="Gill Sans"/>
                  <a:cs typeface="Gill Sans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8275544" y="6316914"/>
                <a:ext cx="1042333" cy="110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9040241" y="5283794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664420" y="3865472"/>
            <a:ext cx="6290115" cy="461665"/>
            <a:chOff x="5664420" y="2933449"/>
            <a:chExt cx="6290115" cy="461665"/>
          </a:xfrm>
        </p:grpSpPr>
        <p:sp>
          <p:nvSpPr>
            <p:cNvPr id="61" name="Rectangle 60"/>
            <p:cNvSpPr/>
            <p:nvPr/>
          </p:nvSpPr>
          <p:spPr>
            <a:xfrm>
              <a:off x="5664420" y="2933449"/>
              <a:ext cx="6290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>
                  <a:latin typeface="Gill Sans"/>
                  <a:cs typeface="Gill Sans"/>
                </a:rPr>
                <a:t>= </a:t>
              </a:r>
              <a:r>
                <a:rPr lang="en-US" sz="2400" kern="0" dirty="0" err="1" smtClean="0">
                  <a:latin typeface="Gill Sans"/>
                  <a:cs typeface="Gill Sans"/>
                </a:rPr>
                <a:t>exp</a:t>
              </a:r>
              <a:r>
                <a:rPr lang="en-US" sz="2400" kern="0" dirty="0" smtClean="0">
                  <a:latin typeface="Gill Sans"/>
                  <a:cs typeface="Gill Sans"/>
                </a:rPr>
                <a:t> (-</a:t>
              </a:r>
              <a:r>
                <a:rPr lang="en-US" sz="2400" kern="0" dirty="0" smtClean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 smtClean="0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q</a:t>
              </a:r>
              <a:r>
                <a:rPr lang="en-US" sz="2400" kern="0" dirty="0" err="1" smtClean="0">
                  <a:latin typeface="cmsy10"/>
                  <a:ea typeface="cmsy10"/>
                  <a:cs typeface="cmsy10"/>
                </a:rPr>
                <a:t>¢</a:t>
              </a:r>
              <a:r>
                <a:rPr lang="en-US" sz="2400" kern="0" dirty="0" err="1" smtClean="0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q</a:t>
              </a:r>
              <a:r>
                <a:rPr lang="en-US" sz="2400" kern="0" dirty="0" smtClean="0">
                  <a:latin typeface="Gill Sans"/>
                  <a:cs typeface="Gill Sans"/>
                </a:rPr>
                <a:t>/</a:t>
              </a:r>
              <a:r>
                <a:rPr lang="en-US" sz="2400" kern="0" dirty="0" err="1" smtClean="0">
                  <a:latin typeface="Gill Sans"/>
                  <a:cs typeface="Gill Sans"/>
                </a:rPr>
                <a:t>lg</a:t>
              </a:r>
              <a:r>
                <a:rPr lang="en-US" sz="2400" kern="0" dirty="0" smtClean="0">
                  <a:latin typeface="Gill Sans"/>
                  <a:cs typeface="Gill Sans"/>
                </a:rPr>
                <a:t> n) = </a:t>
              </a:r>
              <a:r>
                <a:rPr lang="en-US" sz="2400" kern="0" dirty="0" err="1">
                  <a:latin typeface="Gill Sans"/>
                  <a:cs typeface="Gill Sans"/>
                </a:rPr>
                <a:t>exp</a:t>
              </a:r>
              <a:r>
                <a:rPr lang="en-US" sz="2400" kern="0" dirty="0">
                  <a:latin typeface="Gill Sans"/>
                  <a:cs typeface="Gill Sans"/>
                </a:rPr>
                <a:t> (</a:t>
              </a:r>
              <a:r>
                <a:rPr lang="en-US" sz="2400" kern="0" dirty="0" smtClean="0">
                  <a:latin typeface="Gill Sans"/>
                  <a:cs typeface="Gill Sans"/>
                </a:rPr>
                <a:t>-</a:t>
              </a:r>
              <a:r>
                <a:rPr lang="en-US" sz="2400" kern="0" dirty="0" err="1" smtClean="0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q</a:t>
              </a:r>
              <a:r>
                <a:rPr lang="en-US" sz="2400" kern="0" dirty="0" smtClean="0">
                  <a:latin typeface="Gill Sans"/>
                  <a:cs typeface="Gill Sans"/>
                </a:rPr>
                <a:t>/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 smtClean="0">
                  <a:latin typeface="Gill Sans"/>
                  <a:cs typeface="Gill Sans"/>
                </a:rPr>
                <a:t>lg</a:t>
              </a:r>
              <a:r>
                <a:rPr lang="en-US" sz="2400" kern="0" dirty="0" smtClean="0">
                  <a:latin typeface="Gill Sans"/>
                  <a:cs typeface="Gill Sans"/>
                </a:rPr>
                <a:t> n)  </a:t>
              </a:r>
              <a:r>
                <a:rPr lang="en-US" sz="2400" kern="0" dirty="0" smtClean="0">
                  <a:latin typeface="Gill Sans"/>
                  <a:cs typeface="Gill Sans"/>
                  <a:sym typeface="Wingdings"/>
                </a:rPr>
                <a:t> 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  <a:sym typeface="Wingdings"/>
                </a:rPr>
                <a:t> </a:t>
              </a:r>
              <a:endParaRPr lang="en-US" sz="2400" kern="0" dirty="0">
                <a:latin typeface="Gill Sans"/>
                <a:cs typeface="Gill Sans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916283" y="3048604"/>
              <a:ext cx="1084245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721234" y="3048011"/>
              <a:ext cx="512019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92034" y="5445310"/>
            <a:ext cx="9387601" cy="461665"/>
            <a:chOff x="192034" y="4482561"/>
            <a:chExt cx="12109562" cy="461665"/>
          </a:xfrm>
        </p:grpSpPr>
        <p:sp>
          <p:nvSpPr>
            <p:cNvPr id="88" name="Rectangle 87"/>
            <p:cNvSpPr/>
            <p:nvPr/>
          </p:nvSpPr>
          <p:spPr>
            <a:xfrm>
              <a:off x="192034" y="4482561"/>
              <a:ext cx="12109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kern="0" dirty="0" smtClean="0">
                  <a:latin typeface="Gill Sans"/>
                  <a:cs typeface="Gill Sans"/>
                </a:rPr>
                <a:t>Luckily, </a:t>
              </a:r>
              <a:r>
                <a:rPr lang="en-US" sz="2400" kern="0" dirty="0" err="1" smtClean="0">
                  <a:latin typeface="Gill Sans"/>
                  <a:cs typeface="Gill Sans"/>
                </a:rPr>
                <a:t>Pr</a:t>
              </a:r>
              <a:r>
                <a:rPr lang="en-US" sz="2400" kern="0" dirty="0" smtClean="0">
                  <a:latin typeface="Gill Sans"/>
                  <a:cs typeface="Gill Sans"/>
                </a:rPr>
                <a:t>[Sample contains Y] = </a:t>
              </a:r>
              <a:r>
                <a:rPr lang="en-US" sz="2400" kern="0" dirty="0" err="1" smtClean="0">
                  <a:latin typeface="Gill Sans"/>
                  <a:cs typeface="Gill Sans"/>
                </a:rPr>
                <a:t>p</a:t>
              </a:r>
              <a:r>
                <a:rPr lang="en-US" sz="2400" kern="0" baseline="30000" dirty="0" err="1" smtClean="0">
                  <a:latin typeface="Gill Sans"/>
                  <a:cs typeface="Gill Sans"/>
                </a:rPr>
                <a:t>|Y</a:t>
              </a:r>
              <a:r>
                <a:rPr lang="en-US" sz="2400" kern="0" baseline="30000" dirty="0" smtClean="0">
                  <a:latin typeface="Gill Sans"/>
                  <a:cs typeface="Gill Sans"/>
                </a:rPr>
                <a:t>|</a:t>
              </a:r>
              <a:r>
                <a:rPr lang="en-US" sz="2400" kern="0" dirty="0" smtClean="0">
                  <a:latin typeface="Gill Sans"/>
                  <a:cs typeface="Gill Sans"/>
                </a:rPr>
                <a:t> 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¼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err="1">
                  <a:latin typeface="Gill Sans"/>
                  <a:cs typeface="Gill Sans"/>
                </a:rPr>
                <a:t>exp</a:t>
              </a:r>
              <a:r>
                <a:rPr lang="en-US" sz="2400" kern="0" dirty="0">
                  <a:latin typeface="Gill Sans"/>
                  <a:cs typeface="Gill Sans"/>
                </a:rPr>
                <a:t> (-</a:t>
              </a:r>
              <a:r>
                <a:rPr lang="en-US" sz="2400" kern="0" dirty="0" err="1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q</a:t>
              </a:r>
              <a:r>
                <a:rPr lang="en-US" sz="2400" kern="0" dirty="0">
                  <a:latin typeface="Gill Sans"/>
                  <a:cs typeface="Gill Sans"/>
                </a:rPr>
                <a:t>/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n</a:t>
              </a:r>
              <a:r>
                <a:rPr lang="en-US" sz="2400" kern="0" dirty="0" smtClean="0">
                  <a:latin typeface="Gill Sans"/>
                  <a:cs typeface="Gill Sans"/>
                </a:rPr>
                <a:t>)  </a:t>
              </a:r>
              <a:r>
                <a:rPr lang="en-US" sz="2400" kern="0" dirty="0" smtClean="0">
                  <a:latin typeface="Gill Sans"/>
                  <a:cs typeface="Gill Sans"/>
                  <a:sym typeface="Wingdings"/>
                </a:rPr>
                <a:t>   Q.E.D. </a:t>
              </a:r>
              <a:endParaRPr lang="en-US" sz="2400" kern="0" dirty="0">
                <a:latin typeface="Gill Sans"/>
                <a:cs typeface="Gill Sans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8616602" y="4590536"/>
              <a:ext cx="69618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1548" y="834606"/>
            <a:ext cx="9791448" cy="999005"/>
            <a:chOff x="518976" y="816463"/>
            <a:chExt cx="9791448" cy="999005"/>
          </a:xfrm>
        </p:grpSpPr>
        <p:sp>
          <p:nvSpPr>
            <p:cNvPr id="6" name="Rectangle 5"/>
            <p:cNvSpPr/>
            <p:nvPr/>
          </p:nvSpPr>
          <p:spPr>
            <a:xfrm>
              <a:off x="518976" y="816463"/>
              <a:ext cx="97914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kern="0" dirty="0" smtClean="0">
                  <a:latin typeface="Gill Sans"/>
                  <a:cs typeface="Gill Sans"/>
                </a:rPr>
                <a:t>Set :        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k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:= |</a:t>
              </a:r>
              <a:r>
                <a:rPr lang="en-US" sz="2400" kern="0" dirty="0" err="1">
                  <a:latin typeface="Gill Sans"/>
                  <a:cs typeface="Gill Sans"/>
                </a:rPr>
                <a:t>S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q</a:t>
              </a:r>
              <a:r>
                <a:rPr lang="en-US" sz="2400" kern="0" dirty="0">
                  <a:latin typeface="Gill Sans"/>
                  <a:cs typeface="Gill Sans"/>
                </a:rPr>
                <a:t>| = </a:t>
              </a:r>
              <a:r>
                <a:rPr lang="en-US" sz="2400" kern="0" dirty="0" err="1" smtClean="0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latin typeface="Gill Sans"/>
                  <a:cs typeface="Gill Sans"/>
                </a:rPr>
                <a:t>q</a:t>
              </a:r>
              <a:r>
                <a:rPr lang="en-US" sz="2400" kern="0" baseline="-25000" dirty="0" smtClean="0">
                  <a:latin typeface="Gill Sans"/>
                  <a:cs typeface="Gill Sans"/>
                </a:rPr>
                <a:t>          </a:t>
              </a:r>
              <a:r>
                <a:rPr lang="en-US" sz="2400" kern="0" dirty="0" smtClean="0">
                  <a:latin typeface="Gill Sans"/>
                  <a:cs typeface="Gill Sans"/>
                </a:rPr>
                <a:t>,   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Z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:= Contents</a:t>
              </a:r>
              <a:r>
                <a:rPr lang="en-US" sz="2400" kern="0" dirty="0" smtClean="0">
                  <a:latin typeface="Gill Sans"/>
                  <a:cs typeface="Gill Sans"/>
                </a:rPr>
                <a:t>(</a:t>
              </a:r>
              <a:r>
                <a:rPr lang="en-US" sz="2400" kern="0" dirty="0" err="1">
                  <a:latin typeface="Gill Sans"/>
                  <a:cs typeface="Gill Sans"/>
                </a:rPr>
                <a:t>S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q</a:t>
              </a:r>
              <a:r>
                <a:rPr lang="en-US" sz="2400" kern="0" dirty="0" smtClean="0">
                  <a:latin typeface="Gill Sans"/>
                  <a:cs typeface="Gill Sans"/>
                </a:rPr>
                <a:t>)     ,</a:t>
              </a:r>
              <a:r>
                <a:rPr lang="en-US" sz="2400" kern="0" baseline="-25000" dirty="0" smtClean="0">
                  <a:latin typeface="Gill Sans"/>
                  <a:cs typeface="Gill Sans"/>
                </a:rPr>
                <a:t>        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B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:= </a:t>
              </a:r>
              <a:r>
                <a:rPr lang="en-US" sz="2400" kern="0" dirty="0" err="1">
                  <a:latin typeface="Gill Sans"/>
                  <a:cs typeface="Gill Sans"/>
                </a:rPr>
                <a:t>Ans</a:t>
              </a:r>
              <a:r>
                <a:rPr lang="en-US" sz="2400" kern="0" dirty="0">
                  <a:latin typeface="Gill Sans"/>
                  <a:cs typeface="Gill Sans"/>
                </a:rPr>
                <a:t>(q</a:t>
              </a:r>
              <a:r>
                <a:rPr lang="en-US" sz="2400" kern="0" dirty="0" smtClean="0">
                  <a:latin typeface="Gill Sans"/>
                  <a:cs typeface="Gill Sans"/>
                </a:rPr>
                <a:t>)  ,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67363" y="1353803"/>
              <a:ext cx="804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z*</a:t>
              </a:r>
              <a:r>
                <a:rPr lang="en-US" sz="2400" kern="0" dirty="0">
                  <a:latin typeface="Gill Sans"/>
                  <a:cs typeface="Gill Sans"/>
                </a:rPr>
                <a:t> := Content(</a:t>
              </a:r>
              <a:r>
                <a:rPr lang="en-US" sz="2400" kern="0" dirty="0" err="1">
                  <a:latin typeface="Gill Sans"/>
                  <a:cs typeface="Gill Sans"/>
                </a:rPr>
                <a:t>S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q</a:t>
              </a:r>
              <a:r>
                <a:rPr lang="en-US" sz="2400" kern="0" dirty="0">
                  <a:latin typeface="Gill Sans"/>
                  <a:cs typeface="Gill Sans"/>
                </a:rPr>
                <a:t>) |</a:t>
              </a:r>
              <a:r>
                <a:rPr lang="en-US" sz="2400" kern="0" dirty="0" err="1">
                  <a:latin typeface="cmsy10"/>
                  <a:ea typeface="cmsy10"/>
                  <a:cs typeface="cmsy10"/>
                </a:rPr>
                <a:t>W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q</a:t>
              </a:r>
              <a:r>
                <a:rPr lang="en-US" sz="2400" kern="0" baseline="-25000" dirty="0">
                  <a:latin typeface="Gill Sans"/>
                  <a:cs typeface="Gill Sans"/>
                </a:rPr>
                <a:t> </a:t>
              </a:r>
              <a:r>
                <a:rPr lang="en-US" sz="2400" kern="0" dirty="0">
                  <a:latin typeface="Gill Sans"/>
                  <a:cs typeface="Gill Sans"/>
                </a:rPr>
                <a:t>, A</a:t>
              </a:r>
              <a:r>
                <a:rPr lang="en-US" sz="2400" kern="0" baseline="-25000" dirty="0">
                  <a:latin typeface="Gill Sans"/>
                  <a:cs typeface="Gill Sans"/>
                </a:rPr>
                <a:t>&lt;</a:t>
              </a:r>
              <a:r>
                <a:rPr lang="en-US" sz="2400" kern="0" baseline="-25000" dirty="0" err="1">
                  <a:latin typeface="Gill Sans"/>
                  <a:cs typeface="Gill Sans"/>
                </a:rPr>
                <a:t>i</a:t>
              </a:r>
              <a:r>
                <a:rPr lang="en-US" sz="2400" kern="0" dirty="0">
                  <a:latin typeface="Gill Sans"/>
                  <a:cs typeface="Gill Sans"/>
                </a:rPr>
                <a:t>, C </a:t>
              </a:r>
              <a:r>
                <a:rPr lang="en-US" sz="2400" kern="0" dirty="0" smtClean="0">
                  <a:latin typeface="Gill Sans"/>
                  <a:cs typeface="Gill Sans"/>
                </a:rPr>
                <a:t>    ,     </a:t>
              </a:r>
              <a:r>
                <a:rPr lang="en-US" sz="2400" kern="0" dirty="0">
                  <a:solidFill>
                    <a:srgbClr val="37A76F"/>
                  </a:solidFill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:= </a:t>
              </a:r>
              <a:r>
                <a:rPr lang="en-US" sz="2400" kern="0" dirty="0" err="1" smtClean="0">
                  <a:latin typeface="Gill Sans"/>
                  <a:cs typeface="Gill Sans"/>
                </a:rPr>
                <a:t>Pr</a:t>
              </a:r>
              <a:r>
                <a:rPr lang="en-US" sz="2400" kern="0" dirty="0" smtClean="0">
                  <a:latin typeface="Gill Sans"/>
                  <a:cs typeface="Gill Sans"/>
                </a:rPr>
                <a:t>[z*]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¼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err="1">
                  <a:latin typeface="Gill Sans"/>
                  <a:cs typeface="Gill Sans"/>
                </a:rPr>
                <a:t>exp</a:t>
              </a:r>
              <a:r>
                <a:rPr lang="en-US" sz="2400" kern="0" dirty="0">
                  <a:latin typeface="Gill Sans"/>
                  <a:cs typeface="Gill Sans"/>
                </a:rPr>
                <a:t>(-</a:t>
              </a:r>
              <a:r>
                <a:rPr lang="en-US" sz="2400" kern="0" dirty="0" err="1"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>
                  <a:latin typeface="cmmi10"/>
                  <a:cs typeface="Gill Sans"/>
                </a:rPr>
                <a:t>q</a:t>
              </a:r>
              <a:r>
                <a:rPr lang="en-US" sz="2400" kern="0" dirty="0">
                  <a:latin typeface="Gill Sans"/>
                  <a:cs typeface="Gill Sans"/>
                </a:rPr>
                <a:t>/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23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68012" y="2976319"/>
            <a:ext cx="1210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In our case f = f(z)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[-1/2,1/2] maps content assignment of </a:t>
            </a:r>
            <a:r>
              <a:rPr lang="en-US" sz="2400" kern="0" dirty="0" err="1" smtClean="0">
                <a:latin typeface="Gill Sans"/>
                <a:cs typeface="Gill Sans"/>
              </a:rPr>
              <a:t>S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weighted “posterior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bias” (</a:t>
            </a:r>
            <a:r>
              <a:rPr lang="en-US" sz="2400" kern="0" dirty="0" err="1" smtClean="0">
                <a:latin typeface="Gill Sans"/>
                <a:cs typeface="Gill Sans"/>
              </a:rPr>
              <a:t>Ans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q|Z</a:t>
            </a:r>
            <a:r>
              <a:rPr lang="en-US" sz="2400" kern="0" dirty="0" smtClean="0">
                <a:latin typeface="Gill Sans"/>
                <a:cs typeface="Gill Sans"/>
              </a:rPr>
              <a:t>=z) -1/2 )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Pr</a:t>
            </a:r>
            <a:r>
              <a:rPr lang="en-US" sz="2400" kern="0" dirty="0" smtClean="0">
                <a:latin typeface="Gill Sans"/>
                <a:cs typeface="Gill Sans"/>
              </a:rPr>
              <a:t>[content = z] .   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(f(z) &gt;0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cmsy10"/>
                <a:ea typeface="cmsy10"/>
                <a:cs typeface="cmsy10"/>
              </a:rPr>
              <a:t>,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Ans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biased towards “1”)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12" y="39035"/>
            <a:ext cx="71352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PtA</a:t>
            </a:r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 Lemma : Formal Statement + Proof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6343" y="729922"/>
            <a:ext cx="11461218" cy="1899478"/>
            <a:chOff x="184550" y="729922"/>
            <a:chExt cx="11461218" cy="1899478"/>
          </a:xfrm>
        </p:grpSpPr>
        <p:grpSp>
          <p:nvGrpSpPr>
            <p:cNvPr id="2" name="Group 1"/>
            <p:cNvGrpSpPr/>
            <p:nvPr/>
          </p:nvGrpSpPr>
          <p:grpSpPr>
            <a:xfrm>
              <a:off x="186229" y="858214"/>
              <a:ext cx="11138555" cy="1200328"/>
              <a:chOff x="186229" y="858214"/>
              <a:chExt cx="11138555" cy="120032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86229" y="858214"/>
                <a:ext cx="11138555" cy="1200328"/>
                <a:chOff x="700533" y="5172182"/>
                <a:chExt cx="11138555" cy="1200328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700533" y="5172182"/>
                  <a:ext cx="11138555" cy="1200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kern="0" dirty="0" smtClean="0">
                      <a:latin typeface="Gill Sans"/>
                      <a:cs typeface="Gill Sans"/>
                    </a:rPr>
                    <a:t>   “Peak-to-Average” Lemma:  Let  f: {0,1}</a:t>
                  </a:r>
                  <a:r>
                    <a:rPr lang="en-US" sz="2400" kern="0" baseline="30000" dirty="0" smtClean="0">
                      <a:latin typeface="Gill Sans"/>
                      <a:cs typeface="Gill Sans"/>
                    </a:rPr>
                    <a:t>k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MT Extra"/>
                      <a:cs typeface="Gill Sans"/>
                      <a:sym typeface="MT Extra"/>
                    </a:rPr>
                    <a:t>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b="1" kern="0" dirty="0" smtClean="0">
                      <a:latin typeface="Gill Sans"/>
                      <a:cs typeface="Gill Sans"/>
                    </a:rPr>
                    <a:t>R </a:t>
                  </a:r>
                  <a:r>
                    <a:rPr lang="en-US" sz="2400" kern="0" dirty="0" err="1" smtClean="0">
                      <a:latin typeface="Gill Sans"/>
                      <a:cs typeface="Gill Sans"/>
                    </a:rPr>
                    <a:t>s.t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: </a:t>
                  </a:r>
                  <a:r>
                    <a:rPr lang="en-US" sz="2400" kern="0" dirty="0" smtClean="0">
                      <a:solidFill>
                        <a:srgbClr val="37A76F"/>
                      </a:solidFill>
                      <a:latin typeface="Gill Sans"/>
                      <a:cs typeface="Gill Sans"/>
                    </a:rPr>
                    <a:t>(</a:t>
                  </a:r>
                  <a:r>
                    <a:rPr lang="en-US" sz="2400" kern="0" dirty="0" err="1" smtClean="0">
                      <a:solidFill>
                        <a:srgbClr val="37A76F"/>
                      </a:solidFill>
                      <a:latin typeface="Gill Sans"/>
                      <a:cs typeface="Gill Sans"/>
                    </a:rPr>
                    <a:t>i</a:t>
                  </a:r>
                  <a:r>
                    <a:rPr lang="en-US" sz="2400" kern="0" dirty="0" smtClean="0">
                      <a:solidFill>
                        <a:srgbClr val="37A76F"/>
                      </a:solidFill>
                      <a:latin typeface="Gill Sans"/>
                      <a:cs typeface="Gill Sans"/>
                    </a:rPr>
                    <a:t>)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dirty="0" smtClean="0">
                      <a:latin typeface="cmsy10"/>
                      <a:ea typeface="cmsy10"/>
                      <a:cs typeface="cmsy10"/>
                    </a:rPr>
                    <a:t>k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f</a:t>
                  </a:r>
                  <a:r>
                    <a:rPr lang="en-US" sz="2400" dirty="0" smtClean="0">
                      <a:latin typeface="cmsy10"/>
                      <a:ea typeface="cmsy10"/>
                      <a:cs typeface="cmsy10"/>
                    </a:rPr>
                    <a:t>k</a:t>
                  </a:r>
                  <a:r>
                    <a:rPr lang="en-US" sz="2400" kern="0" baseline="-25000" dirty="0" smtClean="0">
                      <a:latin typeface="cmmi10"/>
                      <a:ea typeface="cmmi10"/>
                      <a:cs typeface="cmmi10"/>
                    </a:rPr>
                    <a:t>1 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·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1 ,  </a:t>
                  </a:r>
                  <a:r>
                    <a:rPr lang="en-US" sz="2400" kern="0" dirty="0" smtClean="0">
                      <a:solidFill>
                        <a:srgbClr val="37A76F"/>
                      </a:solidFill>
                      <a:latin typeface="Gill Sans"/>
                      <a:cs typeface="Gill Sans"/>
                    </a:rPr>
                    <a:t>(ii)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dirty="0" smtClean="0">
                      <a:latin typeface="cmsy10"/>
                      <a:ea typeface="cmsy10"/>
                      <a:cs typeface="cmsy10"/>
                    </a:rPr>
                    <a:t>k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f</a:t>
                  </a:r>
                  <a:r>
                    <a:rPr lang="en-US" sz="2400" dirty="0" smtClean="0">
                      <a:latin typeface="cmsy10"/>
                      <a:ea typeface="cmsy10"/>
                      <a:cs typeface="cmsy10"/>
                    </a:rPr>
                    <a:t>k</a:t>
                  </a:r>
                  <a:r>
                    <a:rPr lang="en-US" sz="2400" kern="0" baseline="-25000" dirty="0" smtClean="0">
                      <a:latin typeface="cmsy10"/>
                      <a:ea typeface="cmsy10"/>
                      <a:cs typeface="cmsy10"/>
                    </a:rPr>
                    <a:t>1 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¸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cmmi10"/>
                      <a:ea typeface="cmmi10"/>
                      <a:cs typeface="cmmi10"/>
                    </a:rPr>
                    <a:t>²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. </a:t>
                  </a:r>
                </a:p>
                <a:p>
                  <a:r>
                    <a:rPr lang="en-US" sz="2400" kern="0" dirty="0">
                      <a:latin typeface="Gill Sans"/>
                      <a:ea typeface="cmsy10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Gill Sans"/>
                      <a:ea typeface="cmsy10"/>
                      <a:cs typeface="Gill Sans"/>
                    </a:rPr>
                    <a:t>                    </a:t>
                  </a:r>
                </a:p>
                <a:p>
                  <a:r>
                    <a:rPr lang="en-US" sz="2400" kern="0" dirty="0" smtClean="0">
                      <a:latin typeface="Gill Sans"/>
                      <a:ea typeface="cmsy10"/>
                      <a:cs typeface="Gill Sans"/>
                    </a:rPr>
                    <a:t>          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)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 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9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 |Y|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·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O(</a:t>
                  </a:r>
                  <a:r>
                    <a:rPr lang="en-US" sz="2400" kern="0" dirty="0" smtClean="0">
                      <a:latin typeface="ＭＳ ゴシック"/>
                      <a:ea typeface="ＭＳ ゴシック"/>
                      <a:cs typeface="ＭＳ ゴシック"/>
                    </a:rPr>
                    <a:t>√</a:t>
                  </a:r>
                  <a:r>
                    <a:rPr lang="en-US" sz="2400" kern="0" dirty="0" err="1">
                      <a:latin typeface="Gill Sans"/>
                      <a:cs typeface="Gill Sans"/>
                    </a:rPr>
                    <a:t>k</a:t>
                  </a:r>
                  <a:r>
                    <a:rPr lang="en-US" sz="2400" kern="0" dirty="0" err="1">
                      <a:latin typeface="cmsy10"/>
                      <a:ea typeface="cmsy10"/>
                      <a:cs typeface="cmsy10"/>
                    </a:rPr>
                    <a:t>¢</a:t>
                  </a:r>
                  <a:r>
                    <a:rPr lang="en-US" sz="2400" kern="0" dirty="0" err="1">
                      <a:latin typeface="Gill Sans"/>
                      <a:cs typeface="Gill Sans"/>
                    </a:rPr>
                    <a:t>lg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 1/</a:t>
                  </a:r>
                  <a:r>
                    <a:rPr lang="en-US" sz="2400" kern="0" dirty="0">
                      <a:latin typeface="cmmi10"/>
                      <a:ea typeface="cmmi10"/>
                      <a:cs typeface="cmmi10"/>
                    </a:rPr>
                    <a:t>²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) </a:t>
                  </a:r>
                  <a:r>
                    <a:rPr lang="en-US" sz="2400" kern="0" dirty="0" err="1" smtClean="0">
                      <a:latin typeface="Gill Sans"/>
                      <a:cs typeface="Gill Sans"/>
                    </a:rPr>
                    <a:t>s.t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  </a:t>
                  </a:r>
                  <a:r>
                    <a:rPr lang="en-US" sz="2400" kern="0" dirty="0" err="1" smtClean="0">
                      <a:latin typeface="cmsy10"/>
                      <a:ea typeface="cmsy10"/>
                      <a:cs typeface="cmsy10"/>
                    </a:rPr>
                    <a:t>j</a:t>
                  </a:r>
                  <a:r>
                    <a:rPr lang="en-US" sz="2400" kern="0" dirty="0" err="1" smtClean="0">
                      <a:latin typeface="Symbol"/>
                      <a:cs typeface="Gill Sans"/>
                      <a:sym typeface="Symbol"/>
                    </a:rPr>
                    <a:t></a:t>
                  </a:r>
                  <a:r>
                    <a:rPr lang="en-US" sz="2400" kern="0" baseline="-25000" dirty="0" err="1">
                      <a:latin typeface="Gill Sans"/>
                      <a:ea typeface="cmsy10"/>
                      <a:cs typeface="cmsy10"/>
                    </a:rPr>
                    <a:t>z|Y</a:t>
                  </a:r>
                  <a:r>
                    <a:rPr lang="en-US" sz="2400" kern="0" baseline="-25000" dirty="0">
                      <a:latin typeface="Gill Sans"/>
                      <a:ea typeface="cmsy10"/>
                      <a:cs typeface="cmsy10"/>
                    </a:rPr>
                    <a:t> </a:t>
                  </a:r>
                  <a:r>
                    <a:rPr lang="en-US" sz="2400" kern="0" baseline="-25000" dirty="0">
                      <a:latin typeface="cmsy10"/>
                      <a:ea typeface="cmsy10"/>
                      <a:cs typeface="cmsy10"/>
                    </a:rPr>
                    <a:t>´</a:t>
                  </a:r>
                  <a:r>
                    <a:rPr lang="en-US" sz="2400" kern="0" baseline="-25000" dirty="0">
                      <a:latin typeface="Gill Sans"/>
                      <a:ea typeface="cmsy10"/>
                      <a:cs typeface="cmsy10"/>
                    </a:rPr>
                    <a:t> </a:t>
                  </a:r>
                  <a:r>
                    <a:rPr lang="en-US" sz="2400" kern="0" baseline="-25000" dirty="0" smtClean="0">
                      <a:latin typeface="Gill Sans"/>
                      <a:ea typeface="cmsy10"/>
                      <a:cs typeface="cmsy10"/>
                    </a:rPr>
                    <a:t>1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f(z)</a:t>
                  </a:r>
                  <a:r>
                    <a:rPr lang="en-US" sz="2400" kern="0" dirty="0" smtClean="0">
                      <a:latin typeface="cmsy10"/>
                      <a:ea typeface="cmsy10"/>
                      <a:cs typeface="cmsy10"/>
                    </a:rPr>
                    <a:t>j ¸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err="1">
                      <a:latin typeface="Gill Sans"/>
                      <a:cs typeface="Gill Sans"/>
                    </a:rPr>
                    <a:t>exp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(-</a:t>
                  </a:r>
                  <a:r>
                    <a:rPr lang="en-US" sz="2400" kern="0" dirty="0">
                      <a:latin typeface="ＭＳ ゴシック"/>
                      <a:ea typeface="ＭＳ ゴシック"/>
                      <a:cs typeface="ＭＳ ゴシック"/>
                    </a:rPr>
                    <a:t>√</a:t>
                  </a:r>
                  <a:r>
                    <a:rPr lang="en-US" sz="2400" kern="0" dirty="0" err="1">
                      <a:latin typeface="Gill Sans"/>
                      <a:cs typeface="Gill Sans"/>
                    </a:rPr>
                    <a:t>k</a:t>
                  </a:r>
                  <a:r>
                    <a:rPr lang="en-US" sz="2400" kern="0" dirty="0" err="1">
                      <a:latin typeface="cmsy10"/>
                      <a:ea typeface="cmsy10"/>
                      <a:cs typeface="cmsy10"/>
                    </a:rPr>
                    <a:t>¢</a:t>
                  </a:r>
                  <a:r>
                    <a:rPr lang="en-US" sz="2400" kern="0" dirty="0" err="1">
                      <a:latin typeface="Gill Sans"/>
                      <a:cs typeface="Gill Sans"/>
                    </a:rPr>
                    <a:t>lg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 1/</a:t>
                  </a:r>
                  <a:r>
                    <a:rPr lang="en-US" sz="2400" kern="0" dirty="0">
                      <a:latin typeface="cmmi10"/>
                      <a:ea typeface="cmmi10"/>
                      <a:cs typeface="cmmi10"/>
                    </a:rPr>
                    <a:t>²</a:t>
                  </a:r>
                  <a:r>
                    <a:rPr lang="en-US" sz="2400" kern="0" dirty="0">
                      <a:latin typeface="Gill Sans"/>
                      <a:cs typeface="Gill Sans"/>
                    </a:rPr>
                    <a:t> </a:t>
                  </a:r>
                  <a:r>
                    <a:rPr lang="en-US" sz="2400" kern="0" dirty="0" smtClean="0">
                      <a:latin typeface="Gill Sans"/>
                      <a:cs typeface="Gill Sans"/>
                    </a:rPr>
                    <a:t>)  .</a:t>
                  </a:r>
                  <a:endParaRPr lang="en-US" sz="2400" kern="0" dirty="0">
                    <a:latin typeface="Gill Sans"/>
                    <a:cs typeface="Gill Sans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622975" y="5993067"/>
                  <a:ext cx="1042333" cy="11089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7672294" y="1679099"/>
                <a:ext cx="1042333" cy="110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Frame 16"/>
            <p:cNvSpPr/>
            <p:nvPr/>
          </p:nvSpPr>
          <p:spPr>
            <a:xfrm>
              <a:off x="184550" y="729922"/>
              <a:ext cx="11461218" cy="1899478"/>
            </a:xfrm>
            <a:prstGeom prst="frame">
              <a:avLst>
                <a:gd name="adj1" fmla="val 377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012" y="4213522"/>
            <a:ext cx="12109562" cy="1807436"/>
            <a:chOff x="268012" y="4213522"/>
            <a:chExt cx="12109562" cy="1807436"/>
          </a:xfrm>
        </p:grpSpPr>
        <p:grpSp>
          <p:nvGrpSpPr>
            <p:cNvPr id="8" name="Group 7"/>
            <p:cNvGrpSpPr/>
            <p:nvPr/>
          </p:nvGrpSpPr>
          <p:grpSpPr>
            <a:xfrm>
              <a:off x="268012" y="4213522"/>
              <a:ext cx="12109562" cy="830997"/>
              <a:chOff x="268012" y="4213522"/>
              <a:chExt cx="12109562" cy="83099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68012" y="4213522"/>
                <a:ext cx="121095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400" kern="0" dirty="0" smtClean="0">
                    <a:latin typeface="Gill Sans"/>
                    <a:cs typeface="Gill Sans"/>
                  </a:rPr>
                  <a:t>Lemma is </a:t>
                </a:r>
                <a:r>
                  <a:rPr lang="en-US" sz="2400" kern="0" dirty="0" smtClean="0">
                    <a:solidFill>
                      <a:schemeClr val="accent3"/>
                    </a:solidFill>
                    <a:latin typeface="Gill Sans"/>
                    <a:cs typeface="Gill Sans"/>
                  </a:rPr>
                  <a:t>tight 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: </a:t>
                </a:r>
                <a:r>
                  <a:rPr lang="en-US" sz="2400" kern="0" dirty="0" smtClean="0">
                    <a:latin typeface="cmsy10"/>
                    <a:ea typeface="cmsy10"/>
                    <a:cs typeface="cmsy10"/>
                  </a:rPr>
                  <a:t>9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f satisfying (</a:t>
                </a:r>
                <a:r>
                  <a:rPr lang="en-US" sz="2400" kern="0" dirty="0" err="1" smtClean="0">
                    <a:latin typeface="Gill Sans"/>
                    <a:cs typeface="Gill Sans"/>
                  </a:rPr>
                  <a:t>i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)+(ii), but conditioning on any subset of </a:t>
                </a:r>
              </a:p>
              <a:p>
                <a:r>
                  <a:rPr lang="en-US" sz="2400" kern="0" dirty="0">
                    <a:latin typeface="Gill Sans"/>
                    <a:cs typeface="Gill Sans"/>
                  </a:rPr>
                  <a:t> 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   o(</a:t>
                </a:r>
                <a:r>
                  <a:rPr lang="en-US" sz="2400" kern="0" dirty="0">
                    <a:latin typeface="ＭＳ ゴシック"/>
                    <a:ea typeface="ＭＳ ゴシック"/>
                    <a:cs typeface="ＭＳ ゴシック"/>
                  </a:rPr>
                  <a:t>√</a:t>
                </a:r>
                <a:r>
                  <a:rPr lang="en-US" sz="2400" kern="0" dirty="0" err="1">
                    <a:latin typeface="Gill Sans"/>
                    <a:cs typeface="Gill Sans"/>
                  </a:rPr>
                  <a:t>k</a:t>
                </a:r>
                <a:r>
                  <a:rPr lang="en-US" sz="2400" kern="0" dirty="0" err="1">
                    <a:latin typeface="cmsy10"/>
                    <a:ea typeface="cmsy10"/>
                    <a:cs typeface="cmsy10"/>
                  </a:rPr>
                  <a:t>¢</a:t>
                </a:r>
                <a:r>
                  <a:rPr lang="en-US" sz="2400" kern="0" dirty="0" err="1">
                    <a:latin typeface="Gill Sans"/>
                    <a:cs typeface="Gill Sans"/>
                  </a:rPr>
                  <a:t>lg</a:t>
                </a:r>
                <a:r>
                  <a:rPr lang="en-US" sz="2400" kern="0" dirty="0">
                    <a:latin typeface="Gill Sans"/>
                    <a:cs typeface="Gill Sans"/>
                  </a:rPr>
                  <a:t> 1/</a:t>
                </a:r>
                <a:r>
                  <a:rPr lang="en-US" sz="2400" kern="0" dirty="0">
                    <a:latin typeface="cmmi10"/>
                    <a:ea typeface="cmmi10"/>
                    <a:cs typeface="cmmi10"/>
                  </a:rPr>
                  <a:t>²</a:t>
                </a:r>
                <a:r>
                  <a:rPr lang="en-US" sz="2400" kern="0" dirty="0">
                    <a:latin typeface="Gill Sans"/>
                    <a:cs typeface="Gill Sans"/>
                  </a:rPr>
                  <a:t> 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) coordinates provides no advantage at all (</a:t>
                </a:r>
                <a:r>
                  <a:rPr lang="en-US" sz="2400" kern="0" dirty="0" err="1">
                    <a:latin typeface="cmsy10"/>
                    <a:ea typeface="cmsy10"/>
                    <a:cs typeface="cmsy10"/>
                  </a:rPr>
                  <a:t>j</a:t>
                </a:r>
                <a:r>
                  <a:rPr lang="en-US" sz="2400" kern="0" dirty="0" err="1">
                    <a:latin typeface="Symbol"/>
                    <a:cs typeface="Gill Sans"/>
                    <a:sym typeface="Symbol"/>
                  </a:rPr>
                  <a:t></a:t>
                </a:r>
                <a:r>
                  <a:rPr lang="en-US" sz="2400" kern="0" baseline="-25000" dirty="0" err="1">
                    <a:latin typeface="Gill Sans"/>
                    <a:ea typeface="cmsy10"/>
                    <a:cs typeface="cmsy10"/>
                  </a:rPr>
                  <a:t>z|Y</a:t>
                </a:r>
                <a:r>
                  <a:rPr lang="en-US" sz="2400" kern="0" baseline="-25000" dirty="0">
                    <a:latin typeface="Gill Sans"/>
                    <a:ea typeface="cmsy10"/>
                    <a:cs typeface="cmsy10"/>
                  </a:rPr>
                  <a:t> </a:t>
                </a:r>
                <a:r>
                  <a:rPr lang="en-US" sz="2400" kern="0" baseline="-25000" dirty="0">
                    <a:latin typeface="cmsy10"/>
                    <a:ea typeface="cmsy10"/>
                    <a:cs typeface="cmsy10"/>
                  </a:rPr>
                  <a:t>´</a:t>
                </a:r>
                <a:r>
                  <a:rPr lang="en-US" sz="2400" kern="0" baseline="-25000" dirty="0">
                    <a:latin typeface="Gill Sans"/>
                    <a:ea typeface="cmsy10"/>
                    <a:cs typeface="cmsy10"/>
                  </a:rPr>
                  <a:t> 1</a:t>
                </a:r>
                <a:r>
                  <a:rPr lang="en-US" sz="2400" kern="0" dirty="0">
                    <a:latin typeface="Gill Sans"/>
                    <a:cs typeface="Gill Sans"/>
                  </a:rPr>
                  <a:t> f(z)</a:t>
                </a:r>
                <a:r>
                  <a:rPr lang="en-US" sz="2400" kern="0" dirty="0">
                    <a:latin typeface="cmsy10"/>
                    <a:ea typeface="cmsy10"/>
                    <a:cs typeface="cmsy10"/>
                  </a:rPr>
                  <a:t>j</a:t>
                </a:r>
                <a:r>
                  <a:rPr lang="en-US" sz="2400" kern="0" dirty="0" smtClean="0">
                    <a:latin typeface="Gill Sans"/>
                    <a:cs typeface="Gill Sans"/>
                  </a:rPr>
                  <a:t>=0). </a:t>
                </a:r>
                <a:endParaRPr lang="en-US" sz="2400" kern="0" dirty="0">
                  <a:latin typeface="Gill Sans"/>
                  <a:cs typeface="Gill Sans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52994" y="4672633"/>
                <a:ext cx="1042333" cy="110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7842549" y="4252776"/>
              <a:ext cx="3341777" cy="1768182"/>
              <a:chOff x="7842549" y="4252776"/>
              <a:chExt cx="3341777" cy="1768182"/>
            </a:xfrm>
          </p:grpSpPr>
          <p:pic>
            <p:nvPicPr>
              <p:cNvPr id="3" name="Picture 2" descr="Screen Shot 2017-03-18 at 9.30.09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0515" y="4252776"/>
                <a:ext cx="1303811" cy="1768182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842549" y="5568897"/>
                <a:ext cx="2005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Alexander </a:t>
                </a:r>
                <a:r>
                  <a:rPr lang="en-US" dirty="0" err="1"/>
                  <a:t>Sherstov</a:t>
                </a:r>
                <a:endParaRPr lang="en-US" dirty="0"/>
              </a:p>
            </p:txBody>
          </p:sp>
        </p:grpSp>
      </p:grpSp>
      <p:sp>
        <p:nvSpPr>
          <p:cNvPr id="5" name="Donut 4"/>
          <p:cNvSpPr/>
          <p:nvPr/>
        </p:nvSpPr>
        <p:spPr>
          <a:xfrm>
            <a:off x="5225143" y="1691799"/>
            <a:ext cx="852714" cy="543395"/>
          </a:xfrm>
          <a:prstGeom prst="donut">
            <a:avLst>
              <a:gd name="adj" fmla="val 258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26503" y="1323288"/>
            <a:ext cx="11138555" cy="1200328"/>
            <a:chOff x="700533" y="5172182"/>
            <a:chExt cx="11138555" cy="1200328"/>
          </a:xfrm>
        </p:grpSpPr>
        <p:sp>
          <p:nvSpPr>
            <p:cNvPr id="58" name="Rectangle 57"/>
            <p:cNvSpPr/>
            <p:nvPr/>
          </p:nvSpPr>
          <p:spPr>
            <a:xfrm>
              <a:off x="700533" y="5172182"/>
              <a:ext cx="11138555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>
                  <a:latin typeface="Gill Sans"/>
                  <a:cs typeface="Gill Sans"/>
                </a:rPr>
                <a:t>   Real polys T</a:t>
              </a:r>
              <a:r>
                <a:rPr lang="en-US" sz="2400" kern="0" baseline="-25000" dirty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baseline="-25000" dirty="0">
                  <a:latin typeface="Gill Sans"/>
                  <a:ea typeface="cmmi10"/>
                  <a:cs typeface="cmmi10"/>
                </a:rPr>
                <a:t>,</a:t>
              </a:r>
              <a:r>
                <a:rPr lang="en-US" sz="2400" kern="0" baseline="-25000" dirty="0" smtClean="0">
                  <a:latin typeface="Gill Sans"/>
                  <a:ea typeface="cmmi10"/>
                  <a:cs typeface="cmmi10"/>
                </a:rPr>
                <a:t>k </a:t>
              </a:r>
              <a:r>
                <a:rPr lang="en-US" sz="2400" kern="0" dirty="0" smtClean="0">
                  <a:latin typeface="Gill Sans"/>
                  <a:cs typeface="Gill Sans"/>
                </a:rPr>
                <a:t>: {0,1}</a:t>
              </a:r>
              <a:r>
                <a:rPr lang="en-US" sz="2400" kern="0" baseline="30000" dirty="0" smtClean="0">
                  <a:latin typeface="Gill Sans"/>
                  <a:cs typeface="Gill Sans"/>
                </a:rPr>
                <a:t>k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MT Extra"/>
                  <a:cs typeface="Gill Sans"/>
                  <a:sym typeface="MT Extra"/>
                </a:rPr>
                <a:t>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b="1" kern="0" dirty="0" smtClean="0">
                  <a:latin typeface="Gill Sans"/>
                  <a:cs typeface="Gill Sans"/>
                </a:rPr>
                <a:t>R</a:t>
              </a:r>
              <a:r>
                <a:rPr lang="en-US" sz="2400" kern="0" dirty="0" smtClean="0">
                  <a:latin typeface="Gill Sans"/>
                  <a:cs typeface="Gill Sans"/>
                </a:rPr>
                <a:t> of </a:t>
              </a:r>
              <a:r>
                <a:rPr lang="en-US" sz="2400" kern="0" dirty="0" smtClean="0">
                  <a:solidFill>
                    <a:schemeClr val="accent3"/>
                  </a:solidFill>
                  <a:latin typeface="Gill Sans"/>
                  <a:cs typeface="Gill Sans"/>
                </a:rPr>
                <a:t>low-</a:t>
              </a:r>
              <a:r>
                <a:rPr lang="en-US" sz="2400" kern="0" dirty="0" err="1" smtClean="0">
                  <a:solidFill>
                    <a:schemeClr val="accent3"/>
                  </a:solidFill>
                  <a:latin typeface="Gill Sans"/>
                  <a:cs typeface="Gill Sans"/>
                </a:rPr>
                <a:t>deg</a:t>
              </a:r>
              <a:r>
                <a:rPr lang="en-US" sz="2400" kern="0" dirty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(d = O</a:t>
              </a:r>
              <a:r>
                <a:rPr lang="en-US" sz="2400" kern="0" dirty="0">
                  <a:latin typeface="Gill Sans"/>
                  <a:cs typeface="Gill Sans"/>
                </a:rPr>
                <a:t>(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>
                  <a:latin typeface="Gill Sans"/>
                  <a:cs typeface="Gill Sans"/>
                </a:rPr>
                <a:t>k</a:t>
              </a:r>
              <a:r>
                <a:rPr lang="en-US" sz="2400" kern="0" dirty="0" err="1">
                  <a:latin typeface="cmsy10"/>
                  <a:ea typeface="cmsy10"/>
                  <a:cs typeface="cmsy10"/>
                </a:rPr>
                <a:t>¢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1/</a:t>
              </a:r>
              <a:r>
                <a:rPr lang="en-US" sz="2400" kern="0" dirty="0" smtClean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 smtClean="0">
                  <a:latin typeface="Gill Sans"/>
                  <a:cs typeface="Gill Sans"/>
                </a:rPr>
                <a:t>)) </a:t>
              </a:r>
            </a:p>
            <a:p>
              <a:r>
                <a:rPr lang="en-US" sz="2400" kern="0" dirty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  with “threshold” phenomena :  |T(z)|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·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8</a:t>
              </a:r>
              <a:r>
                <a:rPr lang="en-US" sz="2400" kern="0" dirty="0" smtClean="0">
                  <a:latin typeface="Gill Sans"/>
                  <a:cs typeface="Gill Sans"/>
                </a:rPr>
                <a:t> z</a:t>
              </a:r>
              <a:r>
                <a:rPr lang="en-US" sz="2400" kern="0" dirty="0" smtClean="0">
                  <a:latin typeface="Symbol"/>
                  <a:cs typeface="Gill Sans"/>
                  <a:sym typeface="Symbol"/>
                </a:rPr>
                <a:t></a:t>
              </a:r>
              <a:r>
                <a:rPr lang="en-US" sz="2400" kern="0" dirty="0">
                  <a:latin typeface="Gill Sans"/>
                  <a:cs typeface="Gill Sans"/>
                  <a:sym typeface="Symbol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  <a:sym typeface="Symbol"/>
                </a:rPr>
                <a:t>0</a:t>
              </a:r>
              <a:r>
                <a:rPr lang="en-US" sz="2400" kern="0" baseline="30000" dirty="0" smtClean="0">
                  <a:latin typeface="Gill Sans"/>
                  <a:cs typeface="Gill Sans"/>
                </a:rPr>
                <a:t>k</a:t>
              </a:r>
              <a:r>
                <a:rPr lang="en-US" sz="2400" kern="0" dirty="0"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, T(</a:t>
              </a:r>
              <a:r>
                <a:rPr lang="en-US" sz="2400" kern="0" dirty="0">
                  <a:latin typeface="Gill Sans"/>
                  <a:cs typeface="Gill Sans"/>
                  <a:sym typeface="Symbol"/>
                </a:rPr>
                <a:t>0</a:t>
              </a:r>
              <a:r>
                <a:rPr lang="en-US" sz="2400" kern="0" baseline="30000" dirty="0">
                  <a:latin typeface="Gill Sans"/>
                  <a:cs typeface="Gill Sans"/>
                </a:rPr>
                <a:t>k</a:t>
              </a:r>
              <a:r>
                <a:rPr lang="en-US" sz="2400" kern="0" dirty="0" smtClean="0">
                  <a:latin typeface="Gill Sans"/>
                  <a:cs typeface="Gill Sans"/>
                </a:rPr>
                <a:t>)=1.</a:t>
              </a:r>
              <a:endParaRPr lang="en-US" sz="2400" kern="0" dirty="0">
                <a:latin typeface="Gill Sans"/>
                <a:ea typeface="cmsy10"/>
                <a:cs typeface="Gill Sans"/>
              </a:endParaRPr>
            </a:p>
            <a:p>
              <a:endParaRPr lang="en-US" sz="2400" kern="0" dirty="0" smtClean="0">
                <a:latin typeface="Gill Sans"/>
                <a:cs typeface="Gill San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53510" y="5258394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3410" y="762795"/>
            <a:ext cx="1180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Key ingredient : (discrete) </a:t>
            </a:r>
            <a:r>
              <a:rPr lang="en-US" sz="2400" kern="0" dirty="0" err="1" smtClean="0">
                <a:latin typeface="Gill Sans"/>
                <a:cs typeface="Gill Sans"/>
              </a:rPr>
              <a:t>Chebychev</a:t>
            </a:r>
            <a:r>
              <a:rPr lang="en-US" sz="2400" kern="0" dirty="0" smtClean="0">
                <a:latin typeface="Gill Sans"/>
                <a:cs typeface="Gill Sans"/>
              </a:rPr>
              <a:t> polynomials : 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5729" y="2873986"/>
            <a:ext cx="1210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Proof idea: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Multiply</a:t>
            </a:r>
            <a:r>
              <a:rPr lang="en-US" sz="2400" kern="0" dirty="0" smtClean="0">
                <a:latin typeface="Gill Sans"/>
                <a:cs typeface="Gill Sans"/>
              </a:rPr>
              <a:t> f by T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kern="0" baseline="-25000" dirty="0" smtClean="0">
                <a:latin typeface="Gill Sans"/>
                <a:ea typeface="cmmi10"/>
                <a:cs typeface="cmmi10"/>
              </a:rPr>
              <a:t>/2,k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</a:t>
            </a:r>
            <a:r>
              <a:rPr lang="en-US" sz="2400" kern="0" dirty="0" smtClean="0">
                <a:latin typeface="Gill Sans"/>
                <a:cs typeface="Gill Sans"/>
              </a:rPr>
              <a:t> (f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T)(z*)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1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= </a:t>
            </a:r>
            <a:r>
              <a:rPr lang="en-US" sz="2400" kern="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  <a:r>
              <a:rPr lang="en-US" sz="2400" kern="0" dirty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Gill Sans"/>
                <a:cs typeface="Gill Sans"/>
              </a:rPr>
              <a:t>|T(z)|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Gill Sans"/>
                <a:cs typeface="Gill Sans"/>
              </a:rPr>
              <a:t>/2 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8</a:t>
            </a:r>
            <a:r>
              <a:rPr lang="en-US" sz="2400" kern="0" dirty="0">
                <a:latin typeface="Gill Sans"/>
                <a:cs typeface="Gill Sans"/>
              </a:rPr>
              <a:t> z</a:t>
            </a:r>
            <a:r>
              <a:rPr lang="en-US" sz="2400" kern="0" dirty="0">
                <a:latin typeface="Symbol"/>
                <a:cs typeface="Gill Sans"/>
                <a:sym typeface="Symbol"/>
              </a:rPr>
              <a:t></a:t>
            </a:r>
            <a:r>
              <a:rPr lang="en-US" sz="2400" kern="0" dirty="0">
                <a:latin typeface="Gill Sans"/>
                <a:cs typeface="Gill Sans"/>
                <a:sym typeface="Symbol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Symbol"/>
              </a:rPr>
              <a:t>z*</a:t>
            </a:r>
            <a:r>
              <a:rPr lang="en-US" sz="2400" kern="0" baseline="3000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Symbol"/>
              </a:rPr>
              <a:t>.</a:t>
            </a:r>
            <a:r>
              <a:rPr lang="en-US" sz="2400" kern="0" dirty="0" smtClean="0">
                <a:latin typeface="Gill Sans"/>
                <a:cs typeface="Gill Sans"/>
              </a:rPr>
              <a:t> 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since 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kern="0" dirty="0" smtClean="0">
                <a:latin typeface="Gill Sans"/>
                <a:cs typeface="Gill Sans"/>
              </a:rPr>
              <a:t>f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1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1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</a:t>
            </a:r>
            <a:r>
              <a:rPr lang="en-US" sz="2400" kern="0" baseline="-25000" dirty="0" smtClean="0">
                <a:latin typeface="Gill Sans"/>
                <a:cs typeface="Gill Sans"/>
                <a:sym typeface="Symbol"/>
              </a:rPr>
              <a:t>z </a:t>
            </a:r>
            <a:r>
              <a:rPr lang="en-US" sz="2400" kern="0" baseline="-25000" dirty="0" smtClean="0">
                <a:latin typeface="Symbol"/>
                <a:cs typeface="Gill Sans"/>
                <a:sym typeface="Symbol"/>
              </a:rPr>
              <a:t></a:t>
            </a:r>
            <a:r>
              <a:rPr lang="en-US" sz="2400" kern="0" baseline="-25000" dirty="0" smtClean="0">
                <a:latin typeface="Gill Sans"/>
                <a:cs typeface="Gill Sans"/>
                <a:sym typeface="Symbol"/>
              </a:rPr>
              <a:t> z*</a:t>
            </a:r>
            <a:r>
              <a:rPr lang="en-US" sz="2400" kern="0" dirty="0" smtClean="0">
                <a:latin typeface="Gill Sans"/>
                <a:cs typeface="Gill Sans"/>
              </a:rPr>
              <a:t> |(</a:t>
            </a:r>
            <a:r>
              <a:rPr lang="en-US" sz="2400" kern="0" dirty="0">
                <a:latin typeface="Gill Sans"/>
                <a:cs typeface="Gill Sans"/>
              </a:rPr>
              <a:t>f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Gill Sans"/>
                <a:cs typeface="Gill Sans"/>
              </a:rPr>
              <a:t> T)(z)</a:t>
            </a:r>
            <a:r>
              <a:rPr lang="en-US" sz="2400" kern="0" dirty="0" smtClean="0">
                <a:latin typeface="Gill Sans"/>
                <a:cs typeface="Gill Sans"/>
              </a:rPr>
              <a:t>|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· </a:t>
            </a:r>
            <a:r>
              <a:rPr lang="en-US" sz="2400" kern="0" dirty="0" smtClean="0">
                <a:latin typeface="Gill Sans"/>
                <a:cs typeface="Gill Sans"/>
              </a:rPr>
              <a:t>|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>
                <a:latin typeface="Gill Sans"/>
                <a:cs typeface="Gill Sans"/>
              </a:rPr>
              <a:t>/2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</a:t>
            </a:r>
            <a:r>
              <a:rPr lang="en-US" sz="2400" kern="0" baseline="-25000" dirty="0">
                <a:latin typeface="Gill Sans"/>
                <a:cs typeface="Gill Sans"/>
                <a:sym typeface="Symbol"/>
              </a:rPr>
              <a:t>z </a:t>
            </a:r>
            <a:r>
              <a:rPr lang="en-US" sz="2400" kern="0" baseline="-25000" dirty="0">
                <a:latin typeface="Symbol"/>
                <a:cs typeface="Gill Sans"/>
                <a:sym typeface="Symbol"/>
              </a:rPr>
              <a:t></a:t>
            </a:r>
            <a:r>
              <a:rPr lang="en-US" sz="2400" kern="0" baseline="-25000" dirty="0">
                <a:latin typeface="Gill Sans"/>
                <a:cs typeface="Gill Sans"/>
                <a:sym typeface="Symbol"/>
              </a:rPr>
              <a:t> 0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f(</a:t>
            </a:r>
            <a:r>
              <a:rPr lang="en-US" sz="2400" kern="0" dirty="0">
                <a:latin typeface="Gill Sans"/>
                <a:cs typeface="Gill Sans"/>
              </a:rPr>
              <a:t>z</a:t>
            </a:r>
            <a:r>
              <a:rPr lang="en-US" sz="2400" kern="0" dirty="0" smtClean="0">
                <a:latin typeface="Gill Sans"/>
                <a:cs typeface="Gill Sans"/>
              </a:rPr>
              <a:t>)| </a:t>
            </a:r>
            <a:r>
              <a:rPr lang="en-US" sz="2400" kern="0" dirty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>
                <a:solidFill>
                  <a:srgbClr val="FF0000"/>
                </a:solidFill>
                <a:latin typeface="Gill Sans"/>
                <a:cs typeface="Gill Sans"/>
              </a:rPr>
              <a:t>/</a:t>
            </a: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  (dampens entire </a:t>
            </a:r>
            <a:r>
              <a:rPr lang="en-US" sz="2400" i="1" kern="0" dirty="0" smtClean="0">
                <a:latin typeface="Gill Sans"/>
                <a:cs typeface="Gill Sans"/>
              </a:rPr>
              <a:t>sum</a:t>
            </a:r>
            <a:r>
              <a:rPr lang="en-US" sz="2400" kern="0" dirty="0" smtClean="0">
                <a:latin typeface="Gill Sans"/>
                <a:cs typeface="Gill Sans"/>
              </a:rPr>
              <a:t>).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12" y="39035"/>
            <a:ext cx="73401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Proof Sketch of Peak-to-Average Lemma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412" y="4874334"/>
            <a:ext cx="11619101" cy="830997"/>
            <a:chOff x="260412" y="4754322"/>
            <a:chExt cx="11619101" cy="830997"/>
          </a:xfrm>
        </p:grpSpPr>
        <p:sp>
          <p:nvSpPr>
            <p:cNvPr id="25" name="Rectangle 24"/>
            <p:cNvSpPr/>
            <p:nvPr/>
          </p:nvSpPr>
          <p:spPr>
            <a:xfrm>
              <a:off x="260412" y="4754322"/>
              <a:ext cx="116191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kern="0" dirty="0" smtClean="0">
                  <a:latin typeface="Gill Sans"/>
                  <a:cs typeface="Gill Sans"/>
                </a:rPr>
                <a:t>But T can be written as sum of (k choose d) </a:t>
              </a:r>
              <a:r>
                <a:rPr lang="en-US" sz="2400" dirty="0">
                  <a:latin typeface="msam10"/>
                  <a:ea typeface="msam10"/>
                  <a:cs typeface="msam10"/>
                </a:rPr>
                <a:t>.</a:t>
              </a:r>
              <a:r>
                <a:rPr lang="en-US" sz="2400" kern="0" dirty="0" smtClean="0">
                  <a:latin typeface="Gill Sans"/>
                  <a:cs typeface="Gill Sans"/>
                </a:rPr>
                <a:t>  </a:t>
              </a:r>
              <a:r>
                <a:rPr lang="en-US" sz="2400" kern="0" dirty="0" err="1" smtClean="0">
                  <a:latin typeface="Gill Sans"/>
                  <a:cs typeface="Gill Sans"/>
                </a:rPr>
                <a:t>exp</a:t>
              </a:r>
              <a:r>
                <a:rPr lang="en-US" sz="2400" kern="0" dirty="0" smtClean="0">
                  <a:latin typeface="Gill Sans"/>
                  <a:cs typeface="Gill Sans"/>
                </a:rPr>
                <a:t>(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>
                  <a:latin typeface="Gill Sans"/>
                  <a:cs typeface="Gill Sans"/>
                </a:rPr>
                <a:t>k</a:t>
              </a:r>
              <a:r>
                <a:rPr lang="en-US" sz="2400" kern="0" dirty="0" err="1">
                  <a:latin typeface="cmsy10"/>
                  <a:ea typeface="cmsy10"/>
                  <a:cs typeface="cmsy10"/>
                </a:rPr>
                <a:t>¢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1/</a:t>
              </a:r>
              <a:r>
                <a:rPr lang="en-US" sz="2400" kern="0" dirty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 smtClean="0">
                  <a:latin typeface="Gill Sans"/>
                  <a:cs typeface="Gill Sans"/>
                </a:rPr>
                <a:t>)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monomials</a:t>
              </a:r>
              <a:r>
                <a:rPr lang="en-US" sz="2400" kern="0" dirty="0" smtClean="0">
                  <a:latin typeface="Gill Sans"/>
                  <a:cs typeface="Gill Sans"/>
                </a:rPr>
                <a:t> (each of </a:t>
              </a:r>
              <a:r>
                <a:rPr lang="en-US" sz="2400" kern="0" dirty="0">
                  <a:latin typeface="Gill Sans"/>
                  <a:cs typeface="Gill Sans"/>
                </a:rPr>
                <a:t>O(</a:t>
              </a:r>
              <a:r>
                <a:rPr lang="en-US" sz="2400" kern="0" dirty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>
                  <a:latin typeface="Gill Sans"/>
                  <a:cs typeface="Gill Sans"/>
                </a:rPr>
                <a:t>k</a:t>
              </a:r>
              <a:r>
                <a:rPr lang="en-US" sz="2400" kern="0" dirty="0" err="1">
                  <a:latin typeface="cmsy10"/>
                  <a:ea typeface="cmsy10"/>
                  <a:cs typeface="cmsy10"/>
                </a:rPr>
                <a:t>¢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1/</a:t>
              </a:r>
              <a:r>
                <a:rPr lang="en-US" sz="2400" kern="0" dirty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 smtClean="0">
                  <a:latin typeface="Gill Sans"/>
                  <a:cs typeface="Gill Sans"/>
                </a:rPr>
                <a:t>) </a:t>
              </a:r>
              <a:r>
                <a:rPr lang="en-US" sz="2400" kern="0" dirty="0" err="1" smtClean="0">
                  <a:latin typeface="Gill Sans"/>
                  <a:cs typeface="Gill Sans"/>
                </a:rPr>
                <a:t>vars</a:t>
              </a:r>
              <a:r>
                <a:rPr lang="en-US" sz="2400" kern="0" dirty="0" smtClean="0">
                  <a:latin typeface="Gill Sans"/>
                  <a:cs typeface="Gill Sans"/>
                </a:rPr>
                <a:t>)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)</a:t>
              </a:r>
              <a:r>
                <a:rPr lang="en-US" sz="2400" kern="0" dirty="0" smtClean="0">
                  <a:latin typeface="Gill Sans"/>
                  <a:cs typeface="Gill Sans"/>
                </a:rPr>
                <a:t> one of them</a:t>
              </a:r>
              <a:r>
                <a:rPr lang="en-US" sz="2400" kern="0" dirty="0" smtClean="0">
                  <a:solidFill>
                    <a:srgbClr val="7F7F7F"/>
                  </a:solidFill>
                  <a:latin typeface="Gill Sans"/>
                  <a:cs typeface="Gill Sans"/>
                </a:rPr>
                <a:t>*</a:t>
              </a:r>
              <a:r>
                <a:rPr lang="en-US" sz="2400" kern="0" dirty="0" smtClean="0">
                  <a:latin typeface="Gill Sans"/>
                  <a:cs typeface="Gill Sans"/>
                </a:rPr>
                <a:t> must contribute </a:t>
              </a:r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¸</a:t>
              </a:r>
              <a:r>
                <a:rPr lang="en-US" sz="2400" kern="0" dirty="0" smtClean="0">
                  <a:latin typeface="Gill Sans"/>
                  <a:cs typeface="Gill Sans"/>
                </a:rPr>
                <a:t> </a:t>
              </a:r>
              <a:r>
                <a:rPr lang="en-US" sz="2400" kern="0" dirty="0" err="1">
                  <a:latin typeface="Gill Sans"/>
                  <a:cs typeface="Gill Sans"/>
                </a:rPr>
                <a:t>exp</a:t>
              </a:r>
              <a:r>
                <a:rPr lang="en-US" sz="2400" kern="0" dirty="0">
                  <a:latin typeface="Gill Sans"/>
                  <a:cs typeface="Gill Sans"/>
                </a:rPr>
                <a:t>(–</a:t>
              </a:r>
              <a:r>
                <a:rPr lang="en-US" sz="2400" kern="0" dirty="0" smtClean="0">
                  <a:latin typeface="ＭＳ ゴシック"/>
                  <a:ea typeface="ＭＳ ゴシック"/>
                  <a:cs typeface="ＭＳ ゴシック"/>
                </a:rPr>
                <a:t>√</a:t>
              </a:r>
              <a:r>
                <a:rPr lang="en-US" sz="2400" kern="0" dirty="0" err="1">
                  <a:latin typeface="Gill Sans"/>
                  <a:cs typeface="Gill Sans"/>
                </a:rPr>
                <a:t>k</a:t>
              </a:r>
              <a:r>
                <a:rPr lang="en-US" sz="2400" kern="0" dirty="0" err="1">
                  <a:latin typeface="cmsy10"/>
                  <a:ea typeface="cmsy10"/>
                  <a:cs typeface="cmsy10"/>
                </a:rPr>
                <a:t>¢</a:t>
              </a:r>
              <a:r>
                <a:rPr lang="en-US" sz="2400" kern="0" dirty="0" err="1">
                  <a:latin typeface="Gill Sans"/>
                  <a:cs typeface="Gill Sans"/>
                </a:rPr>
                <a:t>lg</a:t>
              </a:r>
              <a:r>
                <a:rPr lang="en-US" sz="2400" kern="0" dirty="0">
                  <a:latin typeface="Gill Sans"/>
                  <a:cs typeface="Gill Sans"/>
                </a:rPr>
                <a:t> 1/</a:t>
              </a:r>
              <a:r>
                <a:rPr lang="en-US" sz="2400" kern="0" dirty="0">
                  <a:latin typeface="cmmi10"/>
                  <a:ea typeface="cmmi10"/>
                  <a:cs typeface="cmmi10"/>
                </a:rPr>
                <a:t>²</a:t>
              </a:r>
              <a:r>
                <a:rPr lang="en-US" sz="2400" kern="0" dirty="0">
                  <a:latin typeface="Gill Sans"/>
                  <a:cs typeface="Gill Sans"/>
                </a:rPr>
                <a:t>) </a:t>
              </a:r>
              <a:r>
                <a:rPr lang="en-US" sz="2400" kern="0" dirty="0" smtClean="0">
                  <a:latin typeface="Gill Sans"/>
                  <a:cs typeface="Gill Sans"/>
                </a:rPr>
                <a:t>to (**) . </a:t>
              </a:r>
              <a:endParaRPr lang="en-US" sz="2400" kern="0" dirty="0">
                <a:latin typeface="Gill Sans"/>
                <a:cs typeface="Gill San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35712" y="4815898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89079" y="5222872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56408" y="5215635"/>
              <a:ext cx="1042333" cy="1108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798473" y="-504394"/>
            <a:ext cx="289988" cy="270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012" y="4120255"/>
            <a:ext cx="10434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Gill Sans"/>
                <a:cs typeface="Gill Sans"/>
                <a:sym typeface="Wingdings"/>
              </a:rPr>
              <a:t> </a:t>
            </a:r>
            <a:r>
              <a:rPr lang="en-US" sz="2400" kern="0" dirty="0">
                <a:latin typeface="Gill Sans"/>
                <a:cs typeface="Gill Sans"/>
              </a:rPr>
              <a:t>(f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Gill Sans"/>
                <a:cs typeface="Gill Sans"/>
              </a:rPr>
              <a:t> T</a:t>
            </a:r>
            <a:r>
              <a:rPr lang="en-US" sz="2400" kern="0" dirty="0" smtClean="0">
                <a:latin typeface="Gill Sans"/>
                <a:cs typeface="Gill Sans"/>
              </a:rPr>
              <a:t>)(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z*) </a:t>
            </a:r>
            <a:r>
              <a:rPr lang="en-US" sz="2400" i="1" kern="0" dirty="0" smtClean="0">
                <a:latin typeface="Gill Sans"/>
                <a:cs typeface="Gill Sans"/>
                <a:sym typeface="Wingdings"/>
              </a:rPr>
              <a:t>dominates sum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of abs values (!)   </a:t>
            </a:r>
            <a:r>
              <a:rPr lang="en-US" sz="2400" kern="0" dirty="0" smtClean="0">
                <a:latin typeface="cmsy10"/>
                <a:ea typeface="cmsy10"/>
                <a:cs typeface="cmsy10"/>
                <a:sym typeface="Wingdings"/>
              </a:rPr>
              <a:t>)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(**)  |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</a:t>
            </a:r>
            <a:r>
              <a:rPr lang="en-US" sz="2400" kern="0" baseline="-25000" dirty="0" smtClean="0">
                <a:latin typeface="Gill Sans"/>
                <a:cs typeface="Gill Sans"/>
                <a:sym typeface="Symbol"/>
              </a:rPr>
              <a:t>z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(f </a:t>
            </a:r>
            <a:r>
              <a:rPr lang="en-US" sz="2400" kern="0" dirty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>
                <a:latin typeface="Gill Sans"/>
                <a:cs typeface="Gill Sans"/>
              </a:rPr>
              <a:t> T)(z)|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kern="0" dirty="0" smtClean="0">
                <a:latin typeface="Gill Sans"/>
                <a:cs typeface="Gill Sans"/>
              </a:rPr>
              <a:t>/2 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5729" y="5839318"/>
            <a:ext cx="999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* assuming coefficients of monomials 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cmmi10"/>
                <a:ea typeface="cmmi10"/>
                <a:cs typeface="cmmi10"/>
                <a:sym typeface="Wingdings"/>
              </a:rPr>
              <a:t>®</a:t>
            </a:r>
            <a:r>
              <a:rPr lang="en-US" sz="2000" kern="0" baseline="-25000" dirty="0" smtClean="0">
                <a:solidFill>
                  <a:schemeClr val="bg1">
                    <a:lumMod val="50000"/>
                  </a:schemeClr>
                </a:solidFill>
                <a:latin typeface="Gill Sans"/>
                <a:ea typeface="cmmi10"/>
                <a:cs typeface="cmmi10"/>
                <a:sym typeface="Wingdings"/>
              </a:rPr>
              <a:t>S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are 1 (in fact, |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cmmi10"/>
                <a:ea typeface="cmmi10"/>
                <a:cs typeface="cmmi10"/>
                <a:sym typeface="Wingdings"/>
              </a:rPr>
              <a:t>®</a:t>
            </a:r>
            <a:r>
              <a:rPr lang="en-US" sz="2000" kern="0" baseline="-25000" dirty="0">
                <a:solidFill>
                  <a:schemeClr val="bg1">
                    <a:lumMod val="50000"/>
                  </a:schemeClr>
                </a:solidFill>
                <a:latin typeface="Gill Sans"/>
                <a:ea typeface="cmmi10"/>
                <a:cs typeface="cmmi10"/>
                <a:sym typeface="Wingdings"/>
              </a:rPr>
              <a:t>S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| 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cmsy10"/>
                <a:ea typeface="cmsy10"/>
                <a:cs typeface="cmsy10"/>
                <a:sym typeface="Wingdings"/>
              </a:rPr>
              <a:t>·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kern="0" dirty="0" err="1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exp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(d) but </a:t>
            </a:r>
            <a:r>
              <a:rPr lang="en-US" sz="2000" kern="0" dirty="0" err="1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o.k</a:t>
            </a: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  <a:sym typeface="Wingdings"/>
              </a:rPr>
              <a:t>)</a:t>
            </a:r>
            <a:endParaRPr lang="en-US" sz="2000" kern="0" dirty="0">
              <a:solidFill>
                <a:schemeClr val="bg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53139" y="224318"/>
            <a:ext cx="2939219" cy="2453173"/>
            <a:chOff x="8653139" y="305875"/>
            <a:chExt cx="2939219" cy="2453173"/>
          </a:xfrm>
        </p:grpSpPr>
        <p:grpSp>
          <p:nvGrpSpPr>
            <p:cNvPr id="9" name="Group 8"/>
            <p:cNvGrpSpPr/>
            <p:nvPr/>
          </p:nvGrpSpPr>
          <p:grpSpPr>
            <a:xfrm>
              <a:off x="8653139" y="305875"/>
              <a:ext cx="2262652" cy="2453173"/>
              <a:chOff x="8270631" y="702355"/>
              <a:chExt cx="2262652" cy="245317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9683" y="957028"/>
                <a:ext cx="2133600" cy="20828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039093" y="2140844"/>
                <a:ext cx="27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latin typeface="cmmi10"/>
                    <a:ea typeface="cmmi10"/>
                    <a:cs typeface="cmmi10"/>
                  </a:rPr>
                  <a:t>²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84478" y="2786196"/>
                <a:ext cx="352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latin typeface="Gill Sans"/>
                    <a:cs typeface="Gill Sans"/>
                  </a:rPr>
                  <a:t>-</a:t>
                </a:r>
                <a:r>
                  <a:rPr lang="en-US" kern="0" dirty="0" smtClean="0">
                    <a:latin typeface="cmmi10"/>
                    <a:ea typeface="cmmi10"/>
                    <a:cs typeface="cmmi10"/>
                  </a:rPr>
                  <a:t>²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70631" y="702355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latin typeface="cmmi10"/>
                    <a:ea typeface="cmmi10"/>
                    <a:cs typeface="cmmi10"/>
                  </a:rPr>
                  <a:t>1</a:t>
                </a:r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9719704" y="1035870"/>
              <a:ext cx="18726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0" dirty="0" smtClean="0">
                  <a:latin typeface="Gill Sans"/>
                  <a:cs typeface="Gill Sans"/>
                </a:rPr>
                <a:t>T</a:t>
              </a:r>
              <a:r>
                <a:rPr lang="en-US" kern="0" baseline="-25000" dirty="0" smtClean="0">
                  <a:latin typeface="cmmi10"/>
                  <a:ea typeface="cmmi10"/>
                  <a:cs typeface="cmmi10"/>
                </a:rPr>
                <a:t>²</a:t>
              </a:r>
              <a:r>
                <a:rPr lang="en-US" kern="0" baseline="-25000" dirty="0" smtClean="0">
                  <a:latin typeface="Gill Sans"/>
                  <a:ea typeface="cmmi10"/>
                  <a:cs typeface="cmmi10"/>
                </a:rPr>
                <a:t>,k</a:t>
              </a:r>
              <a:r>
                <a:rPr lang="en-US" kern="0" dirty="0" smtClean="0">
                  <a:latin typeface="Gill Sans"/>
                  <a:cs typeface="Gill Sans"/>
                </a:rPr>
                <a:t>(z)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9879" y="2215826"/>
            <a:ext cx="1180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For simplicity, assume z* = </a:t>
            </a:r>
            <a:r>
              <a:rPr lang="en-US" sz="2400" kern="0" dirty="0">
                <a:latin typeface="Gill Sans"/>
                <a:cs typeface="Gill Sans"/>
                <a:sym typeface="Symbol"/>
              </a:rPr>
              <a:t>0</a:t>
            </a:r>
            <a:r>
              <a:rPr lang="en-US" sz="2400" kern="0" baseline="30000" dirty="0">
                <a:latin typeface="Gill Sans"/>
                <a:cs typeface="Gill Sans"/>
              </a:rPr>
              <a:t>k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.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99588" y="5645567"/>
            <a:ext cx="373529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" grpId="0" animBg="1"/>
      <p:bldP spid="31" grpId="0"/>
      <p:bldP spid="32" grpId="0"/>
      <p:bldP spid="23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5427" y="1148805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An </a:t>
            </a:r>
            <a:r>
              <a:rPr lang="en-US" sz="2400" kern="0" dirty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>
                <a:latin typeface="Gill Sans"/>
                <a:cs typeface="Gill Sans"/>
                <a:sym typeface="Symbol"/>
              </a:rPr>
              <a:t>(lg</a:t>
            </a:r>
            <a:r>
              <a:rPr lang="en-US" sz="2400" kern="0" baseline="30000" dirty="0">
                <a:latin typeface="Gill Sans"/>
                <a:cs typeface="Gill Sans"/>
              </a:rPr>
              <a:t>1.5</a:t>
            </a:r>
            <a:r>
              <a:rPr lang="en-US" sz="2400" kern="0" dirty="0">
                <a:latin typeface="Gill Sans"/>
                <a:cs typeface="Gill Sans"/>
              </a:rPr>
              <a:t> n) </a:t>
            </a:r>
            <a:r>
              <a:rPr lang="en-US" sz="2400" kern="0" dirty="0" smtClean="0">
                <a:latin typeface="Gill Sans"/>
                <a:cs typeface="Gill Sans"/>
              </a:rPr>
              <a:t>cell-probe LB on many </a:t>
            </a:r>
            <a:r>
              <a:rPr lang="en-US" sz="2400" kern="0" dirty="0" err="1" smtClean="0">
                <a:latin typeface="Gill Sans"/>
                <a:cs typeface="Gill Sans"/>
              </a:rPr>
              <a:t>boolean</a:t>
            </a:r>
            <a:r>
              <a:rPr lang="en-US" sz="2400" kern="0" dirty="0" smtClean="0">
                <a:latin typeface="Gill Sans"/>
                <a:cs typeface="Gill Sans"/>
              </a:rPr>
              <a:t> DS problems (in part., for range-counting)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869" y="147893"/>
            <a:ext cx="18389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Summary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302" y="2303365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New proof technique (new algorithmic interpretation of “cell-sampling” method).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302" y="3360640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“Peak-to-Average” Lemma :  (tight) connection b/w algebra and info-theory.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494" y="4386165"/>
            <a:ext cx="1210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More applications ? … </a:t>
            </a:r>
          </a:p>
        </p:txBody>
      </p:sp>
    </p:spTree>
    <p:extLst>
      <p:ext uri="{BB962C8B-B14F-4D97-AF65-F5344CB8AC3E}">
        <p14:creationId xmlns:p14="http://schemas.microsoft.com/office/powerpoint/2010/main" val="34092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864" y="518296"/>
            <a:ext cx="10058400" cy="3566160"/>
          </a:xfrm>
        </p:spPr>
        <p:txBody>
          <a:bodyPr>
            <a:normAutofit/>
          </a:bodyPr>
          <a:lstStyle/>
          <a:p>
            <a:r>
              <a:rPr lang="en-US" sz="46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46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sz="4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Thanks!</a:t>
            </a:r>
            <a:endParaRPr lang="en-US" sz="46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268012" y="178195"/>
            <a:ext cx="59793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Static Cell-Probe Model </a:t>
            </a:r>
            <a:r>
              <a:rPr lang="en-US" sz="34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[Yao’81]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7284" y="1552508"/>
            <a:ext cx="2013857" cy="1052285"/>
            <a:chOff x="2521857" y="1552508"/>
            <a:chExt cx="2013857" cy="1052285"/>
          </a:xfrm>
        </p:grpSpPr>
        <p:sp>
          <p:nvSpPr>
            <p:cNvPr id="3" name="Frame 2"/>
            <p:cNvSpPr/>
            <p:nvPr/>
          </p:nvSpPr>
          <p:spPr>
            <a:xfrm>
              <a:off x="2521857" y="1552508"/>
              <a:ext cx="2013857" cy="1052285"/>
            </a:xfrm>
            <a:prstGeom prst="frame">
              <a:avLst>
                <a:gd name="adj1" fmla="val 7328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0800000" flipH="1" flipV="1">
              <a:off x="3174997" y="1779452"/>
              <a:ext cx="961571" cy="492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kern="0" dirty="0" smtClean="0">
                  <a:latin typeface="Gill Sans"/>
                  <a:cs typeface="Gill Sans"/>
                </a:rPr>
                <a:t>DB</a:t>
              </a:r>
              <a:endParaRPr lang="en-US" sz="2600" dirty="0"/>
            </a:p>
          </p:txBody>
        </p:sp>
      </p:grpSp>
      <p:sp>
        <p:nvSpPr>
          <p:cNvPr id="72" name="Frame 71"/>
          <p:cNvSpPr/>
          <p:nvPr/>
        </p:nvSpPr>
        <p:spPr>
          <a:xfrm>
            <a:off x="5818414" y="1818328"/>
            <a:ext cx="4691741" cy="471712"/>
          </a:xfrm>
          <a:prstGeom prst="frame">
            <a:avLst>
              <a:gd name="adj1" fmla="val 732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0800000" flipH="1" flipV="1">
            <a:off x="6281078" y="2480864"/>
            <a:ext cx="42671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kern="0" dirty="0" smtClean="0">
                <a:latin typeface="Gill Sans"/>
                <a:cs typeface="Gill Sans"/>
              </a:rPr>
              <a:t>       |MEM| = </a:t>
            </a:r>
            <a:r>
              <a:rPr lang="en-US" sz="26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s </a:t>
            </a:r>
            <a:r>
              <a:rPr lang="en-US" sz="2600" kern="0" dirty="0" smtClean="0">
                <a:latin typeface="Gill Sans"/>
                <a:cs typeface="Gill Sans"/>
              </a:rPr>
              <a:t>cells </a:t>
            </a:r>
          </a:p>
          <a:p>
            <a:r>
              <a:rPr lang="en-US" sz="2600" kern="0" dirty="0" smtClean="0">
                <a:latin typeface="Gill Sans"/>
                <a:cs typeface="Gill Sans"/>
              </a:rPr>
              <a:t>(each of w=</a:t>
            </a:r>
            <a:r>
              <a:rPr lang="en-US" sz="2600" kern="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600" kern="0" dirty="0" smtClean="0">
                <a:latin typeface="Gill Sans"/>
                <a:cs typeface="Gill Sans"/>
              </a:rPr>
              <a:t>(</a:t>
            </a:r>
            <a:r>
              <a:rPr lang="en-US" sz="2600" kern="0" dirty="0" err="1" smtClean="0">
                <a:latin typeface="Gill Sans"/>
                <a:cs typeface="Gill Sans"/>
              </a:rPr>
              <a:t>lg</a:t>
            </a:r>
            <a:r>
              <a:rPr lang="en-US" sz="2600" kern="0" dirty="0" smtClean="0">
                <a:latin typeface="Gill Sans"/>
                <a:cs typeface="Gill Sans"/>
              </a:rPr>
              <a:t> n) bits) </a:t>
            </a:r>
            <a:endParaRPr lang="en-US" sz="2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4001" y="2068286"/>
            <a:ext cx="11902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95571" y="1818328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56402" y="1825584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09971" y="1825584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681695" y="1825584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142526" y="1832840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596095" y="1832840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122248" y="1832840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583079" y="1840096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036648" y="1840096"/>
            <a:ext cx="0" cy="453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53373" y="1760657"/>
            <a:ext cx="428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w</a:t>
            </a:r>
            <a:endParaRPr lang="en-US" sz="2600" dirty="0"/>
          </a:p>
        </p:txBody>
      </p:sp>
      <p:sp>
        <p:nvSpPr>
          <p:cNvPr id="14" name="Oval 13"/>
          <p:cNvSpPr/>
          <p:nvPr/>
        </p:nvSpPr>
        <p:spPr>
          <a:xfrm>
            <a:off x="7982858" y="432197"/>
            <a:ext cx="199570" cy="1483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>
          <a:xfrm flipH="1">
            <a:off x="6585857" y="453926"/>
            <a:ext cx="1567345" cy="13067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4" idx="4"/>
          </p:cNvCxnSpPr>
          <p:nvPr/>
        </p:nvCxnSpPr>
        <p:spPr>
          <a:xfrm flipH="1">
            <a:off x="7837715" y="580572"/>
            <a:ext cx="244928" cy="11800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4" idx="5"/>
          </p:cNvCxnSpPr>
          <p:nvPr/>
        </p:nvCxnSpPr>
        <p:spPr>
          <a:xfrm>
            <a:off x="8153202" y="558843"/>
            <a:ext cx="1625798" cy="12018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ck Arc 20"/>
          <p:cNvSpPr/>
          <p:nvPr/>
        </p:nvSpPr>
        <p:spPr>
          <a:xfrm flipV="1">
            <a:off x="7456714" y="888997"/>
            <a:ext cx="1306286" cy="246222"/>
          </a:xfrm>
          <a:prstGeom prst="blockArc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113344" y="572278"/>
            <a:ext cx="3000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470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1" y="1160464"/>
            <a:ext cx="10892693" cy="122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>
                <a:latin typeface="Gill Sans"/>
                <a:cs typeface="Gill Sans"/>
              </a:rPr>
              <a:t>Dynamically maintain a </a:t>
            </a:r>
            <a:r>
              <a:rPr lang="en-US" sz="2400" kern="0" dirty="0">
                <a:solidFill>
                  <a:srgbClr val="37A76F"/>
                </a:solidFill>
                <a:latin typeface="Gill Sans"/>
                <a:cs typeface="Gill Sans"/>
              </a:rPr>
              <a:t>DB </a:t>
            </a:r>
            <a:r>
              <a:rPr lang="en-US" sz="2400" kern="0" dirty="0">
                <a:latin typeface="Gill Sans"/>
                <a:cs typeface="Gill Sans"/>
              </a:rPr>
              <a:t>under “online” sequence of </a:t>
            </a:r>
            <a:r>
              <a:rPr lang="en-US" sz="2400" kern="0" dirty="0" smtClean="0">
                <a:latin typeface="Gill Sans"/>
                <a:cs typeface="Gill Sans"/>
              </a:rPr>
              <a:t>operations, </a:t>
            </a:r>
            <a:r>
              <a:rPr lang="en-US" sz="2400" kern="0" noProof="0" dirty="0" smtClean="0">
                <a:latin typeface="Gill Sans"/>
                <a:cs typeface="Gill Sans"/>
              </a:rPr>
              <a:t>such that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</a:t>
            </a:r>
            <a:r>
              <a:rPr lang="en-US" sz="2400" kern="0" noProof="0" dirty="0" smtClean="0">
                <a:latin typeface="Gill Sans"/>
                <a:cs typeface="Gill Sans"/>
              </a:rPr>
              <a:t>both </a:t>
            </a:r>
            <a:r>
              <a:rPr lang="en-US" sz="2400" kern="0" noProof="0" dirty="0" smtClean="0">
                <a:solidFill>
                  <a:srgbClr val="37A76F"/>
                </a:solidFill>
                <a:latin typeface="Gill Sans"/>
                <a:cs typeface="Gill Sans"/>
              </a:rPr>
              <a:t>updates </a:t>
            </a:r>
            <a:r>
              <a:rPr lang="en-US" sz="2400" kern="0" noProof="0" dirty="0" smtClean="0">
                <a:latin typeface="Gill Sans"/>
                <a:cs typeface="Gill Sans"/>
              </a:rPr>
              <a:t>and </a:t>
            </a:r>
            <a:r>
              <a:rPr lang="en-US" sz="2400" kern="0" noProof="0" dirty="0" smtClean="0">
                <a:solidFill>
                  <a:srgbClr val="37A76F"/>
                </a:solidFill>
                <a:latin typeface="Gill Sans"/>
                <a:cs typeface="Gill Sans"/>
              </a:rPr>
              <a:t>queries </a:t>
            </a:r>
            <a:r>
              <a:rPr lang="en-US" sz="2400" kern="0" noProof="0" dirty="0" smtClean="0">
                <a:latin typeface="Gill Sans"/>
                <a:cs typeface="Gill Sans"/>
              </a:rPr>
              <a:t>on the data can be </a:t>
            </a:r>
            <a:r>
              <a:rPr lang="en-US" sz="2400" kern="0" dirty="0" smtClean="0">
                <a:latin typeface="Gill Sans"/>
                <a:cs typeface="Gill Sans"/>
              </a:rPr>
              <a:t>performed</a:t>
            </a:r>
            <a:r>
              <a:rPr lang="en-US" sz="2400" kern="0" noProof="0" dirty="0" smtClean="0">
                <a:latin typeface="Gill Sans"/>
                <a:cs typeface="Gill Sans"/>
              </a:rPr>
              <a:t> efficiently.</a:t>
            </a:r>
          </a:p>
          <a:p>
            <a:pPr lvl="1"/>
            <a:endParaRPr lang="en-US" sz="2400" kern="0" dirty="0">
              <a:latin typeface="Gill Sans"/>
              <a:cs typeface="Gill Sans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7" y="3822906"/>
            <a:ext cx="4637355" cy="225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012" y="178195"/>
            <a:ext cx="4646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Dynamic Data Structures</a:t>
            </a:r>
            <a:endParaRPr lang="en-US" sz="3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550" y="2378076"/>
            <a:ext cx="1023198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kern="0" dirty="0">
                <a:solidFill>
                  <a:srgbClr val="37A76F"/>
                </a:solidFill>
                <a:latin typeface="Gill Sans"/>
                <a:cs typeface="Gill Sans"/>
              </a:rPr>
              <a:t>Ex </a:t>
            </a:r>
            <a:r>
              <a:rPr lang="en-US" sz="2400" kern="0" dirty="0">
                <a:solidFill>
                  <a:srgbClr val="3737FF"/>
                </a:solidFill>
                <a:latin typeface="Gill Sans"/>
                <a:cs typeface="Gill Sans"/>
              </a:rPr>
              <a:t>: </a:t>
            </a:r>
            <a:r>
              <a:rPr lang="en-US" sz="2400" kern="0" dirty="0" smtClean="0">
                <a:latin typeface="Gill Sans"/>
                <a:cs typeface="Gill Sans"/>
              </a:rPr>
              <a:t>Maintain employees </a:t>
            </a:r>
            <a:r>
              <a:rPr lang="en-US" sz="2400" kern="0" dirty="0">
                <a:latin typeface="Gill Sans"/>
                <a:cs typeface="Gill Sans"/>
              </a:rPr>
              <a:t>of a company (</a:t>
            </a:r>
            <a:r>
              <a:rPr lang="en-US" sz="2400" kern="0" dirty="0">
                <a:solidFill>
                  <a:srgbClr val="37A76F"/>
                </a:solidFill>
                <a:latin typeface="Gill Sans"/>
                <a:cs typeface="Gill Sans"/>
              </a:rPr>
              <a:t>DB</a:t>
            </a:r>
            <a:r>
              <a:rPr lang="en-US" sz="2400" kern="0" dirty="0">
                <a:latin typeface="Gill Sans"/>
                <a:cs typeface="Gill Sans"/>
              </a:rPr>
              <a:t>), such that new employees </a:t>
            </a:r>
            <a:r>
              <a:rPr lang="en-US" sz="2400" kern="0" dirty="0" smtClean="0">
                <a:latin typeface="Gill Sans"/>
                <a:cs typeface="Gill Sans"/>
              </a:rPr>
              <a:t>can </a:t>
            </a:r>
            <a:r>
              <a:rPr lang="en-US" sz="2400" kern="0" dirty="0">
                <a:latin typeface="Gill Sans"/>
                <a:cs typeface="Gill Sans"/>
              </a:rPr>
              <a:t>be added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update</a:t>
            </a:r>
            <a:r>
              <a:rPr lang="en-US" sz="2400" kern="0" dirty="0">
                <a:latin typeface="Gill Sans"/>
                <a:cs typeface="Gill Sans"/>
              </a:rPr>
              <a:t>), and </a:t>
            </a:r>
            <a:r>
              <a:rPr lang="en-US" sz="2400" kern="0" dirty="0" smtClean="0">
                <a:latin typeface="Gill Sans"/>
                <a:cs typeface="Gill Sans"/>
              </a:rPr>
              <a:t>answer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queries</a:t>
            </a:r>
            <a:r>
              <a:rPr lang="en-US" sz="2400" kern="0" dirty="0" smtClean="0">
                <a:latin typeface="Gill Sans"/>
                <a:cs typeface="Gill Sans"/>
              </a:rPr>
              <a:t> of form : “What was the total salary expenses on employees hired </a:t>
            </a:r>
            <a:r>
              <a:rPr lang="en-US" sz="2400" kern="0" dirty="0">
                <a:latin typeface="Gill Sans"/>
                <a:cs typeface="Gill Sans"/>
              </a:rPr>
              <a:t>on or </a:t>
            </a:r>
            <a:r>
              <a:rPr lang="en-US" sz="2400" kern="0" dirty="0" smtClean="0">
                <a:latin typeface="Gill Sans"/>
                <a:cs typeface="Gill Sans"/>
              </a:rPr>
              <a:t>before 2004” ?  </a:t>
            </a:r>
            <a:endParaRPr lang="en-US" sz="240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2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800" y="3734986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4318378" y="374088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4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366" y="372843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39489" y="184600"/>
            <a:ext cx="11363335" cy="10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Support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updates </a:t>
            </a:r>
            <a:r>
              <a:rPr lang="en-US" sz="2400" kern="0" dirty="0" smtClean="0">
                <a:latin typeface="Gill Sans"/>
                <a:cs typeface="Gill Sans"/>
              </a:rPr>
              <a:t>: adding employees (</a:t>
            </a:r>
            <a:r>
              <a:rPr lang="en-US" sz="2400" kern="0" dirty="0" err="1" smtClean="0">
                <a:latin typeface="Gill Sans"/>
                <a:cs typeface="Gill Sans"/>
              </a:rPr>
              <a:t>year,salary</a:t>
            </a:r>
            <a:r>
              <a:rPr lang="en-US" sz="2400" kern="0" dirty="0" smtClean="0">
                <a:latin typeface="Gill Sans"/>
                <a:cs typeface="Gill Sans"/>
              </a:rPr>
              <a:t>), and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queries </a:t>
            </a:r>
            <a:r>
              <a:rPr lang="en-US" sz="2400" kern="0" dirty="0" smtClean="0">
                <a:latin typeface="Gill Sans"/>
                <a:cs typeface="Gill Sans"/>
              </a:rPr>
              <a:t>(year).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Operation sequence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:</a:t>
            </a:r>
            <a:r>
              <a:rPr lang="en-US" sz="2400" kern="0" dirty="0" smtClean="0">
                <a:solidFill>
                  <a:srgbClr val="3737FF"/>
                </a:solidFill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add(2005,4), add(2000,2), query(2007).</a:t>
            </a:r>
          </a:p>
          <a:p>
            <a:pPr lvl="1"/>
            <a:endParaRPr lang="en-US" kern="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2455" y="5257520"/>
            <a:ext cx="9003323" cy="888346"/>
            <a:chOff x="2103120" y="4930270"/>
            <a:chExt cx="7315200" cy="888346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2103120" y="5072510"/>
              <a:ext cx="53848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162800" y="5449284"/>
              <a:ext cx="2255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latin typeface="Gill Sans"/>
                  <a:cs typeface="Gill Sans"/>
                </a:rPr>
                <a:t>Year </a:t>
              </a:r>
              <a:r>
                <a:rPr lang="da-DK" dirty="0" err="1" smtClean="0">
                  <a:latin typeface="Gill Sans"/>
                  <a:cs typeface="Gill Sans"/>
                </a:rPr>
                <a:t>hired</a:t>
              </a:r>
              <a:endParaRPr lang="da-DK" dirty="0">
                <a:latin typeface="Gill Sans"/>
                <a:cs typeface="Gill San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4400" y="5110730"/>
              <a:ext cx="538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smtClean="0"/>
                <a:t>2000  2001  2002  2003  2004  2005  2006  2007</a:t>
              </a:r>
              <a:endParaRPr lang="da-DK" sz="16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55016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21056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87096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53136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0192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842000" y="493027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49224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14248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Oval 19"/>
          <p:cNvSpPr/>
          <p:nvPr/>
        </p:nvSpPr>
        <p:spPr bwMode="auto">
          <a:xfrm>
            <a:off x="3005052" y="479016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7852" y="476831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630652" y="476831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43452" y="477847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268757" y="476831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56548" y="475815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56843" y="476831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657138" y="4768316"/>
            <a:ext cx="587717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392695" y="423136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043305" y="424152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643895" y="424152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256991" y="426184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229188" y="3723360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425434" y="3703575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809472" y="3263487"/>
            <a:ext cx="587717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36523" y="3009100"/>
            <a:ext cx="3292665" cy="986853"/>
            <a:chOff x="760925" y="3009099"/>
            <a:chExt cx="2675290" cy="986853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60925" y="3009099"/>
              <a:ext cx="1757680" cy="9868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2525" y="3087026"/>
              <a:ext cx="16560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smtClean="0">
                  <a:latin typeface="Gill Sans"/>
                  <a:cs typeface="Gill Sans"/>
                </a:rPr>
                <a:t>Total </a:t>
              </a:r>
              <a:r>
                <a:rPr lang="da-DK" sz="1600" dirty="0" err="1" smtClean="0">
                  <a:latin typeface="Gill Sans"/>
                  <a:cs typeface="Gill Sans"/>
                </a:rPr>
                <a:t>salary</a:t>
              </a:r>
              <a:r>
                <a:rPr lang="da-DK" sz="1600" dirty="0" smtClean="0">
                  <a:latin typeface="Gill Sans"/>
                  <a:cs typeface="Gill Sans"/>
                </a:rPr>
                <a:t> to </a:t>
              </a:r>
              <a:r>
                <a:rPr lang="da-DK" sz="1600" dirty="0" err="1" smtClean="0">
                  <a:latin typeface="Gill Sans"/>
                  <a:cs typeface="Gill Sans"/>
                </a:rPr>
                <a:t>empl</a:t>
              </a:r>
              <a:r>
                <a:rPr lang="da-DK" sz="1600" dirty="0" smtClean="0">
                  <a:latin typeface="Gill Sans"/>
                  <a:cs typeface="Gill Sans"/>
                </a:rPr>
                <a:t>. from 2000 to 2005.</a:t>
              </a:r>
              <a:endParaRPr lang="da-DK" sz="1600" dirty="0">
                <a:latin typeface="Gill Sans"/>
                <a:cs typeface="Gill Sans"/>
              </a:endParaRPr>
            </a:p>
          </p:txBody>
        </p:sp>
        <p:cxnSp>
          <p:nvCxnSpPr>
            <p:cNvPr id="42" name="Straight Arrow Connector 41"/>
            <p:cNvCxnSpPr>
              <a:stCxn id="41" idx="3"/>
              <a:endCxn id="32" idx="2"/>
            </p:cNvCxnSpPr>
            <p:nvPr/>
          </p:nvCxnSpPr>
          <p:spPr bwMode="auto">
            <a:xfrm>
              <a:off x="2518605" y="3379414"/>
              <a:ext cx="917610" cy="56238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3088964" y="4810274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3892533" y="481829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5" name="TextBox 44"/>
          <p:cNvSpPr txBox="1"/>
          <p:nvPr/>
        </p:nvSpPr>
        <p:spPr>
          <a:xfrm>
            <a:off x="4707948" y="481669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5511518" y="4824724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7" name="TextBox 46"/>
          <p:cNvSpPr txBox="1"/>
          <p:nvPr/>
        </p:nvSpPr>
        <p:spPr>
          <a:xfrm>
            <a:off x="6338779" y="4823124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8" name="TextBox 47"/>
          <p:cNvSpPr txBox="1"/>
          <p:nvPr/>
        </p:nvSpPr>
        <p:spPr>
          <a:xfrm>
            <a:off x="7142348" y="481189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49" name="TextBox 48"/>
          <p:cNvSpPr txBox="1"/>
          <p:nvPr/>
        </p:nvSpPr>
        <p:spPr>
          <a:xfrm>
            <a:off x="7934072" y="4819924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0" name="TextBox 49"/>
          <p:cNvSpPr txBox="1"/>
          <p:nvPr/>
        </p:nvSpPr>
        <p:spPr>
          <a:xfrm>
            <a:off x="8725795" y="482794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8342294" y="429927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2" name="TextBox 51"/>
          <p:cNvSpPr txBox="1"/>
          <p:nvPr/>
        </p:nvSpPr>
        <p:spPr>
          <a:xfrm>
            <a:off x="6717278" y="4268786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3" name="TextBox 52"/>
          <p:cNvSpPr txBox="1"/>
          <p:nvPr/>
        </p:nvSpPr>
        <p:spPr>
          <a:xfrm>
            <a:off x="5122559" y="426813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3450616" y="4252488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5" name="TextBox 54"/>
          <p:cNvSpPr txBox="1"/>
          <p:nvPr/>
        </p:nvSpPr>
        <p:spPr>
          <a:xfrm>
            <a:off x="5894278" y="327459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6" name="TextBox 55"/>
          <p:cNvSpPr txBox="1"/>
          <p:nvPr/>
        </p:nvSpPr>
        <p:spPr>
          <a:xfrm>
            <a:off x="7498965" y="372843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57" name="TextBox 56"/>
          <p:cNvSpPr txBox="1"/>
          <p:nvPr/>
        </p:nvSpPr>
        <p:spPr>
          <a:xfrm>
            <a:off x="5515201" y="4821917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4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8841" y="4818299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2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9582480" y="4140456"/>
            <a:ext cx="2163298" cy="1181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71988" y="4253679"/>
            <a:ext cx="203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latin typeface="Gill Sans"/>
                <a:cs typeface="Gill Sans"/>
              </a:rPr>
              <a:t>Operations:</a:t>
            </a:r>
          </a:p>
          <a:p>
            <a:r>
              <a:rPr lang="da-DK" sz="1600" dirty="0" smtClean="0">
                <a:latin typeface="Gill Sans"/>
                <a:cs typeface="Gill Sans"/>
              </a:rPr>
              <a:t> </a:t>
            </a:r>
            <a:r>
              <a:rPr lang="da-DK" sz="1600" dirty="0" err="1" smtClean="0">
                <a:latin typeface="Gill Sans"/>
                <a:cs typeface="Gill Sans"/>
              </a:rPr>
              <a:t>update</a:t>
            </a:r>
            <a:r>
              <a:rPr lang="da-DK" sz="1600" dirty="0" smtClean="0">
                <a:latin typeface="Gill Sans"/>
                <a:cs typeface="Gill Sans"/>
              </a:rPr>
              <a:t>: </a:t>
            </a:r>
          </a:p>
          <a:p>
            <a:r>
              <a:rPr lang="da-DK" sz="1600" dirty="0" smtClean="0">
                <a:latin typeface="Gill Sans"/>
                <a:cs typeface="Gill Sans"/>
              </a:rPr>
              <a:t> </a:t>
            </a:r>
            <a:r>
              <a:rPr lang="da-DK" sz="1600" dirty="0" err="1" smtClean="0">
                <a:latin typeface="Gill Sans"/>
                <a:cs typeface="Gill Sans"/>
              </a:rPr>
              <a:t>query</a:t>
            </a:r>
            <a:r>
              <a:rPr lang="da-DK" sz="1600" dirty="0" smtClean="0">
                <a:latin typeface="Gill Sans"/>
                <a:cs typeface="Gill Sans"/>
              </a:rPr>
              <a:t>: </a:t>
            </a:r>
            <a:endParaRPr lang="da-DK" sz="1600" i="1" dirty="0" smtClean="0"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422997" y="4498311"/>
            <a:ext cx="56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</a:t>
            </a:r>
            <a:endParaRPr lang="da-DK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10405875" y="4731032"/>
            <a:ext cx="56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 smtClean="0"/>
              <a:t>n</a:t>
            </a:r>
            <a:endParaRPr lang="da-DK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132436" y="4276155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4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92309" y="327299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4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72339" y="4260513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2</a:t>
            </a:r>
            <a:endParaRPr lang="da-DK" dirty="0">
              <a:solidFill>
                <a:srgbClr val="00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02186" y="3271390"/>
            <a:ext cx="67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FF00"/>
                </a:solidFill>
              </a:rPr>
              <a:t>6</a:t>
            </a:r>
            <a:endParaRPr lang="da-DK" dirty="0">
              <a:solidFill>
                <a:srgbClr val="00FF00"/>
              </a:solidFill>
            </a:endParaRPr>
          </a:p>
        </p:txBody>
      </p:sp>
      <p:cxnSp>
        <p:nvCxnSpPr>
          <p:cNvPr id="67" name="Straight Connector 66"/>
          <p:cNvCxnSpPr>
            <a:endCxn id="33" idx="1"/>
          </p:cNvCxnSpPr>
          <p:nvPr/>
        </p:nvCxnSpPr>
        <p:spPr bwMode="auto">
          <a:xfrm>
            <a:off x="6397189" y="3536951"/>
            <a:ext cx="1114314" cy="2306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30" idx="0"/>
          </p:cNvCxnSpPr>
          <p:nvPr/>
        </p:nvCxnSpPr>
        <p:spPr bwMode="auto">
          <a:xfrm flipV="1">
            <a:off x="6937754" y="4079398"/>
            <a:ext cx="573749" cy="16212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 flipV="1">
            <a:off x="7056548" y="4659271"/>
            <a:ext cx="293858" cy="8926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3298912" y="3481928"/>
            <a:ext cx="5670211" cy="1308233"/>
            <a:chOff x="2680364" y="3481927"/>
            <a:chExt cx="4607046" cy="1308233"/>
          </a:xfrm>
        </p:grpSpPr>
        <p:cxnSp>
          <p:nvCxnSpPr>
            <p:cNvPr id="71" name="Straight Connector 70"/>
            <p:cNvCxnSpPr>
              <a:stCxn id="34" idx="2"/>
              <a:endCxn id="32" idx="7"/>
            </p:cNvCxnSpPr>
            <p:nvPr/>
          </p:nvCxnSpPr>
          <p:spPr bwMode="auto">
            <a:xfrm flipH="1">
              <a:off x="3843804" y="3481927"/>
              <a:ext cx="876392" cy="30541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3106673" y="4079397"/>
              <a:ext cx="407807" cy="17072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H="1" flipV="1">
              <a:off x="4385609" y="4668240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 flipV="1">
              <a:off x="3052928" y="4667656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7048650" y="4676265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29" idx="0"/>
              <a:endCxn id="32" idx="5"/>
            </p:cNvCxnSpPr>
            <p:nvPr/>
          </p:nvCxnSpPr>
          <p:spPr bwMode="auto">
            <a:xfrm flipH="1" flipV="1">
              <a:off x="3843804" y="4096260"/>
              <a:ext cx="492641" cy="145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31" idx="0"/>
            </p:cNvCxnSpPr>
            <p:nvPr/>
          </p:nvCxnSpPr>
          <p:spPr bwMode="auto">
            <a:xfrm flipH="1" flipV="1">
              <a:off x="6446433" y="4047676"/>
              <a:ext cx="501132" cy="21416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20" idx="0"/>
            </p:cNvCxnSpPr>
            <p:nvPr/>
          </p:nvCxnSpPr>
          <p:spPr bwMode="auto">
            <a:xfrm flipV="1">
              <a:off x="2680364" y="4652598"/>
              <a:ext cx="238761" cy="13756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22" idx="0"/>
            </p:cNvCxnSpPr>
            <p:nvPr/>
          </p:nvCxnSpPr>
          <p:spPr bwMode="auto">
            <a:xfrm flipV="1">
              <a:off x="4001165" y="4640984"/>
              <a:ext cx="238761" cy="1273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24" idx="0"/>
            </p:cNvCxnSpPr>
            <p:nvPr/>
          </p:nvCxnSpPr>
          <p:spPr bwMode="auto">
            <a:xfrm flipV="1">
              <a:off x="5332125" y="4652598"/>
              <a:ext cx="238760" cy="11571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26" idx="0"/>
            </p:cNvCxnSpPr>
            <p:nvPr/>
          </p:nvCxnSpPr>
          <p:spPr bwMode="auto">
            <a:xfrm flipV="1">
              <a:off x="6622445" y="4678400"/>
              <a:ext cx="203794" cy="899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Rounded Rectangle 82"/>
          <p:cNvSpPr/>
          <p:nvPr/>
        </p:nvSpPr>
        <p:spPr bwMode="auto">
          <a:xfrm>
            <a:off x="308009" y="4080425"/>
            <a:ext cx="2410756" cy="1181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8009" y="4193648"/>
            <a:ext cx="237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latin typeface="Gill Sans"/>
                <a:cs typeface="Gill Sans"/>
              </a:rPr>
              <a:t>Operations:</a:t>
            </a:r>
          </a:p>
          <a:p>
            <a:r>
              <a:rPr lang="da-DK" sz="1600" dirty="0" smtClean="0">
                <a:latin typeface="Gill Sans"/>
                <a:cs typeface="Gill Sans"/>
              </a:rPr>
              <a:t> </a:t>
            </a:r>
            <a:r>
              <a:rPr lang="da-DK" sz="1600" dirty="0" err="1" smtClean="0">
                <a:latin typeface="Gill Sans"/>
                <a:cs typeface="Gill Sans"/>
              </a:rPr>
              <a:t>update</a:t>
            </a:r>
            <a:r>
              <a:rPr lang="da-DK" sz="1600" dirty="0" smtClean="0">
                <a:latin typeface="Gill Sans"/>
                <a:cs typeface="Gill Sans"/>
              </a:rPr>
              <a:t>:</a:t>
            </a:r>
          </a:p>
          <a:p>
            <a:r>
              <a:rPr lang="da-DK" sz="1600" dirty="0" smtClean="0">
                <a:latin typeface="Gill Sans"/>
                <a:cs typeface="Gill Sans"/>
              </a:rPr>
              <a:t> </a:t>
            </a:r>
            <a:r>
              <a:rPr lang="da-DK" sz="1600" dirty="0" err="1" smtClean="0">
                <a:latin typeface="Gill Sans"/>
                <a:cs typeface="Gill Sans"/>
              </a:rPr>
              <a:t>query</a:t>
            </a:r>
            <a:r>
              <a:rPr lang="da-DK" sz="1600" dirty="0" smtClean="0">
                <a:latin typeface="Gill Sans"/>
                <a:cs typeface="Gill Sans"/>
              </a:rPr>
              <a:t>: </a:t>
            </a:r>
            <a:endParaRPr lang="da-DK" sz="1600" i="1" dirty="0" smtClean="0">
              <a:latin typeface="Gill Sans"/>
              <a:cs typeface="Gill San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27915" y="4436917"/>
            <a:ext cx="1240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lg</a:t>
            </a:r>
            <a:r>
              <a:rPr lang="da-DK" sz="1600" dirty="0" smtClean="0"/>
              <a:t> </a:t>
            </a:r>
            <a:r>
              <a:rPr lang="da-DK" sz="1600" i="1" dirty="0" smtClean="0"/>
              <a:t>n</a:t>
            </a:r>
            <a:r>
              <a:rPr lang="da-DK" sz="1600" dirty="0" smtClean="0"/>
              <a:t>+1</a:t>
            </a:r>
            <a:endParaRPr lang="da-DK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1126712" y="4697386"/>
            <a:ext cx="131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lg</a:t>
            </a:r>
            <a:r>
              <a:rPr lang="da-DK" sz="1600" dirty="0" smtClean="0"/>
              <a:t> </a:t>
            </a:r>
            <a:r>
              <a:rPr lang="da-DK" sz="1600" i="1" dirty="0" smtClean="0"/>
              <a:t>n</a:t>
            </a:r>
            <a:endParaRPr lang="da-DK" sz="1600" dirty="0"/>
          </a:p>
        </p:txBody>
      </p:sp>
      <p:sp>
        <p:nvSpPr>
          <p:cNvPr id="90" name="Rectangle 89"/>
          <p:cNvSpPr/>
          <p:nvPr/>
        </p:nvSpPr>
        <p:spPr>
          <a:xfrm>
            <a:off x="245259" y="1092508"/>
            <a:ext cx="9426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Special (1D) case of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“Range Counting” </a:t>
            </a:r>
            <a:r>
              <a:rPr lang="en-US" sz="2400" kern="0" dirty="0" smtClean="0">
                <a:latin typeface="Gill Sans"/>
                <a:cs typeface="Gill Sans"/>
              </a:rPr>
              <a:t>Queries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(more on this soon)</a:t>
            </a:r>
            <a:r>
              <a:rPr lang="en-US" sz="2400" kern="0" dirty="0" smtClean="0">
                <a:latin typeface="Gill Sans"/>
                <a:cs typeface="Gill Sans"/>
              </a:rPr>
              <a:t>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55543" y="1681004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Dynamic DS : study tradeoff b/w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update time </a:t>
            </a:r>
            <a:r>
              <a:rPr lang="en-US" sz="2400" kern="0" dirty="0" smtClean="0">
                <a:latin typeface="Gill Sans"/>
                <a:cs typeface="Gill Sans"/>
              </a:rPr>
              <a:t>and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query time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solidFill>
                  <a:srgbClr val="37A76F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rgbClr val="37A76F"/>
                </a:solidFill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 vs. </a:t>
            </a:r>
            <a:r>
              <a:rPr lang="en-US" sz="2400" kern="0" dirty="0" err="1" smtClean="0">
                <a:solidFill>
                  <a:srgbClr val="37A76F"/>
                </a:solidFill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solidFill>
                  <a:srgbClr val="37A76F"/>
                </a:solidFill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).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72269" y="2205779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Holy Grail: No better DS exist  (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unconditional </a:t>
            </a:r>
            <a:r>
              <a:rPr lang="en-US" sz="2400" kern="0" dirty="0" smtClean="0">
                <a:latin typeface="Gill Sans"/>
                <a:cs typeface="Gill Sans"/>
              </a:rPr>
              <a:t>LBs on max</a:t>
            </a:r>
            <a:r>
              <a:rPr lang="en-US" sz="2400" kern="0" dirty="0">
                <a:latin typeface="Gill Sans"/>
                <a:cs typeface="Gill Sans"/>
              </a:rPr>
              <a:t>{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u</a:t>
            </a:r>
            <a:r>
              <a:rPr lang="en-US" sz="2400" kern="0" dirty="0" err="1">
                <a:latin typeface="Gill Sans"/>
                <a:cs typeface="Gill Sans"/>
              </a:rPr>
              <a:t>,t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}</a:t>
            </a:r>
            <a:r>
              <a:rPr lang="en-US" sz="2400" kern="0" dirty="0" smtClean="0">
                <a:latin typeface="Gill Sans"/>
                <a:cs typeface="Gill Sans"/>
              </a:rPr>
              <a:t>) . </a:t>
            </a:r>
            <a:endParaRPr lang="en-US" sz="2400" kern="0" dirty="0">
              <a:latin typeface="Gill Sans"/>
              <a:cs typeface="Gill San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9566839" y="31114"/>
            <a:ext cx="2508414" cy="1999689"/>
            <a:chOff x="3098913" y="2521274"/>
            <a:chExt cx="3918342" cy="2871862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515042" y="2694391"/>
              <a:ext cx="0" cy="24925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489398" y="5169567"/>
              <a:ext cx="35278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343237" y="3805381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421908" y="2967180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546273" y="4763655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070927" y="3967018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308600" y="4454236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407728" y="3410526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679513" y="5023803"/>
              <a:ext cx="30008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latin typeface="Gill Sans"/>
                  <a:cs typeface="Gill Sans"/>
                </a:rPr>
                <a:t>n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98913" y="2521274"/>
              <a:ext cx="30008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latin typeface="Gill Sans"/>
                  <a:cs typeface="Gill Sans"/>
                </a:rPr>
                <a:t>n</a:t>
              </a:r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896519" y="690292"/>
            <a:ext cx="1410936" cy="1299972"/>
            <a:chOff x="-144355" y="3311853"/>
            <a:chExt cx="2032254" cy="1683717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-144355" y="3405069"/>
              <a:ext cx="194375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799402" y="3405069"/>
              <a:ext cx="0" cy="159050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699109" y="3311853"/>
              <a:ext cx="188790" cy="16888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6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3" grpId="0"/>
      <p:bldP spid="43" grpId="1"/>
      <p:bldP spid="43" grpId="2"/>
      <p:bldP spid="43" grpId="3"/>
      <p:bldP spid="44" grpId="0"/>
      <p:bldP spid="45" grpId="0"/>
      <p:bldP spid="46" grpId="0"/>
      <p:bldP spid="46" grpId="1"/>
      <p:bldP spid="46" grpId="2"/>
      <p:bldP spid="46" grpId="3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8" grpId="1"/>
      <p:bldP spid="58" grpId="2"/>
      <p:bldP spid="59" grpId="0" animBg="1"/>
      <p:bldP spid="60" grpId="0"/>
      <p:bldP spid="61" grpId="0"/>
      <p:bldP spid="62" grpId="0"/>
      <p:bldP spid="63" grpId="0"/>
      <p:bldP spid="64" grpId="0"/>
      <p:bldP spid="64" grpId="1"/>
      <p:bldP spid="65" grpId="0"/>
      <p:bldP spid="66" grpId="0"/>
      <p:bldP spid="83" grpId="0" animBg="1"/>
      <p:bldP spid="84" grpId="0"/>
      <p:bldP spid="85" grpId="0"/>
      <p:bldP spid="86" grpId="0"/>
      <p:bldP spid="90" grpId="0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440264" y="743257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Sequence of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n</a:t>
            </a:r>
            <a:r>
              <a:rPr lang="en-US" sz="2400" kern="0" dirty="0" smtClean="0">
                <a:latin typeface="Gill Sans"/>
                <a:cs typeface="Gill Sans"/>
              </a:rPr>
              <a:t> “online” update/query operations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>
                <a:ea typeface="cmmi10"/>
                <a:cs typeface="cmmi10"/>
              </a:rPr>
              <a:t>1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2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3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4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q</a:t>
            </a:r>
            <a:r>
              <a:rPr lang="en-US" sz="2400" kern="0" baseline="-25000" dirty="0">
                <a:ea typeface="cmmi10"/>
                <a:cs typeface="cmmi10"/>
              </a:rPr>
              <a:t>5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6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q</a:t>
            </a:r>
            <a:r>
              <a:rPr lang="en-US" sz="2400" kern="0" baseline="-25000" dirty="0" smtClean="0">
                <a:ea typeface="cmmi10"/>
                <a:cs typeface="cmmi10"/>
              </a:rPr>
              <a:t>7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smtClean="0">
                <a:ea typeface="cmmi10"/>
                <a:cs typeface="cmmi10"/>
              </a:rPr>
              <a:t>8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…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51027" y="1192217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On update </a:t>
            </a:r>
            <a:r>
              <a:rPr lang="en-US" sz="2400" kern="0" dirty="0" err="1" smtClean="0">
                <a:latin typeface="cmmi10"/>
                <a:ea typeface="cmmi10"/>
                <a:cs typeface="cmmi10"/>
              </a:rPr>
              <a:t>u</a:t>
            </a:r>
            <a:r>
              <a:rPr lang="en-US" sz="2400" kern="0" baseline="-25000" dirty="0" err="1" smtClean="0">
                <a:ea typeface="cmmi10"/>
                <a:cs typeface="cmmi10"/>
              </a:rPr>
              <a:t>i</a:t>
            </a:r>
            <a:r>
              <a:rPr lang="en-US" sz="2400" kern="0" dirty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perform read/write operations by </a:t>
            </a:r>
            <a:r>
              <a:rPr lang="en-US" sz="2400" i="1" kern="0" dirty="0" smtClean="0">
                <a:latin typeface="Gill Sans"/>
                <a:cs typeface="Gill Sans"/>
              </a:rPr>
              <a:t>adaptively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i="1" kern="0" dirty="0" smtClean="0">
                <a:latin typeface="Gill Sans"/>
                <a:cs typeface="Gill Sans"/>
              </a:rPr>
              <a:t>probing </a:t>
            </a:r>
            <a:r>
              <a:rPr lang="en-US" sz="2400" b="1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t</a:t>
            </a:r>
            <a:r>
              <a:rPr lang="en-US" sz="2400" b="1" kern="0" baseline="-25000" dirty="0" err="1" smtClean="0">
                <a:solidFill>
                  <a:schemeClr val="accent3"/>
                </a:solidFill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 cells in M 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58283" y="1707477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Upon query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q</a:t>
            </a:r>
            <a:r>
              <a:rPr lang="en-US" sz="2400" kern="0" baseline="-25000" dirty="0" smtClean="0">
                <a:ea typeface="cmmi10"/>
                <a:cs typeface="cmmi10"/>
              </a:rPr>
              <a:t>i</a:t>
            </a:r>
            <a:r>
              <a:rPr lang="en-US" sz="2400" kern="0" dirty="0" smtClean="0">
                <a:ea typeface="cmmi10"/>
                <a:cs typeface="cmmi10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i="1" kern="0" dirty="0" smtClean="0">
                <a:latin typeface="Gill Sans"/>
                <a:cs typeface="Gill Sans"/>
              </a:rPr>
              <a:t>adaptively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i="1" kern="0" dirty="0" smtClean="0">
                <a:latin typeface="Gill Sans"/>
                <a:cs typeface="Gill Sans"/>
              </a:rPr>
              <a:t>probe </a:t>
            </a:r>
            <a:r>
              <a:rPr lang="en-US" sz="2400" b="1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t</a:t>
            </a:r>
            <a:r>
              <a:rPr lang="en-US" sz="2400" b="1" kern="0" baseline="-25000" dirty="0" err="1" smtClean="0">
                <a:solidFill>
                  <a:schemeClr val="accent3"/>
                </a:solidFill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cells (i.e., query </a:t>
            </a:r>
            <a:r>
              <a:rPr lang="en-US" sz="2400" kern="0" dirty="0" err="1" smtClean="0">
                <a:latin typeface="Gill Sans"/>
                <a:cs typeface="Gill Sans"/>
              </a:rPr>
              <a:t>alg</a:t>
            </a:r>
            <a:r>
              <a:rPr lang="en-US" sz="2400" kern="0" dirty="0" smtClean="0">
                <a:latin typeface="Gill Sans"/>
                <a:cs typeface="Gill Sans"/>
              </a:rPr>
              <a:t> = depth-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i="1" kern="0" dirty="0" smtClean="0">
                <a:latin typeface="Gill Sans"/>
                <a:cs typeface="Gill Sans"/>
              </a:rPr>
              <a:t>decision tree</a:t>
            </a:r>
            <a:r>
              <a:rPr lang="en-US" sz="2400" kern="0" dirty="0" smtClean="0">
                <a:latin typeface="Gill Sans"/>
                <a:cs typeface="Gill Sans"/>
              </a:rPr>
              <a:t>) 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264" y="88117"/>
            <a:ext cx="48954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Cell-Probe Model </a:t>
            </a:r>
            <a:r>
              <a:rPr lang="en-US" sz="34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[Yao’81]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0800000" flipH="1" flipV="1">
            <a:off x="5950572" y="5632827"/>
            <a:ext cx="5789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Gill Sans"/>
                <a:cs typeface="Gill Sans"/>
              </a:rPr>
              <a:t>         M  </a:t>
            </a:r>
            <a:r>
              <a:rPr lang="en-US" kern="0" dirty="0" smtClean="0">
                <a:latin typeface="Gill Sans"/>
                <a:cs typeface="Gill Sans"/>
              </a:rPr>
              <a:t>(cell addresses </a:t>
            </a:r>
            <a:r>
              <a:rPr lang="en-US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kern="0" dirty="0" smtClean="0">
                <a:latin typeface="Gill Sans"/>
                <a:cs typeface="Gill Sans"/>
              </a:rPr>
              <a:t> [</a:t>
            </a:r>
            <a:r>
              <a:rPr lang="en-US" kern="0" dirty="0" smtClean="0">
                <a:latin typeface="Calibri Light"/>
                <a:cs typeface="Gill Sans"/>
              </a:rPr>
              <a:t>2</a:t>
            </a:r>
            <a:r>
              <a:rPr lang="en-US" kern="0" baseline="30000" dirty="0" smtClean="0">
                <a:latin typeface="Gill Sans"/>
                <a:cs typeface="Gill Sans"/>
              </a:rPr>
              <a:t>w</a:t>
            </a:r>
            <a:r>
              <a:rPr lang="en-US" kern="0" dirty="0" smtClean="0">
                <a:latin typeface="Gill Sans"/>
                <a:cs typeface="Gill Sans"/>
              </a:rPr>
              <a:t>] , </a:t>
            </a:r>
            <a:r>
              <a:rPr lang="en-US" kern="0" dirty="0" smtClean="0">
                <a:solidFill>
                  <a:srgbClr val="37A76F"/>
                </a:solidFill>
                <a:latin typeface="Gill Sans"/>
                <a:cs typeface="Gill Sans"/>
              </a:rPr>
              <a:t>w</a:t>
            </a:r>
            <a:r>
              <a:rPr lang="en-US" kern="0" dirty="0" smtClean="0">
                <a:latin typeface="Gill Sans"/>
                <a:cs typeface="Gill Sans"/>
              </a:rPr>
              <a:t>=</a:t>
            </a:r>
            <a:r>
              <a:rPr lang="en-US" kern="0" dirty="0" smtClean="0">
                <a:latin typeface="cmmi10"/>
                <a:ea typeface="cmmi10"/>
                <a:cs typeface="cmmi10"/>
              </a:rPr>
              <a:t>£</a:t>
            </a:r>
            <a:r>
              <a:rPr lang="en-US" kern="0" dirty="0" smtClean="0">
                <a:latin typeface="Gill Sans"/>
                <a:cs typeface="Gill Sans"/>
              </a:rPr>
              <a:t>(</a:t>
            </a:r>
            <a:r>
              <a:rPr lang="en-US" kern="0" dirty="0" err="1" smtClean="0">
                <a:latin typeface="Gill Sans"/>
                <a:cs typeface="Gill Sans"/>
              </a:rPr>
              <a:t>lg</a:t>
            </a:r>
            <a:r>
              <a:rPr lang="en-US" kern="0" dirty="0" smtClean="0">
                <a:latin typeface="Gill Sans"/>
                <a:cs typeface="Gill Sans"/>
              </a:rPr>
              <a:t> n) bits) 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448479" y="5128368"/>
            <a:ext cx="4691741" cy="475337"/>
            <a:chOff x="5818414" y="1818328"/>
            <a:chExt cx="4691741" cy="475337"/>
          </a:xfrm>
        </p:grpSpPr>
        <p:sp>
          <p:nvSpPr>
            <p:cNvPr id="44" name="Frame 43"/>
            <p:cNvSpPr/>
            <p:nvPr/>
          </p:nvSpPr>
          <p:spPr>
            <a:xfrm>
              <a:off x="5818414" y="1818328"/>
              <a:ext cx="4691741" cy="471712"/>
            </a:xfrm>
            <a:prstGeom prst="frame">
              <a:avLst>
                <a:gd name="adj1" fmla="val 7328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295571" y="1818328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56402" y="1825584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209971" y="1825584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81695" y="1825584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142526" y="1832840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596095" y="1832840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22248" y="1832840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583079" y="1840096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036648" y="1840096"/>
              <a:ext cx="0" cy="453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40036" y="5082708"/>
            <a:ext cx="428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w</a:t>
            </a:r>
            <a:endParaRPr lang="en-US" sz="2600" dirty="0"/>
          </a:p>
        </p:txBody>
      </p:sp>
      <p:sp>
        <p:nvSpPr>
          <p:cNvPr id="55" name="TextBox 54"/>
          <p:cNvSpPr txBox="1"/>
          <p:nvPr/>
        </p:nvSpPr>
        <p:spPr>
          <a:xfrm>
            <a:off x="1206380" y="5060221"/>
            <a:ext cx="4879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600" kern="0" baseline="-25000" dirty="0" smtClean="0">
                <a:latin typeface="Calibri"/>
                <a:ea typeface="cmmi10"/>
                <a:cs typeface="cmmi10"/>
              </a:rPr>
              <a:t>1</a:t>
            </a:r>
            <a:endParaRPr lang="en-US" sz="2600" dirty="0"/>
          </a:p>
        </p:txBody>
      </p:sp>
      <p:cxnSp>
        <p:nvCxnSpPr>
          <p:cNvPr id="56" name="Curved Connector 55"/>
          <p:cNvCxnSpPr/>
          <p:nvPr/>
        </p:nvCxnSpPr>
        <p:spPr>
          <a:xfrm rot="5400000" flipH="1" flipV="1">
            <a:off x="4363275" y="2447784"/>
            <a:ext cx="108253" cy="6159519"/>
          </a:xfrm>
          <a:prstGeom prst="curvedConnector4">
            <a:avLst>
              <a:gd name="adj1" fmla="val -615360"/>
              <a:gd name="adj2" fmla="val 49382"/>
            </a:avLst>
          </a:prstGeom>
          <a:ln w="19050" cap="flat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90431" y="5194475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0" dirty="0" smtClean="0">
                <a:latin typeface="Gill Sans"/>
                <a:cs typeface="Gill Sans"/>
              </a:rPr>
              <a:t>119</a:t>
            </a:r>
            <a:endParaRPr lang="en-US" sz="1500" dirty="0"/>
          </a:p>
        </p:txBody>
      </p:sp>
      <p:sp>
        <p:nvSpPr>
          <p:cNvPr id="58" name="TextBox 57"/>
          <p:cNvSpPr txBox="1"/>
          <p:nvPr/>
        </p:nvSpPr>
        <p:spPr>
          <a:xfrm>
            <a:off x="1843784" y="5062007"/>
            <a:ext cx="4879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kern="0" dirty="0" smtClean="0">
                <a:latin typeface="cmmi10"/>
                <a:ea typeface="cmmi10"/>
                <a:cs typeface="cmmi10"/>
              </a:rPr>
              <a:t>u</a:t>
            </a:r>
            <a:r>
              <a:rPr lang="en-US" sz="2600" kern="0" baseline="-25000" dirty="0">
                <a:latin typeface="Calibri"/>
                <a:ea typeface="cmmi10"/>
                <a:cs typeface="cmmi10"/>
              </a:rPr>
              <a:t>2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2583171" y="5064217"/>
            <a:ext cx="4459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kern="0" dirty="0" smtClean="0">
                <a:latin typeface="cmmi10"/>
                <a:ea typeface="cmmi10"/>
                <a:cs typeface="cmmi10"/>
              </a:rPr>
              <a:t>q</a:t>
            </a:r>
            <a:r>
              <a:rPr lang="en-US" sz="2600" kern="0" baseline="-25000" dirty="0" smtClean="0">
                <a:latin typeface="Calibri"/>
                <a:ea typeface="cmmi10"/>
                <a:cs typeface="cmmi10"/>
              </a:rPr>
              <a:t>3</a:t>
            </a:r>
            <a:endParaRPr lang="en-US" sz="2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7215922" y="3382294"/>
            <a:ext cx="3193143" cy="1672528"/>
            <a:chOff x="6585857" y="88129"/>
            <a:chExt cx="3193143" cy="1672528"/>
          </a:xfrm>
        </p:grpSpPr>
        <p:sp>
          <p:nvSpPr>
            <p:cNvPr id="61" name="Oval 60"/>
            <p:cNvSpPr/>
            <p:nvPr/>
          </p:nvSpPr>
          <p:spPr>
            <a:xfrm>
              <a:off x="7982858" y="432197"/>
              <a:ext cx="199570" cy="1483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7"/>
            </p:cNvCxnSpPr>
            <p:nvPr/>
          </p:nvCxnSpPr>
          <p:spPr>
            <a:xfrm flipH="1">
              <a:off x="6585857" y="453926"/>
              <a:ext cx="1567345" cy="13067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1" idx="4"/>
            </p:cNvCxnSpPr>
            <p:nvPr/>
          </p:nvCxnSpPr>
          <p:spPr>
            <a:xfrm flipH="1">
              <a:off x="7837715" y="580572"/>
              <a:ext cx="244928" cy="11800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5"/>
            </p:cNvCxnSpPr>
            <p:nvPr/>
          </p:nvCxnSpPr>
          <p:spPr>
            <a:xfrm>
              <a:off x="8153202" y="558843"/>
              <a:ext cx="1625798" cy="120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Block Arc 64"/>
            <p:cNvSpPr/>
            <p:nvPr/>
          </p:nvSpPr>
          <p:spPr>
            <a:xfrm flipV="1">
              <a:off x="7456714" y="888997"/>
              <a:ext cx="1306286" cy="246222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113344" y="572278"/>
              <a:ext cx="3897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 err="1" smtClean="0">
                  <a:solidFill>
                    <a:schemeClr val="accent3"/>
                  </a:solidFill>
                  <a:latin typeface="Gill Sans"/>
                  <a:cs typeface="Gill Sans"/>
                </a:rPr>
                <a:t>t</a:t>
              </a:r>
              <a:r>
                <a:rPr lang="en-US" sz="2400" kern="0" baseline="-25000" dirty="0" err="1" smtClean="0">
                  <a:solidFill>
                    <a:schemeClr val="accent3"/>
                  </a:solidFill>
                  <a:latin typeface="Gill Sans"/>
                  <a:cs typeface="Gill Sans"/>
                </a:rPr>
                <a:t>q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82772" y="88129"/>
              <a:ext cx="4459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kern="0" dirty="0" smtClean="0">
                  <a:latin typeface="cmmi10"/>
                  <a:ea typeface="cmmi10"/>
                  <a:cs typeface="cmmi10"/>
                </a:rPr>
                <a:t>q</a:t>
              </a:r>
              <a:r>
                <a:rPr lang="en-US" sz="2600" kern="0" baseline="-25000" dirty="0" smtClean="0">
                  <a:latin typeface="Calibri"/>
                  <a:ea typeface="cmmi10"/>
                  <a:cs typeface="cmmi10"/>
                </a:rPr>
                <a:t>3</a:t>
              </a:r>
              <a:endParaRPr lang="en-US" sz="2600" dirty="0"/>
            </a:p>
          </p:txBody>
        </p:sp>
      </p:grpSp>
      <p:cxnSp>
        <p:nvCxnSpPr>
          <p:cNvPr id="68" name="Curved Connector 67"/>
          <p:cNvCxnSpPr/>
          <p:nvPr/>
        </p:nvCxnSpPr>
        <p:spPr>
          <a:xfrm rot="5400000" flipH="1" flipV="1">
            <a:off x="5262548" y="2451891"/>
            <a:ext cx="108253" cy="6159519"/>
          </a:xfrm>
          <a:prstGeom prst="curvedConnector4">
            <a:avLst>
              <a:gd name="adj1" fmla="val -615360"/>
              <a:gd name="adj2" fmla="val 58045"/>
            </a:avLst>
          </a:prstGeom>
          <a:ln w="19050" cap="flat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286148" y="5164308"/>
            <a:ext cx="51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Jump</a:t>
            </a:r>
          </a:p>
          <a:p>
            <a:r>
              <a:rPr lang="en-US" sz="1000" dirty="0"/>
              <a:t>t</a:t>
            </a:r>
            <a:r>
              <a:rPr lang="en-US" sz="1000" dirty="0" smtClean="0"/>
              <a:t>o 112</a:t>
            </a:r>
            <a:endParaRPr lang="en-US" sz="1000" dirty="0"/>
          </a:p>
        </p:txBody>
      </p:sp>
      <p:cxnSp>
        <p:nvCxnSpPr>
          <p:cNvPr id="70" name="Curved Connector 69"/>
          <p:cNvCxnSpPr/>
          <p:nvPr/>
        </p:nvCxnSpPr>
        <p:spPr>
          <a:xfrm flipV="1">
            <a:off x="2236915" y="5365557"/>
            <a:ext cx="5260246" cy="216114"/>
          </a:xfrm>
          <a:prstGeom prst="curvedConnector3">
            <a:avLst>
              <a:gd name="adj1" fmla="val 50000"/>
            </a:avLst>
          </a:prstGeom>
          <a:ln w="19050" cap="flat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67490" y="520696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0" dirty="0" smtClean="0">
                <a:latin typeface="Gill Sans"/>
                <a:cs typeface="Gill Sans"/>
              </a:rPr>
              <a:t>83</a:t>
            </a:r>
            <a:endParaRPr lang="en-US" sz="15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7827100" y="5178287"/>
            <a:ext cx="3386223" cy="400110"/>
            <a:chOff x="5776340" y="5109096"/>
            <a:chExt cx="3386223" cy="400110"/>
          </a:xfrm>
        </p:grpSpPr>
        <p:sp>
          <p:nvSpPr>
            <p:cNvPr id="78" name="TextBox 77"/>
            <p:cNvSpPr txBox="1"/>
            <p:nvPr/>
          </p:nvSpPr>
          <p:spPr>
            <a:xfrm>
              <a:off x="5776340" y="5109096"/>
              <a:ext cx="51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Jump</a:t>
              </a:r>
            </a:p>
            <a:p>
              <a:r>
                <a:rPr lang="en-US" sz="1000" dirty="0"/>
                <a:t>t</a:t>
              </a:r>
              <a:r>
                <a:rPr lang="en-US" sz="1000" dirty="0" smtClean="0"/>
                <a:t>o 767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95221" y="5121017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222            389   j4#     $t</a:t>
              </a:r>
              <a:endParaRPr lang="en-US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15875" y="2227469"/>
            <a:ext cx="1163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 Contents written/read to/from </a:t>
            </a:r>
            <a:r>
              <a:rPr lang="en-US" sz="2400" kern="0" dirty="0">
                <a:latin typeface="Gill Sans"/>
                <a:cs typeface="Gill Sans"/>
              </a:rPr>
              <a:t>cells may </a:t>
            </a:r>
            <a:r>
              <a:rPr lang="en-US" sz="2400" u="sng" kern="0" dirty="0">
                <a:solidFill>
                  <a:srgbClr val="000000"/>
                </a:solidFill>
                <a:latin typeface="Gill Sans"/>
                <a:cs typeface="Gill Sans"/>
              </a:rPr>
              <a:t>depend arbitrarily</a:t>
            </a:r>
            <a:r>
              <a:rPr lang="en-US" sz="2400" kern="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on </a:t>
            </a:r>
            <a:r>
              <a:rPr lang="en-US" sz="2400" kern="0" dirty="0" smtClean="0">
                <a:latin typeface="Gill Sans"/>
                <a:cs typeface="Gill Sans"/>
              </a:rPr>
              <a:t>update </a:t>
            </a:r>
            <a:r>
              <a:rPr lang="en-US" sz="2400" kern="0" dirty="0">
                <a:latin typeface="Gill Sans"/>
                <a:cs typeface="Gill Sans"/>
              </a:rPr>
              <a:t>and </a:t>
            </a:r>
            <a:endParaRPr lang="en-US" sz="2400" kern="0" dirty="0" smtClean="0">
              <a:latin typeface="Gill Sans"/>
              <a:cs typeface="Gill Sans"/>
            </a:endParaRPr>
          </a:p>
          <a:p>
            <a:pPr lvl="1"/>
            <a:r>
              <a:rPr lang="en-US" sz="2400" kern="0" dirty="0" smtClean="0">
                <a:latin typeface="Gill Sans"/>
                <a:cs typeface="Gill Sans"/>
              </a:rPr>
              <a:t>     contents </a:t>
            </a:r>
            <a:r>
              <a:rPr lang="en-US" sz="2400" kern="0" dirty="0">
                <a:latin typeface="Gill Sans"/>
                <a:cs typeface="Gill Sans"/>
              </a:rPr>
              <a:t>of </a:t>
            </a:r>
            <a:r>
              <a:rPr lang="en-US" sz="2400" kern="0" dirty="0" smtClean="0">
                <a:latin typeface="Gill Sans"/>
                <a:cs typeface="Gill Sans"/>
              </a:rPr>
              <a:t>previously </a:t>
            </a:r>
            <a:r>
              <a:rPr lang="en-US" sz="2400" kern="0" dirty="0">
                <a:latin typeface="Gill Sans"/>
                <a:cs typeface="Gill Sans"/>
              </a:rPr>
              <a:t>read </a:t>
            </a:r>
            <a:r>
              <a:rPr lang="en-US" sz="2400" kern="0" dirty="0" smtClean="0">
                <a:latin typeface="Gill Sans"/>
                <a:cs typeface="Gill Sans"/>
              </a:rPr>
              <a:t>cells  (model is purely information-theoretic).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400" y="3044094"/>
            <a:ext cx="1163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 Unconditional LBs : Apply to any imaginable DS </a:t>
            </a:r>
            <a:r>
              <a:rPr lang="en-US" sz="2400" kern="0" dirty="0" smtClean="0">
                <a:solidFill>
                  <a:srgbClr val="7F7F7F"/>
                </a:solidFill>
                <a:latin typeface="Gill Sans"/>
                <a:cs typeface="Gill Sans"/>
              </a:rPr>
              <a:t>(regardless of </a:t>
            </a:r>
            <a:r>
              <a:rPr lang="en-US" sz="2400" kern="0" dirty="0">
                <a:solidFill>
                  <a:srgbClr val="7F7F7F"/>
                </a:solidFill>
                <a:latin typeface="Gill Sans"/>
                <a:cs typeface="Gill Sans"/>
              </a:rPr>
              <a:t>instruction set </a:t>
            </a:r>
            <a:endParaRPr lang="en-US" sz="2400" kern="0" dirty="0" smtClean="0">
              <a:solidFill>
                <a:srgbClr val="7F7F7F"/>
              </a:solidFill>
              <a:latin typeface="Gill Sans"/>
              <a:cs typeface="Gill Sans"/>
            </a:endParaRPr>
          </a:p>
          <a:p>
            <a:pPr lvl="1"/>
            <a:r>
              <a:rPr lang="en-US" sz="2400" kern="0" dirty="0">
                <a:solidFill>
                  <a:srgbClr val="7F7F7F"/>
                </a:solidFill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rgbClr val="7F7F7F"/>
                </a:solidFill>
                <a:latin typeface="Gill Sans"/>
                <a:cs typeface="Gill Sans"/>
              </a:rPr>
              <a:t>    of compiler, programming language, etc.)</a:t>
            </a:r>
            <a:endParaRPr lang="en-US" sz="2400" kern="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54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16" grpId="0"/>
      <p:bldP spid="42" grpId="0"/>
      <p:bldP spid="54" grpId="0"/>
      <p:bldP spid="54" grpId="1"/>
      <p:bldP spid="55" grpId="0"/>
      <p:bldP spid="57" grpId="0"/>
      <p:bldP spid="57" grpId="1"/>
      <p:bldP spid="58" grpId="0"/>
      <p:bldP spid="59" grpId="0"/>
      <p:bldP spid="69" grpId="0"/>
      <p:bldP spid="71" grpId="0"/>
      <p:bldP spid="92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2" y="178195"/>
            <a:ext cx="69623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Evolution of Dynamic Cell-Probe LBs</a:t>
            </a:r>
            <a:r>
              <a:rPr lang="en-US" sz="34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609" y="993914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Model abstraction comes at price – proving (explicit) LBs on </a:t>
            </a:r>
            <a:r>
              <a:rPr lang="en-US" sz="2400" kern="0" dirty="0">
                <a:latin typeface="Gill Sans"/>
                <a:cs typeface="Gill Sans"/>
              </a:rPr>
              <a:t>max{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u</a:t>
            </a:r>
            <a:r>
              <a:rPr lang="en-US" sz="2400" kern="0" dirty="0">
                <a:latin typeface="Gill Sans"/>
                <a:cs typeface="Gill Sans"/>
              </a:rPr>
              <a:t>, 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} is hard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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372" y="1683895"/>
            <a:ext cx="11012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1989: </a:t>
            </a:r>
            <a:r>
              <a:rPr lang="en-US" sz="2400" kern="0" dirty="0" err="1" smtClean="0">
                <a:latin typeface="Gill Sans"/>
                <a:cs typeface="Gill Sans"/>
              </a:rPr>
              <a:t>Fredman</a:t>
            </a:r>
            <a:r>
              <a:rPr lang="en-US" sz="2400" kern="0" dirty="0" smtClean="0">
                <a:latin typeface="Gill Sans"/>
                <a:cs typeface="Gill Sans"/>
              </a:rPr>
              <a:t>-Saks: 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n/ </a:t>
            </a:r>
            <a:r>
              <a:rPr lang="en-US" sz="2400" kern="0" dirty="0" err="1" smtClean="0">
                <a:latin typeface="Gill Sans"/>
                <a:cs typeface="Gill Sans"/>
              </a:rPr>
              <a:t>lglg</a:t>
            </a:r>
            <a:r>
              <a:rPr lang="en-US" sz="2400" kern="0" dirty="0" smtClean="0">
                <a:latin typeface="Gill Sans"/>
                <a:cs typeface="Gill Sans"/>
              </a:rPr>
              <a:t> n) LB for class of dynamic problems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(via “Chronogram method”).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410" y="2791181"/>
            <a:ext cx="1220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2004: </a:t>
            </a:r>
            <a:r>
              <a:rPr lang="en-US" sz="2400" kern="0" dirty="0" err="1" smtClean="0">
                <a:latin typeface="Gill Sans"/>
                <a:cs typeface="Gill Sans"/>
              </a:rPr>
              <a:t>P</a:t>
            </a:r>
            <a:r>
              <a:rPr lang="en-US" sz="2400" kern="0" dirty="0" err="1" smtClean="0">
                <a:latin typeface="Gill Sans"/>
                <a:ea typeface="Lucida Grande"/>
                <a:cs typeface="Gill Sans"/>
              </a:rPr>
              <a:t>ătraşcu</a:t>
            </a:r>
            <a:r>
              <a:rPr lang="en-US" sz="2400" kern="0" dirty="0" err="1" smtClean="0">
                <a:latin typeface="Gill Sans"/>
                <a:cs typeface="Gill Sans"/>
              </a:rPr>
              <a:t>-Demaine</a:t>
            </a:r>
            <a:r>
              <a:rPr lang="en-US" sz="2400" kern="0" dirty="0" smtClean="0">
                <a:latin typeface="Gill Sans"/>
                <a:cs typeface="Gill Sans"/>
              </a:rPr>
              <a:t>: first </a:t>
            </a:r>
            <a:r>
              <a:rPr lang="en-US" sz="2400" kern="0" dirty="0">
                <a:latin typeface="Gill Sans"/>
                <a:cs typeface="Gill Sans"/>
              </a:rPr>
              <a:t>explicit 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  <a:sym typeface="Symbol"/>
              </a:rPr>
              <a:t>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n) LB  (dynamic graph connectivity). 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6828" y="3568801"/>
            <a:ext cx="1299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 2012: Larsen: ~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n) LB for dynamic 2D </a:t>
            </a:r>
            <a:r>
              <a:rPr lang="en-US" sz="2400" i="1" kern="0" dirty="0" smtClean="0">
                <a:latin typeface="Gill Sans"/>
                <a:cs typeface="Gill Sans"/>
              </a:rPr>
              <a:t>weighted</a:t>
            </a:r>
            <a:r>
              <a:rPr lang="en-US" sz="2400" kern="0" dirty="0" smtClean="0">
                <a:latin typeface="Gill Sans"/>
                <a:cs typeface="Gill Sans"/>
              </a:rPr>
              <a:t> range counting (amortized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[</a:t>
            </a: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WY’16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]</a:t>
            </a:r>
            <a:r>
              <a:rPr lang="en-US" sz="2400" kern="0" dirty="0" smtClean="0">
                <a:latin typeface="Gill Sans"/>
                <a:cs typeface="Gill Sans"/>
              </a:rPr>
              <a:t>).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3076" y="4326656"/>
            <a:ext cx="12071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solidFill>
                  <a:srgbClr val="FF0000"/>
                </a:solidFill>
                <a:latin typeface="Gill Sans"/>
                <a:cs typeface="Gill Sans"/>
              </a:rPr>
              <a:t>Caveat: </a:t>
            </a:r>
            <a:r>
              <a:rPr lang="en-US" sz="2400" kern="0" dirty="0" smtClean="0">
                <a:latin typeface="Gill Sans"/>
                <a:cs typeface="Gill Sans"/>
              </a:rPr>
              <a:t>[Lar12]’s LB requires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large query output 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smtClean="0">
                <a:latin typeface="Gill Sans"/>
                <a:cs typeface="Gill Sans"/>
              </a:rPr>
              <a:t>10 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n)-</a:t>
            </a:r>
            <a:r>
              <a:rPr lang="en-US" sz="2400" kern="0" dirty="0" smtClean="0">
                <a:latin typeface="Gill Sans"/>
                <a:cs typeface="Gill Sans"/>
              </a:rPr>
              <a:t>bits) </a:t>
            </a:r>
            <a:r>
              <a:rPr lang="en-US" sz="2400" kern="0" dirty="0">
                <a:latin typeface="Gill Sans"/>
                <a:cs typeface="Gill Sans"/>
              </a:rPr>
              <a:t>: A</a:t>
            </a:r>
            <a:r>
              <a:rPr lang="en-US" sz="2400" kern="0" dirty="0" smtClean="0">
                <a:latin typeface="Gill Sans"/>
                <a:cs typeface="Gill Sans"/>
              </a:rPr>
              <a:t>nswers to query </a:t>
            </a:r>
          </a:p>
          <a:p>
            <a:pPr lvl="1"/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must reveals a lot of info on DB. 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(Also [Pat’07], [PT’08], [CGL’15],</a:t>
            </a: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[WY’16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], …)</a:t>
            </a:r>
            <a:endParaRPr lang="en-US" sz="2400" kern="0" dirty="0">
              <a:solidFill>
                <a:schemeClr val="bg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2608" y="5423575"/>
            <a:ext cx="1142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Highest “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cost-per-output-bit</a:t>
            </a:r>
            <a:r>
              <a:rPr lang="en-US" sz="2400" kern="0" dirty="0" smtClean="0">
                <a:latin typeface="Gill Sans"/>
                <a:cs typeface="Gill Sans"/>
              </a:rPr>
              <a:t>” remains only </a:t>
            </a:r>
            <a:r>
              <a:rPr lang="en-US" sz="2400" kern="0" dirty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  [PD’04,PD’06]  </a:t>
            </a:r>
            <a:r>
              <a:rPr lang="en-US" sz="2400" kern="0" dirty="0" smtClean="0">
                <a:latin typeface="Gill Sans"/>
                <a:cs typeface="Gill Sans"/>
                <a:sym typeface="Wingdings"/>
              </a:rPr>
              <a:t> </a:t>
            </a:r>
            <a:endParaRPr lang="en-US" sz="240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870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2" y="178195"/>
            <a:ext cx="9033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En-Route to Higher Cell-Probe LBs :  Boolean LBs 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222" y="1032398"/>
            <a:ext cx="1169554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Concrete milestone en-route to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!</a:t>
            </a:r>
            <a:r>
              <a:rPr lang="en-US" sz="2400" kern="0" dirty="0" smtClean="0">
                <a:latin typeface="Gill Sans"/>
                <a:cs typeface="Gill Sans"/>
              </a:rPr>
              <a:t>(lg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n) LBs for general search </a:t>
            </a:r>
            <a:r>
              <a:rPr lang="en-US" sz="2400" kern="0" dirty="0" err="1" smtClean="0">
                <a:latin typeface="Gill Sans"/>
                <a:cs typeface="Gill Sans"/>
              </a:rPr>
              <a:t>probs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([Thorup13]) </a:t>
            </a:r>
            <a:r>
              <a:rPr lang="en-US" sz="2400" kern="0" dirty="0" smtClean="0">
                <a:latin typeface="Gill Sans"/>
                <a:cs typeface="Gill Sans"/>
              </a:rPr>
              <a:t>: </a:t>
            </a:r>
          </a:p>
          <a:p>
            <a:r>
              <a:rPr lang="en-US" sz="2400" kern="0" dirty="0" smtClean="0">
                <a:latin typeface="Gill Sans"/>
                <a:cs typeface="Gill Sans"/>
              </a:rPr>
              <a:t>    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                Prove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!</a:t>
            </a:r>
            <a:r>
              <a:rPr lang="en-US" sz="2400" kern="0" dirty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 LB for dynamic </a:t>
            </a:r>
            <a:r>
              <a:rPr lang="en-US" sz="2400" kern="0" dirty="0" err="1">
                <a:solidFill>
                  <a:schemeClr val="accent3"/>
                </a:solidFill>
                <a:latin typeface="Gill Sans"/>
                <a:cs typeface="Gill Sans"/>
              </a:rPr>
              <a:t>b</a:t>
            </a:r>
            <a:r>
              <a:rPr lang="en-US" sz="2400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oolean</a:t>
            </a:r>
            <a:r>
              <a:rPr lang="en-US" sz="2400" kern="0" dirty="0" smtClean="0">
                <a:latin typeface="Gill Sans"/>
                <a:cs typeface="Gill Sans"/>
              </a:rPr>
              <a:t> (decision) DS problem.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024" y="2524148"/>
            <a:ext cx="11012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Provably </a:t>
            </a:r>
            <a:r>
              <a:rPr lang="en-US" sz="2400" kern="0" dirty="0" smtClean="0">
                <a:latin typeface="Gill Sans"/>
                <a:cs typeface="Gill Sans"/>
              </a:rPr>
              <a:t>a prerequisite for proving </a:t>
            </a:r>
            <a:r>
              <a:rPr lang="en-US" sz="2400" kern="0" dirty="0">
                <a:latin typeface="cmmi10"/>
                <a:ea typeface="cmmi10"/>
                <a:cs typeface="cmmi10"/>
              </a:rPr>
              <a:t>!</a:t>
            </a:r>
            <a:r>
              <a:rPr lang="en-US" sz="2400" kern="0" dirty="0">
                <a:latin typeface="Gill Sans"/>
                <a:cs typeface="Gill Sans"/>
              </a:rPr>
              <a:t>(lg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 n) </a:t>
            </a:r>
            <a:r>
              <a:rPr lang="en-US" sz="2400" kern="0" dirty="0" smtClean="0">
                <a:latin typeface="Gill Sans"/>
                <a:cs typeface="Gill Sans"/>
              </a:rPr>
              <a:t>LBs for general dynamic search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(n)-bit output) DS problems (q’ = (q , </a:t>
            </a:r>
            <a:r>
              <a:rPr lang="en-US" sz="2400" kern="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) := q</a:t>
            </a:r>
            <a:r>
              <a:rPr lang="en-US" sz="2400" kern="0" baseline="-25000" dirty="0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, </a:t>
            </a:r>
            <a:r>
              <a:rPr lang="en-US" sz="2400" kern="0" dirty="0" err="1">
                <a:latin typeface="cmmi10"/>
                <a:ea typeface="cmmi10"/>
                <a:cs typeface="cmmi10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 [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n]). 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1134" y="5402290"/>
            <a:ext cx="1142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New </a:t>
            </a:r>
            <a:r>
              <a:rPr lang="en-US" sz="2400" kern="0" dirty="0">
                <a:latin typeface="Gill Sans"/>
                <a:cs typeface="Gill Sans"/>
              </a:rPr>
              <a:t>technique for proving cell-probe </a:t>
            </a:r>
            <a:r>
              <a:rPr lang="en-US" sz="2400" kern="0" dirty="0" err="1" smtClean="0">
                <a:latin typeface="Gill Sans"/>
                <a:cs typeface="Gill Sans"/>
              </a:rPr>
              <a:t>LBs.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endParaRPr lang="en-US" sz="2400" kern="0" dirty="0">
              <a:latin typeface="Gill Sans"/>
              <a:cs typeface="Gill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750" y="3645687"/>
            <a:ext cx="12639766" cy="1688313"/>
            <a:chOff x="31750" y="3645687"/>
            <a:chExt cx="12639766" cy="1688313"/>
          </a:xfrm>
        </p:grpSpPr>
        <p:sp>
          <p:nvSpPr>
            <p:cNvPr id="6" name="Rectangle 5"/>
            <p:cNvSpPr/>
            <p:nvPr/>
          </p:nvSpPr>
          <p:spPr>
            <a:xfrm>
              <a:off x="31750" y="3773145"/>
              <a:ext cx="12639766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400" kern="0" dirty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  This Work </a:t>
              </a:r>
              <a:r>
                <a:rPr lang="en-US" sz="2400" kern="0" dirty="0" smtClean="0">
                  <a:latin typeface="Gill Sans"/>
                  <a:cs typeface="Gill Sans"/>
                </a:rPr>
                <a:t>: An </a:t>
              </a:r>
              <a:r>
                <a:rPr lang="en-US" sz="2400" kern="0" dirty="0" smtClean="0">
                  <a:latin typeface="Symbol"/>
                  <a:cs typeface="Gill Sans"/>
                  <a:sym typeface="Symbol"/>
                </a:rPr>
                <a:t></a:t>
              </a:r>
              <a:r>
                <a:rPr lang="en-US" sz="2400" kern="0" dirty="0" smtClean="0">
                  <a:latin typeface="Gill Sans"/>
                  <a:cs typeface="Gill Sans"/>
                  <a:sym typeface="Symbol"/>
                </a:rPr>
                <a:t>(lg</a:t>
              </a:r>
              <a:r>
                <a:rPr lang="en-US" sz="2400" kern="0" baseline="30000" dirty="0" smtClean="0">
                  <a:latin typeface="Gill Sans"/>
                  <a:cs typeface="Gill Sans"/>
                </a:rPr>
                <a:t>1.5</a:t>
              </a:r>
              <a:r>
                <a:rPr lang="en-US" sz="2400" kern="0" dirty="0" smtClean="0">
                  <a:latin typeface="Gill Sans"/>
                  <a:cs typeface="Gill Sans"/>
                </a:rPr>
                <a:t> n) LB for many decision versions of classical DS probs. </a:t>
              </a:r>
            </a:p>
            <a:p>
              <a:pPr lvl="1"/>
              <a:r>
                <a:rPr lang="en-US" sz="2400" kern="0" dirty="0" smtClean="0">
                  <a:latin typeface="Gill Sans"/>
                  <a:cs typeface="Gill Sans"/>
                </a:rPr>
                <a:t>     Most notably, for dynamic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2D range counting over </a:t>
              </a:r>
              <a:r>
                <a:rPr lang="en-US" sz="2400" b="1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F</a:t>
              </a:r>
              <a:r>
                <a:rPr lang="en-US" sz="2400" kern="0" baseline="-2500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2</a:t>
              </a:r>
              <a:r>
                <a:rPr lang="en-US" sz="2400" kern="0" dirty="0" smtClean="0">
                  <a:solidFill>
                    <a:srgbClr val="37A76F"/>
                  </a:solidFill>
                  <a:latin typeface="Gill Sans"/>
                  <a:cs typeface="Gill Sans"/>
                </a:rPr>
                <a:t> </a:t>
              </a:r>
              <a:r>
                <a:rPr lang="en-US" sz="2400" kern="0" dirty="0" smtClean="0">
                  <a:latin typeface="Gill Sans"/>
                  <a:cs typeface="Gill Sans"/>
                </a:rPr>
                <a:t>([Pat’07]).</a:t>
              </a:r>
              <a:endParaRPr lang="en-US" sz="2400" kern="0" dirty="0" smtClean="0">
                <a:solidFill>
                  <a:srgbClr val="37A76F"/>
                </a:solidFill>
                <a:latin typeface="Gill Sans"/>
                <a:cs typeface="Gill Sans"/>
              </a:endParaRPr>
            </a:p>
            <a:p>
              <a:pPr lvl="1"/>
              <a:r>
                <a:rPr lang="en-US" sz="2400" kern="0" dirty="0" smtClean="0">
                  <a:latin typeface="cmsy10"/>
                  <a:ea typeface="cmsy10"/>
                  <a:cs typeface="cmsy10"/>
                </a:rPr>
                <a:t>    )</a:t>
              </a:r>
              <a:r>
                <a:rPr lang="en-US" sz="2400" kern="0" dirty="0" smtClean="0">
                  <a:latin typeface="Gill Sans"/>
                  <a:cs typeface="Gill Sans"/>
                </a:rPr>
                <a:t> first </a:t>
              </a:r>
              <a:r>
                <a:rPr lang="en-US" sz="2400" kern="0" dirty="0" smtClean="0">
                  <a:latin typeface="cmmi10"/>
                  <a:ea typeface="cmmi10"/>
                  <a:cs typeface="cmmi10"/>
                </a:rPr>
                <a:t>!</a:t>
              </a:r>
              <a:r>
                <a:rPr lang="en-US" sz="2400" kern="0" dirty="0" smtClean="0">
                  <a:latin typeface="Gill Sans"/>
                  <a:cs typeface="Gill Sans"/>
                </a:rPr>
                <a:t>(</a:t>
              </a:r>
              <a:r>
                <a:rPr lang="en-US" sz="2400" kern="0" dirty="0" err="1" smtClean="0">
                  <a:latin typeface="Gill Sans"/>
                  <a:cs typeface="Gill Sans"/>
                </a:rPr>
                <a:t>lg</a:t>
              </a:r>
              <a:r>
                <a:rPr lang="en-US" sz="2400" kern="0" dirty="0" smtClean="0">
                  <a:latin typeface="Gill Sans"/>
                  <a:cs typeface="Gill Sans"/>
                </a:rPr>
                <a:t> n) LB for classical 2D range counting (UB: O(lg</a:t>
              </a:r>
              <a:r>
                <a:rPr lang="en-US" sz="2400" kern="0" baseline="30000" dirty="0" smtClean="0">
                  <a:latin typeface="Gill Sans"/>
                  <a:cs typeface="Gill Sans"/>
                </a:rPr>
                <a:t>2 </a:t>
              </a:r>
              <a:r>
                <a:rPr lang="en-US" sz="2400" kern="0" dirty="0" smtClean="0">
                  <a:latin typeface="Gill Sans"/>
                  <a:cs typeface="Gill Sans"/>
                </a:rPr>
                <a:t>n)).  </a:t>
              </a:r>
              <a:endParaRPr lang="en-US" sz="2400" kern="0" dirty="0">
                <a:latin typeface="Gill Sans"/>
                <a:cs typeface="Gill Sans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651526" y="3645687"/>
              <a:ext cx="10483450" cy="1688313"/>
            </a:xfrm>
            <a:prstGeom prst="frame">
              <a:avLst>
                <a:gd name="adj1" fmla="val 377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78372" y="2966116"/>
            <a:ext cx="3170318" cy="3277373"/>
            <a:chOff x="8586201" y="2882126"/>
            <a:chExt cx="3170318" cy="32773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6201" y="3113876"/>
              <a:ext cx="3170318" cy="2982126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8766039" y="2882126"/>
              <a:ext cx="2926980" cy="3277373"/>
            </a:xfrm>
            <a:prstGeom prst="frame">
              <a:avLst>
                <a:gd name="adj1" fmla="val 161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2" y="40907"/>
            <a:ext cx="81996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Larsen’s LB for Weighted 2D Range-Counting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51" y="843627"/>
            <a:ext cx="11635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>
                <a:latin typeface="Gill Sans"/>
                <a:cs typeface="Gill Sans"/>
              </a:rPr>
              <a:t>All previous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!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>
                <a:latin typeface="Gill Sans"/>
                <a:cs typeface="Gill Sans"/>
              </a:rPr>
              <a:t>lg</a:t>
            </a:r>
            <a:r>
              <a:rPr lang="en-US" sz="2400" kern="0" dirty="0">
                <a:latin typeface="Gill Sans"/>
                <a:cs typeface="Gill Sans"/>
              </a:rPr>
              <a:t> n) </a:t>
            </a:r>
            <a:r>
              <a:rPr lang="en-US" sz="2400" kern="0" dirty="0" smtClean="0">
                <a:latin typeface="Gill Sans"/>
                <a:cs typeface="Gill Sans"/>
              </a:rPr>
              <a:t>techniques heavily rely on </a:t>
            </a:r>
            <a:r>
              <a:rPr lang="en-US" sz="2400" i="1" kern="0" dirty="0" smtClean="0">
                <a:latin typeface="Gill Sans"/>
                <a:cs typeface="Gill Sans"/>
              </a:rPr>
              <a:t>large query-output </a:t>
            </a:r>
            <a:r>
              <a:rPr lang="en-US" sz="2400" kern="0" dirty="0" smtClean="0">
                <a:latin typeface="Gill Sans"/>
                <a:cs typeface="Gill Sans"/>
              </a:rPr>
              <a:t>size . </a:t>
            </a:r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080" y="1459228"/>
            <a:ext cx="1162308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To better understand why + how our approach differs, revisit Larsen’s ~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>
                <a:latin typeface="Gill Sans"/>
                <a:cs typeface="Gill Sans"/>
              </a:rPr>
              <a:t>lg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 n</a:t>
            </a:r>
            <a:r>
              <a:rPr lang="en-US" sz="2400" kern="0" dirty="0" smtClean="0">
                <a:latin typeface="Gill Sans"/>
                <a:cs typeface="Gill Sans"/>
              </a:rPr>
              <a:t>) LB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for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n)-bit output problems (“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Weighted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2D-Range-Counting”):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400" kern="0" dirty="0"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25" y="4933215"/>
            <a:ext cx="1162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UB:  max</a:t>
            </a:r>
            <a:r>
              <a:rPr lang="en-US" sz="2400" kern="0" dirty="0">
                <a:latin typeface="Gill Sans"/>
                <a:cs typeface="Gill Sans"/>
              </a:rPr>
              <a:t>{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u</a:t>
            </a:r>
            <a:r>
              <a:rPr lang="en-US" sz="2400" kern="0" dirty="0">
                <a:latin typeface="Gill Sans"/>
                <a:cs typeface="Gill Sans"/>
              </a:rPr>
              <a:t>, 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} = O(lg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n)    [dynamic range-trees, </a:t>
            </a:r>
            <a:r>
              <a:rPr lang="en-US" sz="2400" dirty="0">
                <a:latin typeface="Gill Sans"/>
                <a:cs typeface="Gill Sans"/>
              </a:rPr>
              <a:t>[</a:t>
            </a:r>
            <a:r>
              <a:rPr lang="en-US" sz="2400" dirty="0" smtClean="0">
                <a:latin typeface="Gill Sans"/>
                <a:cs typeface="Gill Sans"/>
              </a:rPr>
              <a:t>BGJS’11</a:t>
            </a:r>
            <a:r>
              <a:rPr lang="en-US" sz="2400" dirty="0">
                <a:latin typeface="Gill Sans"/>
                <a:cs typeface="Gill Sans"/>
              </a:rPr>
              <a:t>] </a:t>
            </a:r>
            <a:r>
              <a:rPr lang="en-US" sz="2400" kern="0" dirty="0" smtClean="0">
                <a:latin typeface="Gill Sans"/>
                <a:cs typeface="Gill Sans"/>
              </a:rPr>
              <a:t>]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6953" y="2402712"/>
            <a:ext cx="3550988" cy="2404018"/>
            <a:chOff x="3246953" y="2521274"/>
            <a:chExt cx="3851070" cy="266565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15042" y="2694391"/>
              <a:ext cx="0" cy="24925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89398" y="5169567"/>
              <a:ext cx="35278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343237" y="3805381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21908" y="2967180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546273" y="4763655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070927" y="3967018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08600" y="4454236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407728" y="3410526"/>
              <a:ext cx="115455" cy="161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97941" y="48059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latin typeface="Gill Sans"/>
                  <a:cs typeface="Gill Sans"/>
                </a:rPr>
                <a:t>n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46953" y="252127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latin typeface="Gill Sans"/>
                  <a:cs typeface="Gill Sans"/>
                </a:rPr>
                <a:t>n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45886" y="3265748"/>
            <a:ext cx="4732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202</a:t>
            </a:r>
            <a:endParaRPr lang="en-US" sz="1500" dirty="0">
              <a:solidFill>
                <a:schemeClr val="accent3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86142" y="3427331"/>
            <a:ext cx="3898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17</a:t>
            </a:r>
            <a:endParaRPr lang="en-US" sz="1500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3946" y="3519644"/>
            <a:ext cx="2808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kern="0" dirty="0">
                <a:solidFill>
                  <a:schemeClr val="accent3"/>
                </a:solidFill>
                <a:latin typeface="Gill Sans"/>
                <a:cs typeface="Gill Sans"/>
              </a:rPr>
              <a:t>6</a:t>
            </a:r>
            <a:endParaRPr lang="en-US" sz="1500" dirty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8565" y="4178678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23</a:t>
            </a:r>
            <a:endParaRPr lang="en-US" sz="1500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77939" y="2718812"/>
            <a:ext cx="349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latin typeface="Gill Sans"/>
                <a:cs typeface="Gill Sans"/>
              </a:rPr>
              <a:t>Updates: </a:t>
            </a:r>
            <a:r>
              <a:rPr lang="en-US" kern="0" dirty="0" err="1" smtClean="0">
                <a:latin typeface="cmmi10"/>
                <a:ea typeface="cmmi10"/>
                <a:cs typeface="cmmi10"/>
              </a:rPr>
              <a:t>u</a:t>
            </a:r>
            <a:r>
              <a:rPr lang="en-US" kern="0" baseline="-25000" dirty="0" err="1" smtClean="0">
                <a:ea typeface="cmmi10"/>
                <a:cs typeface="cmmi10"/>
              </a:rPr>
              <a:t>i</a:t>
            </a:r>
            <a:r>
              <a:rPr lang="en-US" kern="0" dirty="0" smtClean="0">
                <a:latin typeface="Gill Sans"/>
                <a:cs typeface="Gill Sans"/>
              </a:rPr>
              <a:t> =  ( p, </a:t>
            </a:r>
            <a:r>
              <a:rPr lang="en-US" kern="0" dirty="0" err="1" smtClean="0">
                <a:latin typeface="Calibri Light"/>
                <a:cs typeface="Gill Sans"/>
              </a:rPr>
              <a:t>w</a:t>
            </a:r>
            <a:r>
              <a:rPr lang="en-US" kern="0" baseline="-25000" dirty="0" err="1" smtClean="0">
                <a:latin typeface="Gill Sans"/>
                <a:cs typeface="Gill Sans"/>
              </a:rPr>
              <a:t>i</a:t>
            </a:r>
            <a:r>
              <a:rPr lang="en-US" kern="0" dirty="0" smtClean="0">
                <a:latin typeface="Gill Sans"/>
                <a:cs typeface="Gill Sans"/>
              </a:rPr>
              <a:t> </a:t>
            </a:r>
            <a:r>
              <a:rPr lang="en-US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kern="0" dirty="0" smtClean="0">
                <a:latin typeface="Gill Sans"/>
                <a:cs typeface="Gill Sans"/>
              </a:rPr>
              <a:t> [</a:t>
            </a:r>
            <a:r>
              <a:rPr lang="en-US" kern="0" dirty="0" smtClean="0">
                <a:solidFill>
                  <a:schemeClr val="accent3"/>
                </a:solidFill>
                <a:latin typeface="Gill Sans"/>
                <a:cs typeface="Gill Sans"/>
              </a:rPr>
              <a:t>10</a:t>
            </a:r>
            <a:r>
              <a:rPr lang="en-US" kern="0" dirty="0" smtClean="0">
                <a:solidFill>
                  <a:schemeClr val="accent3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kern="0" dirty="0" smtClean="0">
                <a:solidFill>
                  <a:schemeClr val="accent3"/>
                </a:solidFill>
                <a:latin typeface="Gill Sans"/>
                <a:cs typeface="Gill Sans"/>
              </a:rPr>
              <a:t>lg n</a:t>
            </a:r>
            <a:r>
              <a:rPr lang="en-US" kern="0" dirty="0" smtClean="0">
                <a:latin typeface="Gill Sans"/>
                <a:cs typeface="Gill Sans"/>
              </a:rPr>
              <a:t>] ) 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002840" y="3229108"/>
            <a:ext cx="349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err="1" smtClean="0">
                <a:latin typeface="Gill Sans"/>
                <a:cs typeface="Gill Sans"/>
              </a:rPr>
              <a:t>Querie</a:t>
            </a:r>
            <a:r>
              <a:rPr lang="en-US" kern="0" dirty="0" smtClean="0">
                <a:latin typeface="Gill Sans"/>
                <a:cs typeface="Gill Sans"/>
              </a:rPr>
              <a:t>: q = (</a:t>
            </a:r>
            <a:r>
              <a:rPr lang="en-US" kern="0" dirty="0" err="1" smtClean="0">
                <a:latin typeface="Gill Sans"/>
                <a:cs typeface="Gill Sans"/>
              </a:rPr>
              <a:t>x,y</a:t>
            </a:r>
            <a:r>
              <a:rPr lang="en-US" kern="0" dirty="0" smtClean="0">
                <a:latin typeface="Gill Sans"/>
                <a:cs typeface="Gill Sans"/>
              </a:rPr>
              <a:t>) </a:t>
            </a:r>
            <a:r>
              <a:rPr lang="en-US" kern="0" dirty="0" smtClean="0">
                <a:latin typeface="cmsy10"/>
                <a:ea typeface="cmsy10"/>
                <a:cs typeface="cmsy10"/>
              </a:rPr>
              <a:t>2</a:t>
            </a:r>
            <a:r>
              <a:rPr lang="en-US" kern="0" dirty="0" smtClean="0">
                <a:latin typeface="Gill Sans"/>
                <a:cs typeface="Gill Sans"/>
              </a:rPr>
              <a:t> [n</a:t>
            </a:r>
            <a:r>
              <a:rPr lang="en-US" kern="0" baseline="15000" dirty="0" smtClean="0">
                <a:latin typeface="Gill Sans"/>
                <a:cs typeface="Gill Sans"/>
              </a:rPr>
              <a:t>2</a:t>
            </a:r>
            <a:r>
              <a:rPr lang="en-US" kern="0" dirty="0" smtClean="0">
                <a:latin typeface="Gill Sans"/>
                <a:cs typeface="Gill Sans"/>
              </a:rPr>
              <a:t>] </a:t>
            </a:r>
          </a:p>
          <a:p>
            <a:r>
              <a:rPr lang="en-US" kern="0" dirty="0" smtClean="0">
                <a:latin typeface="Gill Sans"/>
                <a:cs typeface="Gill Sans"/>
              </a:rPr>
              <a:t>return :  </a:t>
            </a:r>
            <a:r>
              <a:rPr lang="en-US" kern="0" dirty="0" smtClean="0">
                <a:latin typeface="Symbol"/>
                <a:cs typeface="Gill Sans"/>
                <a:sym typeface="Symbol"/>
              </a:rPr>
              <a:t></a:t>
            </a:r>
            <a:r>
              <a:rPr lang="en-US" kern="0" baseline="-25000" dirty="0" smtClean="0">
                <a:latin typeface="Gill Sans"/>
                <a:cs typeface="Gill Sans"/>
                <a:sym typeface="Symbol"/>
              </a:rPr>
              <a:t>p dominated by q</a:t>
            </a:r>
            <a:r>
              <a:rPr lang="en-US" kern="0" dirty="0" smtClean="0">
                <a:latin typeface="Gill Sans"/>
                <a:cs typeface="Gill Sans"/>
              </a:rPr>
              <a:t> </a:t>
            </a:r>
            <a:r>
              <a:rPr lang="en-US" kern="0" dirty="0" err="1" smtClean="0">
                <a:latin typeface="Calibri Light"/>
                <a:cs typeface="Gill Sans"/>
              </a:rPr>
              <a:t>w</a:t>
            </a:r>
            <a:r>
              <a:rPr lang="en-US" kern="0" baseline="-25000" dirty="0" err="1" smtClean="0">
                <a:latin typeface="Gill Sans"/>
                <a:cs typeface="Gill Sans"/>
              </a:rPr>
              <a:t>p</a:t>
            </a:r>
            <a:r>
              <a:rPr lang="en-US" kern="0" dirty="0" smtClean="0">
                <a:latin typeface="Gill Sans"/>
                <a:cs typeface="Gill Sans"/>
              </a:rPr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38724" y="2827986"/>
            <a:ext cx="2570804" cy="1968039"/>
            <a:chOff x="-144355" y="3027531"/>
            <a:chExt cx="2570804" cy="1968039"/>
          </a:xfrm>
        </p:grpSpPr>
        <p:sp>
          <p:nvSpPr>
            <p:cNvPr id="22" name="Rectangle 21"/>
            <p:cNvSpPr/>
            <p:nvPr/>
          </p:nvSpPr>
          <p:spPr>
            <a:xfrm>
              <a:off x="1446944" y="3027531"/>
              <a:ext cx="9795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latin typeface="Gill Sans"/>
                  <a:cs typeface="Gill Sans"/>
                </a:rPr>
                <a:t>q = (</a:t>
              </a:r>
              <a:r>
                <a:rPr lang="en-US" kern="0" dirty="0" err="1" smtClean="0">
                  <a:latin typeface="Gill Sans"/>
                  <a:cs typeface="Gill Sans"/>
                </a:rPr>
                <a:t>x,y</a:t>
              </a:r>
              <a:r>
                <a:rPr lang="en-US" kern="0" dirty="0" smtClean="0">
                  <a:latin typeface="Gill Sans"/>
                  <a:cs typeface="Gill Sans"/>
                </a:rPr>
                <a:t>)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-144355" y="3405069"/>
              <a:ext cx="194375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99402" y="3405069"/>
              <a:ext cx="0" cy="159050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99109" y="3311853"/>
              <a:ext cx="188790" cy="16888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36658" y="5566490"/>
            <a:ext cx="1162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[Lar’12]:  max{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,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q</a:t>
            </a:r>
            <a:r>
              <a:rPr lang="en-US" sz="2400" kern="0" dirty="0" smtClean="0">
                <a:latin typeface="Gill Sans"/>
                <a:cs typeface="Gill Sans"/>
              </a:rPr>
              <a:t>}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</a:t>
            </a:r>
            <a:r>
              <a:rPr lang="en-US" sz="2400" kern="0" dirty="0" smtClean="0">
                <a:latin typeface="Gill Sans"/>
                <a:cs typeface="Gill Sans"/>
              </a:rPr>
              <a:t>(lg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n/lg</a:t>
            </a:r>
            <a:r>
              <a:rPr lang="en-US" sz="2400" kern="0" baseline="30000" dirty="0" smtClean="0">
                <a:latin typeface="Gill Sans"/>
                <a:cs typeface="Gill Sans"/>
              </a:rPr>
              <a:t>2</a:t>
            </a:r>
            <a:r>
              <a:rPr lang="en-US" sz="2400" kern="0" dirty="0" smtClean="0">
                <a:latin typeface="Gill Sans"/>
                <a:cs typeface="Gill Sans"/>
              </a:rPr>
              <a:t>lg n) . 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8" grpId="0"/>
      <p:bldP spid="31" grpId="0"/>
      <p:bldP spid="32" grpId="0"/>
      <p:bldP spid="33" grpId="0"/>
      <p:bldP spid="34" grpId="0"/>
      <p:bldP spid="3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828" y="947003"/>
            <a:ext cx="11590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High-level idea : Consider D with low update time (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Gill Sans"/>
                <a:cs typeface="Gill Sans"/>
              </a:rPr>
              <a:t> = </a:t>
            </a:r>
            <a:r>
              <a:rPr lang="en-US" sz="2400" kern="0" dirty="0" err="1">
                <a:latin typeface="Gill Sans"/>
                <a:cs typeface="Gill Sans"/>
              </a:rPr>
              <a:t>p</a:t>
            </a:r>
            <a:r>
              <a:rPr lang="en-US" sz="2400" kern="0" dirty="0" err="1" smtClean="0">
                <a:latin typeface="Gill Sans"/>
                <a:cs typeface="Gill Sans"/>
              </a:rPr>
              <a:t>olylg</a:t>
            </a:r>
            <a:r>
              <a:rPr lang="en-US" sz="2400" kern="0" dirty="0" smtClean="0">
                <a:latin typeface="Gill Sans"/>
                <a:cs typeface="Gill Sans"/>
              </a:rPr>
              <a:t> n).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After </a:t>
            </a:r>
            <a:r>
              <a:rPr lang="en-US" sz="2400" i="1" kern="0" dirty="0" smtClean="0">
                <a:latin typeface="Gill Sans"/>
                <a:cs typeface="Gill Sans"/>
              </a:rPr>
              <a:t>random</a:t>
            </a:r>
            <a:r>
              <a:rPr lang="en-US" sz="2400" kern="0" dirty="0" smtClean="0">
                <a:latin typeface="Gill Sans"/>
                <a:cs typeface="Gill Sans"/>
              </a:rPr>
              <a:t> sequence of n updates, query must probe many </a:t>
            </a:r>
            <a:r>
              <a:rPr lang="en-US" sz="2400" kern="0" dirty="0">
                <a:latin typeface="Gill Sans"/>
                <a:cs typeface="Gill Sans"/>
              </a:rPr>
              <a:t>cells (</a:t>
            </a:r>
            <a:r>
              <a:rPr lang="en-US" sz="2400" kern="0" dirty="0" err="1">
                <a:latin typeface="Gill Sans"/>
                <a:cs typeface="Gill Sans"/>
              </a:rPr>
              <a:t>t</a:t>
            </a:r>
            <a:r>
              <a:rPr lang="en-US" sz="2400" kern="0" baseline="-25000" dirty="0" err="1">
                <a:latin typeface="Gill Sans"/>
                <a:cs typeface="Gill Sans"/>
              </a:rPr>
              <a:t>q</a:t>
            </a:r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msam10"/>
                <a:ea typeface="msam10"/>
                <a:cs typeface="msam10"/>
              </a:rPr>
              <a:t>&amp;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Symbol"/>
                <a:cs typeface="Gill Sans"/>
                <a:sym typeface="Symbol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lg</a:t>
            </a:r>
            <a:r>
              <a:rPr lang="en-US" sz="2400" kern="0" baseline="30000" dirty="0">
                <a:latin typeface="Gill Sans"/>
                <a:cs typeface="Gill Sans"/>
              </a:rPr>
              <a:t>2</a:t>
            </a:r>
            <a:r>
              <a:rPr lang="en-US" sz="2400" kern="0" dirty="0">
                <a:latin typeface="Gill Sans"/>
                <a:cs typeface="Gill Sans"/>
              </a:rPr>
              <a:t> n) 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729" y="2959333"/>
            <a:ext cx="1101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 smtClean="0">
                <a:latin typeface="Gill Sans"/>
                <a:cs typeface="Gill Sans"/>
              </a:rPr>
              <a:t>Divide n random updates to 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epochs</a:t>
            </a:r>
            <a:r>
              <a:rPr lang="en-US" sz="2400" kern="0" dirty="0" smtClean="0">
                <a:latin typeface="Gill Sans"/>
                <a:cs typeface="Gill Sans"/>
              </a:rPr>
              <a:t> |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 =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baseline="30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30000" dirty="0" smtClean="0">
                <a:latin typeface="cmmi10"/>
                <a:ea typeface="cmmi10"/>
                <a:cs typeface="cmmi10"/>
              </a:rPr>
              <a:t>   </a:t>
            </a:r>
            <a:r>
              <a:rPr lang="en-US" sz="2400" kern="0" dirty="0" smtClean="0">
                <a:latin typeface="Gill Sans"/>
                <a:cs typeface="Gill Sans"/>
              </a:rPr>
              <a:t>where 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dirty="0" smtClean="0">
                <a:latin typeface="Gill Sans"/>
                <a:cs typeface="Gill Sans"/>
              </a:rPr>
              <a:t> = </a:t>
            </a:r>
            <a:r>
              <a:rPr lang="en-US" sz="2400" kern="0" dirty="0" err="1" smtClean="0">
                <a:latin typeface="Gill Sans"/>
                <a:cs typeface="Gill Sans"/>
              </a:rPr>
              <a:t>polylg</a:t>
            </a:r>
            <a:r>
              <a:rPr lang="en-US" sz="2400" kern="0" dirty="0" smtClean="0">
                <a:latin typeface="Gill Sans"/>
                <a:cs typeface="Gill Sans"/>
              </a:rPr>
              <a:t>(n).     (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dirty="0" smtClean="0">
                <a:latin typeface="Gill Sans"/>
                <a:cs typeface="Gill Sans"/>
              </a:rPr>
              <a:t> &gt;  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w)</a:t>
            </a:r>
            <a:endParaRPr lang="en-US" sz="2400" kern="0" baseline="-25000" dirty="0">
              <a:latin typeface="Gill Sans"/>
              <a:cs typeface="Gill San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3572" y="2028081"/>
            <a:ext cx="9061690" cy="738664"/>
            <a:chOff x="1383572" y="2033014"/>
            <a:chExt cx="9061690" cy="738664"/>
          </a:xfrm>
        </p:grpSpPr>
        <p:grpSp>
          <p:nvGrpSpPr>
            <p:cNvPr id="11" name="Group 10"/>
            <p:cNvGrpSpPr/>
            <p:nvPr/>
          </p:nvGrpSpPr>
          <p:grpSpPr>
            <a:xfrm>
              <a:off x="1383572" y="2378323"/>
              <a:ext cx="8416433" cy="369332"/>
              <a:chOff x="697219" y="2036479"/>
              <a:chExt cx="8416433" cy="36933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97219" y="2116859"/>
                <a:ext cx="2676824" cy="1992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513993" y="2116859"/>
                <a:ext cx="1617831" cy="1992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39064" y="2116859"/>
                <a:ext cx="997133" cy="1992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48995" y="2116859"/>
                <a:ext cx="442362" cy="1992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951340" y="2116859"/>
                <a:ext cx="162312" cy="1992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832195" y="2036479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latin typeface="Gill Sans"/>
                    <a:cs typeface="Gill Sans"/>
                  </a:rPr>
                  <a:t>………</a:t>
                </a:r>
                <a:endParaRPr lang="en-US" kern="0" dirty="0">
                  <a:latin typeface="Gill Sans"/>
                  <a:cs typeface="Gill San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590874" y="2033014"/>
              <a:ext cx="88543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latin typeface="Gill Sans"/>
                  <a:cs typeface="Gill Sans"/>
                </a:rPr>
                <a:t> </a:t>
              </a:r>
              <a:r>
                <a:rPr lang="en-US" b="1" kern="0" dirty="0" smtClean="0">
                  <a:latin typeface="Gill Sans"/>
                  <a:cs typeface="Gill Sans"/>
                </a:rPr>
                <a:t>     U</a:t>
              </a:r>
              <a:r>
                <a:rPr lang="en-US" kern="0" baseline="-25000" dirty="0">
                  <a:latin typeface="Gill Sans"/>
                  <a:cs typeface="Gill Sans"/>
                </a:rPr>
                <a:t>r</a:t>
              </a:r>
              <a:r>
                <a:rPr lang="en-US" kern="0" baseline="-25000" dirty="0" smtClean="0">
                  <a:latin typeface="Gill Sans"/>
                  <a:cs typeface="Gill Sans"/>
                </a:rPr>
                <a:t>                                                       </a:t>
              </a:r>
              <a:r>
                <a:rPr lang="en-US" b="1" kern="0" dirty="0" smtClean="0">
                  <a:latin typeface="Gill Sans"/>
                  <a:cs typeface="Gill Sans"/>
                </a:rPr>
                <a:t>U</a:t>
              </a:r>
              <a:r>
                <a:rPr lang="en-US" kern="0" baseline="-25000" dirty="0" smtClean="0">
                  <a:latin typeface="Gill Sans"/>
                  <a:cs typeface="Gill Sans"/>
                </a:rPr>
                <a:t>r-1	                             </a:t>
              </a:r>
              <a:r>
                <a:rPr lang="en-US" b="1" kern="0" dirty="0" smtClean="0">
                  <a:latin typeface="Gill Sans"/>
                  <a:cs typeface="Gill Sans"/>
                </a:rPr>
                <a:t>U</a:t>
              </a:r>
              <a:r>
                <a:rPr lang="en-US" kern="0" baseline="-25000" dirty="0" smtClean="0">
                  <a:latin typeface="Gill Sans"/>
                  <a:cs typeface="Gill Sans"/>
                </a:rPr>
                <a:t>r-2</a:t>
              </a:r>
              <a:r>
                <a:rPr lang="en-US" kern="0" dirty="0" smtClean="0">
                  <a:latin typeface="Gill Sans"/>
                  <a:cs typeface="Gill Sans"/>
                </a:rPr>
                <a:t>                                          </a:t>
              </a:r>
              <a:r>
                <a:rPr lang="en-US" b="1" kern="0" dirty="0" smtClean="0">
                  <a:latin typeface="Gill Sans"/>
                  <a:cs typeface="Gill Sans"/>
                </a:rPr>
                <a:t>U</a:t>
              </a:r>
              <a:r>
                <a:rPr lang="en-US" kern="0" baseline="-25000" dirty="0">
                  <a:latin typeface="Gill Sans"/>
                  <a:cs typeface="Gill Sans"/>
                </a:rPr>
                <a:t>1</a:t>
              </a:r>
            </a:p>
            <a:p>
              <a:endParaRPr lang="en-US" kern="0" baseline="-25000" dirty="0">
                <a:latin typeface="Gill Sans"/>
                <a:cs typeface="Gill Sans"/>
              </a:endParaRPr>
            </a:p>
            <a:p>
              <a:endParaRPr lang="en-US" kern="0" baseline="-25000" dirty="0">
                <a:latin typeface="Gill Sans"/>
                <a:cs typeface="Gill San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9978" y="3642270"/>
            <a:ext cx="11629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kern="0" dirty="0" smtClean="0">
                <a:latin typeface="Gill Sans"/>
                <a:cs typeface="Gill Sans"/>
              </a:rPr>
              <a:t> There are r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baseline="-2500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dirty="0" smtClean="0">
                <a:latin typeface="Gill Sans"/>
                <a:cs typeface="Gill Sans"/>
              </a:rPr>
              <a:t> n =~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£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n) epochs .   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(for simplicity, ignore </a:t>
            </a:r>
            <a:r>
              <a:rPr lang="en-US" sz="2400" kern="0" dirty="0" err="1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lglg</a:t>
            </a:r>
            <a:r>
              <a:rPr lang="en-US" sz="2400" kern="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(n) factors henceforth)</a:t>
            </a:r>
            <a:endParaRPr lang="en-US" sz="2400" kern="0" baseline="-25000" dirty="0">
              <a:solidFill>
                <a:schemeClr val="bg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079" y="4403074"/>
            <a:ext cx="11945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kern="0" dirty="0">
                <a:latin typeface="Gill Sans"/>
                <a:cs typeface="Gill Sans"/>
              </a:rPr>
              <a:t>Claim (“Chronogram method” [FS’89]) : </a:t>
            </a:r>
            <a:r>
              <a:rPr lang="en-US" sz="2400" kern="0" dirty="0" smtClean="0">
                <a:latin typeface="Gill Sans"/>
                <a:cs typeface="Gill Sans"/>
              </a:rPr>
              <a:t>Geometric decay reduces dynamic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 problem to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¼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err="1" smtClean="0">
                <a:latin typeface="Gill Sans"/>
                <a:cs typeface="Gill Sans"/>
              </a:rPr>
              <a:t>lg</a:t>
            </a:r>
            <a:r>
              <a:rPr lang="en-US" sz="2400" kern="0" dirty="0" smtClean="0">
                <a:latin typeface="Gill Sans"/>
                <a:cs typeface="Gill Sans"/>
              </a:rPr>
              <a:t> n nearly-</a:t>
            </a:r>
            <a:r>
              <a:rPr lang="en-US" sz="2400" kern="0" dirty="0" smtClean="0">
                <a:solidFill>
                  <a:srgbClr val="37A76F"/>
                </a:solidFill>
                <a:latin typeface="Gill Sans"/>
                <a:cs typeface="Gill Sans"/>
              </a:rPr>
              <a:t>independent static </a:t>
            </a:r>
            <a:r>
              <a:rPr lang="en-US" sz="2400" kern="0" dirty="0" smtClean="0">
                <a:latin typeface="Gill Sans"/>
                <a:cs typeface="Gill Sans"/>
              </a:rPr>
              <a:t>problems . </a:t>
            </a:r>
            <a:endParaRPr lang="en-US" sz="2400" kern="0" baseline="-25000" dirty="0"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979" y="5441875"/>
            <a:ext cx="11945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latin typeface="Gill Sans"/>
                <a:cs typeface="Gill Sans"/>
              </a:rPr>
              <a:t>   - Essentially, the only memory cells that reveal info about </a:t>
            </a:r>
            <a:r>
              <a:rPr lang="en-US" sz="2400" b="1" kern="0" dirty="0" err="1" smtClean="0"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are cells probed </a:t>
            </a:r>
            <a:r>
              <a:rPr lang="en-US" sz="2400" kern="0" dirty="0" smtClean="0">
                <a:solidFill>
                  <a:schemeClr val="accent3"/>
                </a:solidFill>
                <a:latin typeface="Gill Sans"/>
                <a:cs typeface="Gill Sans"/>
              </a:rPr>
              <a:t>during </a:t>
            </a:r>
            <a:r>
              <a:rPr lang="en-US" sz="2400" b="1" kern="0" dirty="0" err="1" smtClean="0">
                <a:solidFill>
                  <a:schemeClr val="accent3"/>
                </a:solidFill>
                <a:latin typeface="Gill Sans"/>
                <a:cs typeface="Gill Sans"/>
              </a:rPr>
              <a:t>U</a:t>
            </a:r>
            <a:r>
              <a:rPr lang="en-US" sz="2400" kern="0" baseline="-25000" dirty="0" err="1" smtClean="0">
                <a:solidFill>
                  <a:schemeClr val="accent3"/>
                </a:solidFill>
                <a:latin typeface="Gill Sans"/>
                <a:cs typeface="Gill Sans"/>
              </a:rPr>
              <a:t>i</a:t>
            </a:r>
            <a:r>
              <a:rPr lang="en-US" sz="2400" kern="0" baseline="-25000" dirty="0" smtClean="0">
                <a:solidFill>
                  <a:schemeClr val="accent3"/>
                </a:solidFill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.  </a:t>
            </a:r>
          </a:p>
          <a:p>
            <a:r>
              <a:rPr lang="en-US" sz="2400" kern="0" dirty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Gill Sans"/>
                <a:cs typeface="Gill Sans"/>
              </a:rPr>
              <a:t>    (indeed, # memory updates in future epochs </a:t>
            </a:r>
            <a:r>
              <a:rPr lang="en-US" sz="2400" b="1" kern="0" dirty="0" smtClean="0">
                <a:latin typeface="Gill Sans"/>
                <a:cs typeface="Gill Sans"/>
              </a:rPr>
              <a:t>U</a:t>
            </a:r>
            <a:r>
              <a:rPr lang="en-US" sz="2400" kern="0" baseline="-25000" dirty="0" smtClean="0">
                <a:latin typeface="Gill Sans"/>
                <a:cs typeface="Gill Sans"/>
              </a:rPr>
              <a:t>&lt;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 &lt; (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baseline="30000" dirty="0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30000" dirty="0" smtClean="0">
                <a:latin typeface="Gill Sans"/>
                <a:cs typeface="Gill Sans"/>
              </a:rPr>
              <a:t>-</a:t>
            </a:r>
            <a:r>
              <a:rPr lang="en-US" sz="2400" kern="0" baseline="30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2400" kern="0" dirty="0" smtClean="0">
                <a:latin typeface="Gill Sans"/>
                <a:cs typeface="Gill Sans"/>
              </a:rPr>
              <a:t>)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(</a:t>
            </a:r>
            <a:r>
              <a:rPr lang="en-US" sz="2400" kern="0" dirty="0" err="1" smtClean="0">
                <a:latin typeface="Gill Sans"/>
                <a:cs typeface="Gill Sans"/>
              </a:rPr>
              <a:t>t</a:t>
            </a:r>
            <a:r>
              <a:rPr lang="en-US" sz="2400" kern="0" baseline="-25000" dirty="0" err="1" smtClean="0">
                <a:latin typeface="Gill Sans"/>
                <a:cs typeface="Gill Sans"/>
              </a:rPr>
              <a:t>u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400" kern="0" dirty="0" smtClean="0">
                <a:latin typeface="Gill Sans"/>
                <a:cs typeface="Gill Sans"/>
              </a:rPr>
              <a:t> w) </a:t>
            </a:r>
            <a:r>
              <a:rPr lang="en-US" sz="2400" kern="0" dirty="0" smtClean="0">
                <a:latin typeface="cmsy10"/>
                <a:ea typeface="cmsy10"/>
                <a:cs typeface="cmsy10"/>
              </a:rPr>
              <a:t>¿</a:t>
            </a:r>
            <a:r>
              <a:rPr lang="en-US" sz="2400" kern="0" dirty="0" smtClean="0">
                <a:latin typeface="Gill Sans"/>
                <a:cs typeface="Gill Sans"/>
              </a:rPr>
              <a:t> </a:t>
            </a:r>
            <a:r>
              <a:rPr lang="en-US" sz="2400" kern="0" dirty="0" smtClean="0">
                <a:latin typeface="cmmi10"/>
                <a:ea typeface="cmmi10"/>
                <a:cs typeface="cmmi10"/>
              </a:rPr>
              <a:t>¯</a:t>
            </a:r>
            <a:r>
              <a:rPr lang="en-US" sz="2400" kern="0" baseline="30000" dirty="0" err="1" smtClean="0">
                <a:latin typeface="cmmi10"/>
                <a:ea typeface="cmmi10"/>
                <a:cs typeface="cmmi10"/>
              </a:rPr>
              <a:t>i</a:t>
            </a:r>
            <a:r>
              <a:rPr lang="en-US" sz="2400" kern="0" baseline="300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400" kern="0" dirty="0">
                <a:latin typeface="Gill Sans"/>
                <a:cs typeface="Gill Sans"/>
              </a:rPr>
              <a:t>=  |</a:t>
            </a:r>
            <a:r>
              <a:rPr lang="en-US" sz="2400" b="1" kern="0" dirty="0" err="1">
                <a:latin typeface="Gill Sans"/>
                <a:cs typeface="Gill Sans"/>
              </a:rPr>
              <a:t>U</a:t>
            </a:r>
            <a:r>
              <a:rPr lang="en-US" sz="2400" kern="0" baseline="-25000" dirty="0" err="1">
                <a:latin typeface="Gill Sans"/>
                <a:cs typeface="Gill Sans"/>
              </a:rPr>
              <a:t>i</a:t>
            </a:r>
            <a:r>
              <a:rPr lang="en-US" sz="2400" kern="0" dirty="0" smtClean="0">
                <a:latin typeface="Gill Sans"/>
                <a:cs typeface="Gill Sans"/>
              </a:rPr>
              <a:t>| 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012" y="40907"/>
            <a:ext cx="81996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Larsen’s LB for Weighted 2D Range-Counting</a:t>
            </a:r>
            <a:endParaRPr lang="en-US" sz="340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MRIWE@C02Q60FCFVHT3PP7" val="4478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40281</TotalTime>
  <Words>3575</Words>
  <Application>Microsoft Macintosh PowerPoint</Application>
  <PresentationFormat>Widescreen</PresentationFormat>
  <Paragraphs>380</Paragraphs>
  <Slides>25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Calibri</vt:lpstr>
      <vt:lpstr>Calibri Light</vt:lpstr>
      <vt:lpstr>cmmi10</vt:lpstr>
      <vt:lpstr>cmsy10</vt:lpstr>
      <vt:lpstr>Gill Sans</vt:lpstr>
      <vt:lpstr>Lucida Grande</vt:lpstr>
      <vt:lpstr>ＭＳ ゴシック</vt:lpstr>
      <vt:lpstr>msam10</vt:lpstr>
      <vt:lpstr>MT Extra</vt:lpstr>
      <vt:lpstr>Symbol</vt:lpstr>
      <vt:lpstr>Verdana</vt:lpstr>
      <vt:lpstr>Wingdings</vt:lpstr>
      <vt:lpstr>Arial</vt:lpstr>
      <vt:lpstr>Retrospect</vt:lpstr>
      <vt:lpstr>Crossing the Logarithmic Barrier for Dynamic             Boolean Data Structure Lower Bounds               Omri Weinstein                 Columbia                                            Kasper Green Larsen  (Aarhus U)      Huacheng Yu   (Harvard)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Thanks!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Role of Interaction in Economics and Parallel Computing</dc:title>
  <dc:creator>3476685200</dc:creator>
  <cp:lastModifiedBy>3476685200</cp:lastModifiedBy>
  <cp:revision>1608</cp:revision>
  <dcterms:created xsi:type="dcterms:W3CDTF">2015-10-12T02:25:15Z</dcterms:created>
  <dcterms:modified xsi:type="dcterms:W3CDTF">2017-10-02T14:48:36Z</dcterms:modified>
</cp:coreProperties>
</file>