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478" r:id="rId2"/>
    <p:sldId id="438" r:id="rId3"/>
    <p:sldId id="439" r:id="rId4"/>
    <p:sldId id="440" r:id="rId5"/>
    <p:sldId id="441" r:id="rId6"/>
    <p:sldId id="443" r:id="rId7"/>
    <p:sldId id="442" r:id="rId8"/>
    <p:sldId id="406" r:id="rId9"/>
    <p:sldId id="444" r:id="rId10"/>
    <p:sldId id="445" r:id="rId11"/>
    <p:sldId id="446" r:id="rId12"/>
    <p:sldId id="447" r:id="rId13"/>
    <p:sldId id="408" r:id="rId14"/>
    <p:sldId id="448" r:id="rId15"/>
    <p:sldId id="410" r:id="rId16"/>
    <p:sldId id="477" r:id="rId17"/>
    <p:sldId id="411" r:id="rId18"/>
    <p:sldId id="412" r:id="rId19"/>
    <p:sldId id="369" r:id="rId20"/>
    <p:sldId id="449" r:id="rId21"/>
    <p:sldId id="450" r:id="rId22"/>
    <p:sldId id="451" r:id="rId23"/>
    <p:sldId id="453" r:id="rId24"/>
    <p:sldId id="454" r:id="rId25"/>
    <p:sldId id="480" r:id="rId26"/>
    <p:sldId id="473" r:id="rId27"/>
    <p:sldId id="474" r:id="rId28"/>
    <p:sldId id="475" r:id="rId29"/>
    <p:sldId id="476" r:id="rId30"/>
    <p:sldId id="455" r:id="rId31"/>
    <p:sldId id="456" r:id="rId32"/>
    <p:sldId id="457" r:id="rId33"/>
    <p:sldId id="458" r:id="rId34"/>
    <p:sldId id="481" r:id="rId35"/>
    <p:sldId id="459" r:id="rId36"/>
    <p:sldId id="479" r:id="rId37"/>
    <p:sldId id="460" r:id="rId38"/>
    <p:sldId id="461" r:id="rId39"/>
    <p:sldId id="462" r:id="rId40"/>
    <p:sldId id="463" r:id="rId41"/>
    <p:sldId id="465" r:id="rId42"/>
    <p:sldId id="464" r:id="rId43"/>
    <p:sldId id="466" r:id="rId44"/>
    <p:sldId id="467" r:id="rId45"/>
    <p:sldId id="468" r:id="rId46"/>
    <p:sldId id="469" r:id="rId47"/>
    <p:sldId id="470" r:id="rId48"/>
    <p:sldId id="471" r:id="rId49"/>
    <p:sldId id="472"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61C5"/>
    <a:srgbClr val="E45A5A"/>
    <a:srgbClr val="000000"/>
    <a:srgbClr val="6B3F2F"/>
    <a:srgbClr val="3F4E33"/>
    <a:srgbClr val="FAC3B0"/>
    <a:srgbClr val="F79A7A"/>
    <a:srgbClr val="313761"/>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813" autoAdjust="0"/>
  </p:normalViewPr>
  <p:slideViewPr>
    <p:cSldViewPr>
      <p:cViewPr varScale="1">
        <p:scale>
          <a:sx n="47" d="100"/>
          <a:sy n="47" d="100"/>
        </p:scale>
        <p:origin x="148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AP Calculus BC 2013 -Percent of Participation by Racial/Ethnic Group Population, Ages 15-19</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Race/Ethnicity</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Sheet1!$A$2:$A$5</c:f>
              <c:strCache>
                <c:ptCount val="4"/>
                <c:pt idx="0">
                  <c:v>Asian</c:v>
                </c:pt>
                <c:pt idx="1">
                  <c:v>Black</c:v>
                </c:pt>
                <c:pt idx="2">
                  <c:v>Hispanic/Latino</c:v>
                </c:pt>
                <c:pt idx="3">
                  <c:v>White</c:v>
                </c:pt>
              </c:strCache>
            </c:strRef>
          </c:cat>
          <c:val>
            <c:numRef>
              <c:f>Sheet1!$B$2:$B$5</c:f>
              <c:numCache>
                <c:formatCode>General</c:formatCode>
                <c:ptCount val="4"/>
                <c:pt idx="0">
                  <c:v>2.8</c:v>
                </c:pt>
                <c:pt idx="1">
                  <c:v>0.08</c:v>
                </c:pt>
                <c:pt idx="2">
                  <c:v>0.16</c:v>
                </c:pt>
                <c:pt idx="3">
                  <c:v>0.46</c:v>
                </c:pt>
              </c:numCache>
            </c:numRef>
          </c:val>
          <c:extLst>
            <c:ext xmlns:c16="http://schemas.microsoft.com/office/drawing/2014/chart" uri="{C3380CC4-5D6E-409C-BE32-E72D297353CC}">
              <c16:uniqueId val="{00000000-5665-4B22-8965-86F976EE9E49}"/>
            </c:ext>
          </c:extLst>
        </c:ser>
        <c:dLbls>
          <c:dLblPos val="outEnd"/>
          <c:showLegendKey val="0"/>
          <c:showVal val="1"/>
          <c:showCatName val="0"/>
          <c:showSerName val="0"/>
          <c:showPercent val="0"/>
          <c:showBubbleSize val="0"/>
        </c:dLbls>
        <c:gapWidth val="100"/>
        <c:overlap val="-24"/>
        <c:axId val="1268305551"/>
        <c:axId val="1268303471"/>
      </c:barChart>
      <c:catAx>
        <c:axId val="1268305551"/>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Race/Ethic Group</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68303471"/>
        <c:crosses val="autoZero"/>
        <c:auto val="1"/>
        <c:lblAlgn val="ctr"/>
        <c:lblOffset val="100"/>
        <c:noMultiLvlLbl val="0"/>
      </c:catAx>
      <c:valAx>
        <c:axId val="1268303471"/>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Percentage</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26830555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AP Calculus BC 2016 Score Results by Race/Ethnicity</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5</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Asian</c:v>
                </c:pt>
                <c:pt idx="1">
                  <c:v>Black</c:v>
                </c:pt>
                <c:pt idx="2">
                  <c:v>Hispanic/Latino</c:v>
                </c:pt>
                <c:pt idx="3">
                  <c:v>White</c:v>
                </c:pt>
              </c:strCache>
            </c:strRef>
          </c:cat>
          <c:val>
            <c:numRef>
              <c:f>Sheet1!$B$2:$B$5</c:f>
              <c:numCache>
                <c:formatCode>General</c:formatCode>
                <c:ptCount val="4"/>
                <c:pt idx="0">
                  <c:v>58</c:v>
                </c:pt>
                <c:pt idx="1">
                  <c:v>26</c:v>
                </c:pt>
                <c:pt idx="2">
                  <c:v>31</c:v>
                </c:pt>
                <c:pt idx="3">
                  <c:v>48</c:v>
                </c:pt>
              </c:numCache>
            </c:numRef>
          </c:val>
          <c:extLst>
            <c:ext xmlns:c16="http://schemas.microsoft.com/office/drawing/2014/chart" uri="{C3380CC4-5D6E-409C-BE32-E72D297353CC}">
              <c16:uniqueId val="{00000000-21C4-492C-9C53-4A32FDF92000}"/>
            </c:ext>
          </c:extLst>
        </c:ser>
        <c:ser>
          <c:idx val="1"/>
          <c:order val="1"/>
          <c:tx>
            <c:strRef>
              <c:f>Sheet1!$C$1</c:f>
              <c:strCache>
                <c:ptCount val="1"/>
                <c:pt idx="0">
                  <c:v>4</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Asian</c:v>
                </c:pt>
                <c:pt idx="1">
                  <c:v>Black</c:v>
                </c:pt>
                <c:pt idx="2">
                  <c:v>Hispanic/Latino</c:v>
                </c:pt>
                <c:pt idx="3">
                  <c:v>White</c:v>
                </c:pt>
              </c:strCache>
            </c:strRef>
          </c:cat>
          <c:val>
            <c:numRef>
              <c:f>Sheet1!$C$2:$C$5</c:f>
              <c:numCache>
                <c:formatCode>General</c:formatCode>
                <c:ptCount val="4"/>
                <c:pt idx="0">
                  <c:v>14</c:v>
                </c:pt>
                <c:pt idx="1">
                  <c:v>14</c:v>
                </c:pt>
                <c:pt idx="2">
                  <c:v>15</c:v>
                </c:pt>
                <c:pt idx="3">
                  <c:v>17</c:v>
                </c:pt>
              </c:numCache>
            </c:numRef>
          </c:val>
          <c:extLst>
            <c:ext xmlns:c16="http://schemas.microsoft.com/office/drawing/2014/chart" uri="{C3380CC4-5D6E-409C-BE32-E72D297353CC}">
              <c16:uniqueId val="{00000001-21C4-492C-9C53-4A32FDF92000}"/>
            </c:ext>
          </c:extLst>
        </c:ser>
        <c:ser>
          <c:idx val="2"/>
          <c:order val="2"/>
          <c:tx>
            <c:strRef>
              <c:f>Sheet1!$D$1</c:f>
              <c:strCache>
                <c:ptCount val="1"/>
                <c:pt idx="0">
                  <c:v>3</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Asian</c:v>
                </c:pt>
                <c:pt idx="1">
                  <c:v>Black</c:v>
                </c:pt>
                <c:pt idx="2">
                  <c:v>Hispanic/Latino</c:v>
                </c:pt>
                <c:pt idx="3">
                  <c:v>White</c:v>
                </c:pt>
              </c:strCache>
            </c:strRef>
          </c:cat>
          <c:val>
            <c:numRef>
              <c:f>Sheet1!$D$2:$D$5</c:f>
              <c:numCache>
                <c:formatCode>General</c:formatCode>
                <c:ptCount val="4"/>
                <c:pt idx="0">
                  <c:v>14</c:v>
                </c:pt>
                <c:pt idx="1">
                  <c:v>21</c:v>
                </c:pt>
                <c:pt idx="2">
                  <c:v>20</c:v>
                </c:pt>
                <c:pt idx="3">
                  <c:v>18</c:v>
                </c:pt>
              </c:numCache>
            </c:numRef>
          </c:val>
          <c:extLst>
            <c:ext xmlns:c16="http://schemas.microsoft.com/office/drawing/2014/chart" uri="{C3380CC4-5D6E-409C-BE32-E72D297353CC}">
              <c16:uniqueId val="{00000002-21C4-492C-9C53-4A32FDF92000}"/>
            </c:ext>
          </c:extLst>
        </c:ser>
        <c:ser>
          <c:idx val="3"/>
          <c:order val="3"/>
          <c:tx>
            <c:strRef>
              <c:f>Sheet1!$E$1</c:f>
              <c:strCache>
                <c:ptCount val="1"/>
                <c:pt idx="0">
                  <c:v>2</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Asian</c:v>
                </c:pt>
                <c:pt idx="1">
                  <c:v>Black</c:v>
                </c:pt>
                <c:pt idx="2">
                  <c:v>Hispanic/Latino</c:v>
                </c:pt>
                <c:pt idx="3">
                  <c:v>White</c:v>
                </c:pt>
              </c:strCache>
            </c:strRef>
          </c:cat>
          <c:val>
            <c:numRef>
              <c:f>Sheet1!$E$2:$E$5</c:f>
              <c:numCache>
                <c:formatCode>General</c:formatCode>
                <c:ptCount val="4"/>
                <c:pt idx="0">
                  <c:v>5</c:v>
                </c:pt>
                <c:pt idx="1">
                  <c:v>9</c:v>
                </c:pt>
                <c:pt idx="2">
                  <c:v>8</c:v>
                </c:pt>
                <c:pt idx="3">
                  <c:v>6</c:v>
                </c:pt>
              </c:numCache>
            </c:numRef>
          </c:val>
          <c:extLst>
            <c:ext xmlns:c16="http://schemas.microsoft.com/office/drawing/2014/chart" uri="{C3380CC4-5D6E-409C-BE32-E72D297353CC}">
              <c16:uniqueId val="{00000003-21C4-492C-9C53-4A32FDF92000}"/>
            </c:ext>
          </c:extLst>
        </c:ser>
        <c:ser>
          <c:idx val="4"/>
          <c:order val="4"/>
          <c:tx>
            <c:strRef>
              <c:f>Sheet1!$F$1</c:f>
              <c:strCache>
                <c:ptCount val="1"/>
                <c:pt idx="0">
                  <c:v>1</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Asian</c:v>
                </c:pt>
                <c:pt idx="1">
                  <c:v>Black</c:v>
                </c:pt>
                <c:pt idx="2">
                  <c:v>Hispanic/Latino</c:v>
                </c:pt>
                <c:pt idx="3">
                  <c:v>White</c:v>
                </c:pt>
              </c:strCache>
            </c:strRef>
          </c:cat>
          <c:val>
            <c:numRef>
              <c:f>Sheet1!$F$2:$F$5</c:f>
              <c:numCache>
                <c:formatCode>General</c:formatCode>
                <c:ptCount val="4"/>
                <c:pt idx="0">
                  <c:v>9</c:v>
                </c:pt>
                <c:pt idx="1">
                  <c:v>31</c:v>
                </c:pt>
                <c:pt idx="2">
                  <c:v>26</c:v>
                </c:pt>
                <c:pt idx="3">
                  <c:v>11</c:v>
                </c:pt>
              </c:numCache>
            </c:numRef>
          </c:val>
          <c:extLst>
            <c:ext xmlns:c16="http://schemas.microsoft.com/office/drawing/2014/chart" uri="{C3380CC4-5D6E-409C-BE32-E72D297353CC}">
              <c16:uniqueId val="{00000004-21C4-492C-9C53-4A32FDF92000}"/>
            </c:ext>
          </c:extLst>
        </c:ser>
        <c:dLbls>
          <c:showLegendKey val="0"/>
          <c:showVal val="0"/>
          <c:showCatName val="0"/>
          <c:showSerName val="0"/>
          <c:showPercent val="0"/>
          <c:showBubbleSize val="0"/>
        </c:dLbls>
        <c:gapWidth val="100"/>
        <c:overlap val="-24"/>
        <c:axId val="1380981055"/>
        <c:axId val="1380980223"/>
      </c:barChart>
      <c:catAx>
        <c:axId val="1380981055"/>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Race/Ethnicity</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80980223"/>
        <c:crosses val="autoZero"/>
        <c:auto val="1"/>
        <c:lblAlgn val="ctr"/>
        <c:lblOffset val="100"/>
        <c:noMultiLvlLbl val="0"/>
      </c:catAx>
      <c:valAx>
        <c:axId val="1380980223"/>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Percentage of Population</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8098105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50000"/>
                  </a:schemeClr>
                </a:solidFill>
                <a:latin typeface="+mn-lt"/>
                <a:ea typeface="+mn-ea"/>
                <a:cs typeface="+mn-cs"/>
              </a:defRPr>
            </a:pPr>
            <a:r>
              <a:rPr lang="en-US" sz="3600" dirty="0">
                <a:solidFill>
                  <a:schemeClr val="tx1"/>
                </a:solidFill>
              </a:rPr>
              <a:t>% of PhDs to </a:t>
            </a:r>
            <a:r>
              <a:rPr lang="en-US" sz="3600" dirty="0" smtClean="0">
                <a:solidFill>
                  <a:schemeClr val="tx1"/>
                </a:solidFill>
              </a:rPr>
              <a:t>Black</a:t>
            </a:r>
            <a:r>
              <a:rPr lang="en-US" sz="3600" baseline="0" dirty="0" smtClean="0">
                <a:solidFill>
                  <a:schemeClr val="tx1"/>
                </a:solidFill>
              </a:rPr>
              <a:t>/Hispanic</a:t>
            </a:r>
            <a:endParaRPr lang="en-US" sz="3600" dirty="0">
              <a:solidFill>
                <a:schemeClr val="tx1"/>
              </a:solidFill>
            </a:endParaRPr>
          </a:p>
        </c:rich>
      </c:tx>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Black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1995</c:v>
                </c:pt>
                <c:pt idx="1">
                  <c:v>2004</c:v>
                </c:pt>
                <c:pt idx="2">
                  <c:v>2014</c:v>
                </c:pt>
              </c:numCache>
            </c:numRef>
          </c:cat>
          <c:val>
            <c:numRef>
              <c:f>Sheet1!$B$2:$B$4</c:f>
              <c:numCache>
                <c:formatCode>0.00%</c:formatCode>
                <c:ptCount val="3"/>
                <c:pt idx="0">
                  <c:v>2.1828951698416761E-2</c:v>
                </c:pt>
                <c:pt idx="1">
                  <c:v>3.1949723403454637E-2</c:v>
                </c:pt>
                <c:pt idx="2">
                  <c:v>3.5311641285086931E-2</c:v>
                </c:pt>
              </c:numCache>
            </c:numRef>
          </c:val>
          <c:extLst>
            <c:ext xmlns:c16="http://schemas.microsoft.com/office/drawing/2014/chart" uri="{C3380CC4-5D6E-409C-BE32-E72D297353CC}">
              <c16:uniqueId val="{00000000-A22E-486A-A50D-5EC7E69FC391}"/>
            </c:ext>
          </c:extLst>
        </c:ser>
        <c:ser>
          <c:idx val="1"/>
          <c:order val="1"/>
          <c:tx>
            <c:strRef>
              <c:f>Sheet1!$C$1</c:f>
              <c:strCache>
                <c:ptCount val="1"/>
                <c:pt idx="0">
                  <c:v>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1995</c:v>
                </c:pt>
                <c:pt idx="1">
                  <c:v>2004</c:v>
                </c:pt>
                <c:pt idx="2">
                  <c:v>2014</c:v>
                </c:pt>
              </c:numCache>
            </c:numRef>
          </c:cat>
          <c:val>
            <c:numRef>
              <c:f>Sheet1!$C$2:$C$4</c:f>
              <c:numCache>
                <c:formatCode>0.00%</c:formatCode>
                <c:ptCount val="3"/>
                <c:pt idx="0">
                  <c:v>2.1536436432776335E-2</c:v>
                </c:pt>
                <c:pt idx="1">
                  <c:v>3.4471079667331504E-2</c:v>
                </c:pt>
                <c:pt idx="2">
                  <c:v>4.1603533732247872E-2</c:v>
                </c:pt>
              </c:numCache>
            </c:numRef>
          </c:val>
          <c:extLst>
            <c:ext xmlns:c16="http://schemas.microsoft.com/office/drawing/2014/chart" uri="{C3380CC4-5D6E-409C-BE32-E72D297353CC}">
              <c16:uniqueId val="{00000001-A22E-486A-A50D-5EC7E69FC391}"/>
            </c:ext>
          </c:extLst>
        </c:ser>
        <c:dLbls>
          <c:dLblPos val="inEnd"/>
          <c:showLegendKey val="0"/>
          <c:showVal val="1"/>
          <c:showCatName val="0"/>
          <c:showSerName val="0"/>
          <c:showPercent val="0"/>
          <c:showBubbleSize val="0"/>
        </c:dLbls>
        <c:gapWidth val="219"/>
        <c:overlap val="-27"/>
        <c:axId val="295632736"/>
        <c:axId val="295630440"/>
      </c:barChart>
      <c:catAx>
        <c:axId val="29563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95630440"/>
        <c:crosses val="autoZero"/>
        <c:auto val="1"/>
        <c:lblAlgn val="ctr"/>
        <c:lblOffset val="100"/>
        <c:noMultiLvlLbl val="0"/>
      </c:catAx>
      <c:valAx>
        <c:axId val="2956304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56327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A798C0A-EE72-4CA0-BA15-C0C4C5243024}" type="datetimeFigureOut">
              <a:rPr lang="en-US" smtClean="0"/>
              <a:t>3/12/2018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56FEAF5-FA50-4F63-901E-7CF89E597F11}" type="slidenum">
              <a:rPr lang="en-US" smtClean="0"/>
              <a:t>‹#›</a:t>
            </a:fld>
            <a:endParaRPr lang="en-US"/>
          </a:p>
        </p:txBody>
      </p:sp>
    </p:spTree>
    <p:extLst>
      <p:ext uri="{BB962C8B-B14F-4D97-AF65-F5344CB8AC3E}">
        <p14:creationId xmlns:p14="http://schemas.microsoft.com/office/powerpoint/2010/main" val="63535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the organizers.</a:t>
            </a:r>
          </a:p>
          <a:p>
            <a:endParaRPr lang="en-US" dirty="0" smtClean="0"/>
          </a:p>
          <a:p>
            <a:r>
              <a:rPr lang="en-US" dirty="0" smtClean="0"/>
              <a:t>I have more to talk about than I really have time for.  I will try to divide my time, but in general, I welcome questions </a:t>
            </a:r>
            <a:r>
              <a:rPr lang="en-US" smtClean="0"/>
              <a:t>and discussions.</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a:t>
            </a:fld>
            <a:endParaRPr lang="en-US"/>
          </a:p>
        </p:txBody>
      </p:sp>
    </p:spTree>
    <p:extLst>
      <p:ext uri="{BB962C8B-B14F-4D97-AF65-F5344CB8AC3E}">
        <p14:creationId xmlns:p14="http://schemas.microsoft.com/office/powerpoint/2010/main" val="173976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 difference?  Who’s prepared for college STEM classes?</a:t>
            </a:r>
          </a:p>
          <a:p>
            <a:endParaRPr lang="en-US" dirty="0" smtClean="0"/>
          </a:p>
          <a:p>
            <a:r>
              <a:rPr lang="en-US" dirty="0" smtClean="0"/>
              <a:t>Line (we've just seen that in many cases, school courses can be inadequate for STEM success) vs. ecosystem</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14</a:t>
            </a:fld>
            <a:endParaRPr lang="en-US"/>
          </a:p>
        </p:txBody>
      </p:sp>
    </p:spTree>
    <p:extLst>
      <p:ext uri="{BB962C8B-B14F-4D97-AF65-F5344CB8AC3E}">
        <p14:creationId xmlns:p14="http://schemas.microsoft.com/office/powerpoint/2010/main" val="291808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big part of the issue is exposure to the kind of deeper thinking and problem solving work that we do - which prepares students for work in college.  We know how important this work is, and we're the gatekeepers - we're the ones with the knowledge and experience to provide this content to underserved students.</a:t>
            </a:r>
            <a:r>
              <a:rPr lang="en-US" dirty="0" smtClean="0"/>
              <a:t/>
            </a:r>
            <a:br>
              <a:rPr lang="en-US" dirty="0" smtClean="0"/>
            </a:br>
            <a:r>
              <a:rPr lang="en-US" sz="1200" b="0" i="0" kern="1200" dirty="0" smtClean="0">
                <a:solidFill>
                  <a:schemeClr val="tx1"/>
                </a:solidFill>
                <a:effectLst/>
                <a:latin typeface="+mn-lt"/>
                <a:ea typeface="+mn-ea"/>
                <a:cs typeface="+mn-cs"/>
              </a:rPr>
              <a:t>It's especially acute because everything you've ever complained about when students start your program - that they try to just memorize procedures, that they haven't learned how to solve problems creatively - is more acute in the training kids get at schools struggling to raise test scores, and when families don't hear about or have the resources to engage in extracurricular learning.</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15</a:t>
            </a:fld>
            <a:endParaRPr lang="en-US"/>
          </a:p>
        </p:txBody>
      </p:sp>
    </p:spTree>
    <p:extLst>
      <p:ext uri="{BB962C8B-B14F-4D97-AF65-F5344CB8AC3E}">
        <p14:creationId xmlns:p14="http://schemas.microsoft.com/office/powerpoint/2010/main" val="324717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need support in</a:t>
            </a:r>
            <a:r>
              <a:rPr lang="en-US" baseline="0" dirty="0" smtClean="0"/>
              <a:t> a number of directions to be successful.  This is one of the biggest things we’ve learned.  Anonymize Alex’s story, Andy’s story, L’s story.</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16</a:t>
            </a:fld>
            <a:endParaRPr lang="en-US"/>
          </a:p>
        </p:txBody>
      </p:sp>
    </p:spTree>
    <p:extLst>
      <p:ext uri="{BB962C8B-B14F-4D97-AF65-F5344CB8AC3E}">
        <p14:creationId xmlns:p14="http://schemas.microsoft.com/office/powerpoint/2010/main" val="647752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Not an unsolvable problem.  Many students are ready to excel when given the support and mentoring.  They're very capable of doing this work, and if you think you're changing lives now, just you wait!</a:t>
            </a:r>
            <a:r>
              <a:rPr lang="en-US" dirty="0" smtClean="0"/>
              <a:t/>
            </a:r>
            <a:br>
              <a:rPr lang="en-US" dirty="0" smtClean="0"/>
            </a:br>
            <a:r>
              <a:rPr lang="en-US" sz="1200" b="0" i="0" kern="1200" dirty="0" smtClean="0">
                <a:solidFill>
                  <a:schemeClr val="tx1"/>
                </a:solidFill>
                <a:effectLst/>
                <a:latin typeface="+mn-lt"/>
                <a:ea typeface="+mn-ea"/>
                <a:cs typeface="+mn-cs"/>
              </a:rPr>
              <a:t>But to make sure the experience isn't frustrating, you have to approach with care, and be aware of where students are coming from.</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17</a:t>
            </a:fld>
            <a:endParaRPr lang="en-US"/>
          </a:p>
        </p:txBody>
      </p:sp>
    </p:spTree>
    <p:extLst>
      <p:ext uri="{BB962C8B-B14F-4D97-AF65-F5344CB8AC3E}">
        <p14:creationId xmlns:p14="http://schemas.microsoft.com/office/powerpoint/2010/main" val="8628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where I’m coming from: I started and run a program for underserved NYC students with talent in math.</a:t>
            </a:r>
          </a:p>
          <a:p>
            <a:r>
              <a:rPr lang="en-US" baseline="0" dirty="0" smtClean="0"/>
              <a:t>My goal is to share some of the lessons we’ve learned; so that you have context, I’d like to tell you a little bit about it.</a:t>
            </a:r>
          </a:p>
          <a:p>
            <a:r>
              <a:rPr lang="en-US" baseline="0" dirty="0" smtClean="0"/>
              <a:t>To be clear, this program is probably more extensive than your resources may allow.  It’s not my goal to inspire replication, but rather to provide a framework for thought.</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18</a:t>
            </a:fld>
            <a:endParaRPr lang="en-US"/>
          </a:p>
        </p:txBody>
      </p:sp>
    </p:spTree>
    <p:extLst>
      <p:ext uri="{BB962C8B-B14F-4D97-AF65-F5344CB8AC3E}">
        <p14:creationId xmlns:p14="http://schemas.microsoft.com/office/powerpoint/2010/main" val="336355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try to address as many challenges as we can that might be preventing student success.</a:t>
            </a:r>
          </a:p>
          <a:p>
            <a:r>
              <a:rPr lang="en-US" baseline="0" dirty="0" smtClean="0"/>
              <a:t>3) In particular, the idea that many math and science students go far beyond what the school curriculum offers, and we must encourage our students to do the same.</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19</a:t>
            </a:fld>
            <a:endParaRPr lang="en-US"/>
          </a:p>
        </p:txBody>
      </p:sp>
    </p:spTree>
    <p:extLst>
      <p:ext uri="{BB962C8B-B14F-4D97-AF65-F5344CB8AC3E}">
        <p14:creationId xmlns:p14="http://schemas.microsoft.com/office/powerpoint/2010/main" val="193591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going to be easy.  We need to provide</a:t>
            </a:r>
            <a:r>
              <a:rPr lang="en-US" baseline="0" dirty="0" smtClean="0"/>
              <a:t> the same resources that affluent students with talent and interest in STEM field gets.  It has to be a </a:t>
            </a:r>
            <a:r>
              <a:rPr lang="en-US" i="1" baseline="0" dirty="0" smtClean="0"/>
              <a:t>comprehensive</a:t>
            </a:r>
            <a:r>
              <a:rPr lang="en-US" i="0" baseline="0" dirty="0" smtClean="0"/>
              <a:t> pathway that actually makes success in STEM </a:t>
            </a:r>
            <a:r>
              <a:rPr lang="en-US" i="1" baseline="0" dirty="0" smtClean="0"/>
              <a:t>realistic</a:t>
            </a:r>
            <a:r>
              <a:rPr lang="en-US" i="0" baseline="0" dirty="0" smtClean="0"/>
              <a:t>.</a:t>
            </a:r>
            <a:endParaRPr lang="en-US" dirty="0" smtClean="0"/>
          </a:p>
          <a:p>
            <a:endParaRPr lang="en-US" dirty="0" smtClean="0"/>
          </a:p>
          <a:p>
            <a:r>
              <a:rPr lang="en-US" dirty="0" smtClean="0"/>
              <a:t>BEAM 6: Laying</a:t>
            </a:r>
            <a:r>
              <a:rPr lang="en-US" baseline="0" dirty="0" smtClean="0"/>
              <a:t> the groundwork.</a:t>
            </a:r>
          </a:p>
          <a:p>
            <a:endParaRPr lang="en-US" baseline="0" dirty="0" smtClean="0"/>
          </a:p>
          <a:p>
            <a:r>
              <a:rPr lang="en-US" baseline="0" dirty="0" smtClean="0"/>
              <a:t>Some won’t go on to BEAM 7.  Maybe Prep for Prep is a better program for them if math is only sort-of their thing.  Maybe BEAM 6 was as challenging as they were ready for.  Maybe we weren’t quite able to light that fire inside them.  That’s fine.  We go out of our way to find students who wouldn’t ever have access to this; what we’ve found is that, because parent involvement is inconsistent, …</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20</a:t>
            </a:fld>
            <a:endParaRPr lang="en-US"/>
          </a:p>
        </p:txBody>
      </p:sp>
    </p:spTree>
    <p:extLst>
      <p:ext uri="{BB962C8B-B14F-4D97-AF65-F5344CB8AC3E}">
        <p14:creationId xmlns:p14="http://schemas.microsoft.com/office/powerpoint/2010/main" val="197192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21</a:t>
            </a:fld>
            <a:endParaRPr lang="en-US"/>
          </a:p>
        </p:txBody>
      </p:sp>
    </p:spTree>
    <p:extLst>
      <p:ext uri="{BB962C8B-B14F-4D97-AF65-F5344CB8AC3E}">
        <p14:creationId xmlns:p14="http://schemas.microsoft.com/office/powerpoint/2010/main" val="427369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24</a:t>
            </a:fld>
            <a:endParaRPr lang="en-US"/>
          </a:p>
        </p:txBody>
      </p:sp>
    </p:spTree>
    <p:extLst>
      <p:ext uri="{BB962C8B-B14F-4D97-AF65-F5344CB8AC3E}">
        <p14:creationId xmlns:p14="http://schemas.microsoft.com/office/powerpoint/2010/main" val="762657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address each, incl. word-by-word process of understanding problems</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25</a:t>
            </a:fld>
            <a:endParaRPr lang="en-US"/>
          </a:p>
        </p:txBody>
      </p:sp>
    </p:spTree>
    <p:extLst>
      <p:ext uri="{BB962C8B-B14F-4D97-AF65-F5344CB8AC3E}">
        <p14:creationId xmlns:p14="http://schemas.microsoft.com/office/powerpoint/2010/main" val="213898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see this article, and you think it must’ve been in </a:t>
            </a:r>
            <a:r>
              <a:rPr lang="en-US" i="1" dirty="0" smtClean="0"/>
              <a:t>The Onion</a:t>
            </a:r>
            <a:r>
              <a:rPr lang="en-US" i="0" dirty="0" smtClean="0"/>
              <a:t>, right?  But no… the </a:t>
            </a:r>
            <a:r>
              <a:rPr lang="en-US" i="1" dirty="0" smtClean="0"/>
              <a:t>Wall Street Journal</a:t>
            </a:r>
            <a:r>
              <a:rPr lang="en-US" i="0" dirty="0" smtClean="0"/>
              <a:t>.</a:t>
            </a:r>
          </a:p>
          <a:p>
            <a:endParaRPr lang="en-US" i="0" dirty="0" smtClean="0"/>
          </a:p>
          <a:p>
            <a:r>
              <a:rPr lang="en-US" i="0" dirty="0" smtClean="0"/>
              <a:t>And yet, even though this article has such a hilarious title, the topic it touches on is critical,</a:t>
            </a:r>
            <a:r>
              <a:rPr lang="en-US" i="0" baseline="0" dirty="0" smtClean="0"/>
              <a:t> and underlies this whole talk.</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a:t>
            </a:fld>
            <a:endParaRPr lang="en-US"/>
          </a:p>
        </p:txBody>
      </p:sp>
    </p:spTree>
    <p:extLst>
      <p:ext uri="{BB962C8B-B14F-4D97-AF65-F5344CB8AC3E}">
        <p14:creationId xmlns:p14="http://schemas.microsoft.com/office/powerpoint/2010/main" val="3763179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haven’t seen this problem before, it’s totally gorgeous and you should solve it!</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28</a:t>
            </a:fld>
            <a:endParaRPr lang="en-US"/>
          </a:p>
        </p:txBody>
      </p:sp>
    </p:spTree>
    <p:extLst>
      <p:ext uri="{BB962C8B-B14F-4D97-AF65-F5344CB8AC3E}">
        <p14:creationId xmlns:p14="http://schemas.microsoft.com/office/powerpoint/2010/main" val="3514620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some point, you </a:t>
            </a:r>
            <a:r>
              <a:rPr lang="en-US" i="1" dirty="0" smtClean="0"/>
              <a:t>do</a:t>
            </a:r>
            <a:r>
              <a:rPr lang="en-US" i="0" dirty="0" smtClean="0"/>
              <a:t> want students to</a:t>
            </a:r>
            <a:r>
              <a:rPr lang="en-US" i="0" baseline="0" dirty="0" smtClean="0"/>
              <a:t> learn the more sophisticated language, but don’t scare them away with it!</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29</a:t>
            </a:fld>
            <a:endParaRPr lang="en-US"/>
          </a:p>
        </p:txBody>
      </p:sp>
    </p:spTree>
    <p:extLst>
      <p:ext uri="{BB962C8B-B14F-4D97-AF65-F5344CB8AC3E}">
        <p14:creationId xmlns:p14="http://schemas.microsoft.com/office/powerpoint/2010/main" val="1573196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33</a:t>
            </a:fld>
            <a:endParaRPr lang="en-US"/>
          </a:p>
        </p:txBody>
      </p:sp>
    </p:spTree>
    <p:extLst>
      <p:ext uri="{BB962C8B-B14F-4D97-AF65-F5344CB8AC3E}">
        <p14:creationId xmlns:p14="http://schemas.microsoft.com/office/powerpoint/2010/main" val="3690955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Parents may not speak English!</a:t>
            </a:r>
            <a:r>
              <a:rPr lang="en-US" baseline="0" dirty="0" smtClean="0"/>
              <a:t>  May not have same value system on learning outside school, what is “enough”.</a:t>
            </a:r>
            <a:endParaRPr lang="en-US" dirty="0" smtClean="0"/>
          </a:p>
          <a:p>
            <a:r>
              <a:rPr lang="en-US" dirty="0" smtClean="0"/>
              <a:t>Asking for contest entry</a:t>
            </a:r>
            <a:r>
              <a:rPr lang="en-US" baseline="0" dirty="0" smtClean="0"/>
              <a:t> fees, t-shirts, etc.  Travel may be too much</a:t>
            </a:r>
          </a:p>
          <a:p>
            <a:r>
              <a:rPr lang="en-US" baseline="0" dirty="0" smtClean="0"/>
              <a:t>Alex F and family</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34</a:t>
            </a:fld>
            <a:endParaRPr lang="en-US"/>
          </a:p>
        </p:txBody>
      </p:sp>
    </p:spTree>
    <p:extLst>
      <p:ext uri="{BB962C8B-B14F-4D97-AF65-F5344CB8AC3E}">
        <p14:creationId xmlns:p14="http://schemas.microsoft.com/office/powerpoint/2010/main" val="927214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 ourselves relentlessly accountable for getting our students to the same points of success as affluent students with talent in math.</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35</a:t>
            </a:fld>
            <a:endParaRPr lang="en-US"/>
          </a:p>
        </p:txBody>
      </p:sp>
    </p:spTree>
    <p:extLst>
      <p:ext uri="{BB962C8B-B14F-4D97-AF65-F5344CB8AC3E}">
        <p14:creationId xmlns:p14="http://schemas.microsoft.com/office/powerpoint/2010/main" val="2350799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EAF5-FA50-4F63-901E-7CF89E597F11}" type="slidenum">
              <a:rPr lang="en-US" smtClean="0"/>
              <a:t>39</a:t>
            </a:fld>
            <a:endParaRPr lang="en-US"/>
          </a:p>
        </p:txBody>
      </p:sp>
    </p:spTree>
    <p:extLst>
      <p:ext uri="{BB962C8B-B14F-4D97-AF65-F5344CB8AC3E}">
        <p14:creationId xmlns:p14="http://schemas.microsoft.com/office/powerpoint/2010/main" val="932545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EAF5-FA50-4F63-901E-7CF89E597F11}" type="slidenum">
              <a:rPr lang="en-US" smtClean="0"/>
              <a:t>44</a:t>
            </a:fld>
            <a:endParaRPr lang="en-US"/>
          </a:p>
        </p:txBody>
      </p:sp>
    </p:spTree>
    <p:extLst>
      <p:ext uri="{BB962C8B-B14F-4D97-AF65-F5344CB8AC3E}">
        <p14:creationId xmlns:p14="http://schemas.microsoft.com/office/powerpoint/2010/main" val="151921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EAF5-FA50-4F63-901E-7CF89E597F11}" type="slidenum">
              <a:rPr lang="en-US" smtClean="0"/>
              <a:t>45</a:t>
            </a:fld>
            <a:endParaRPr lang="en-US"/>
          </a:p>
        </p:txBody>
      </p:sp>
    </p:spTree>
    <p:extLst>
      <p:ext uri="{BB962C8B-B14F-4D97-AF65-F5344CB8AC3E}">
        <p14:creationId xmlns:p14="http://schemas.microsoft.com/office/powerpoint/2010/main" val="190337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EAF5-FA50-4F63-901E-7CF89E597F11}" type="slidenum">
              <a:rPr lang="en-US" smtClean="0"/>
              <a:t>46</a:t>
            </a:fld>
            <a:endParaRPr lang="en-US"/>
          </a:p>
        </p:txBody>
      </p:sp>
    </p:spTree>
    <p:extLst>
      <p:ext uri="{BB962C8B-B14F-4D97-AF65-F5344CB8AC3E}">
        <p14:creationId xmlns:p14="http://schemas.microsoft.com/office/powerpoint/2010/main" val="824851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47</a:t>
            </a:fld>
            <a:endParaRPr lang="en-US"/>
          </a:p>
        </p:txBody>
      </p:sp>
    </p:spTree>
    <p:extLst>
      <p:ext uri="{BB962C8B-B14F-4D97-AF65-F5344CB8AC3E}">
        <p14:creationId xmlns:p14="http://schemas.microsoft.com/office/powerpoint/2010/main" val="330096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somehow, when you ask educators, you hear</a:t>
            </a:r>
            <a:r>
              <a:rPr lang="en-US" baseline="0" dirty="0" smtClean="0"/>
              <a:t> that the path to success in math lies through getting good grades in school.</a:t>
            </a:r>
          </a:p>
          <a:p>
            <a:endParaRPr lang="en-US" baseline="0" dirty="0" smtClean="0"/>
          </a:p>
          <a:p>
            <a:r>
              <a:rPr lang="en-US" baseline="0" dirty="0" smtClean="0"/>
              <a:t>Well, how true is that?</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4</a:t>
            </a:fld>
            <a:endParaRPr lang="en-US"/>
          </a:p>
        </p:txBody>
      </p:sp>
    </p:spTree>
    <p:extLst>
      <p:ext uri="{BB962C8B-B14F-4D97-AF65-F5344CB8AC3E}">
        <p14:creationId xmlns:p14="http://schemas.microsoft.com/office/powerpoint/2010/main" val="704168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48</a:t>
            </a:fld>
            <a:endParaRPr lang="en-US"/>
          </a:p>
        </p:txBody>
      </p:sp>
    </p:spTree>
    <p:extLst>
      <p:ext uri="{BB962C8B-B14F-4D97-AF65-F5344CB8AC3E}">
        <p14:creationId xmlns:p14="http://schemas.microsoft.com/office/powerpoint/2010/main" val="2865480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49</a:t>
            </a:fld>
            <a:endParaRPr lang="en-US"/>
          </a:p>
        </p:txBody>
      </p:sp>
    </p:spTree>
    <p:extLst>
      <p:ext uri="{BB962C8B-B14F-4D97-AF65-F5344CB8AC3E}">
        <p14:creationId xmlns:p14="http://schemas.microsoft.com/office/powerpoint/2010/main" val="318572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obviously subjective,</a:t>
            </a:r>
            <a:r>
              <a:rPr lang="en-US" baseline="0" dirty="0" smtClean="0"/>
              <a:t> but I browsed the August 2016 NYS Regents Exam for Algebra II/Trig and picked the hardest question I could find.</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5</a:t>
            </a:fld>
            <a:endParaRPr lang="en-US"/>
          </a:p>
        </p:txBody>
      </p:sp>
    </p:spTree>
    <p:extLst>
      <p:ext uri="{BB962C8B-B14F-4D97-AF65-F5344CB8AC3E}">
        <p14:creationId xmlns:p14="http://schemas.microsoft.com/office/powerpoint/2010/main" val="1529076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browsed some recent</a:t>
            </a:r>
            <a:r>
              <a:rPr lang="en-US" baseline="0" dirty="0" smtClean="0"/>
              <a:t> Math 220 exams, picked one, and modified it slightly since I don’t want to put anyone on the spot.  Look at the difference in questions!  In appearance, let alone actual mathematical thought.  How many steps there are, how much you have to focus on what’s important, how you have to decide to set your own interim goals and do them.  And we </a:t>
            </a:r>
            <a:r>
              <a:rPr lang="en-US" i="1" baseline="0" dirty="0" smtClean="0"/>
              <a:t>still</a:t>
            </a:r>
            <a:r>
              <a:rPr lang="en-US" i="0" baseline="0" dirty="0" smtClean="0"/>
              <a:t> think of this as mostly looking at facts and wish we could ask more sophisticated questions.</a:t>
            </a:r>
          </a:p>
          <a:p>
            <a:endParaRPr lang="en-US" i="0" baseline="0" dirty="0" smtClean="0"/>
          </a:p>
          <a:p>
            <a:r>
              <a:rPr lang="en-US" dirty="0" smtClean="0"/>
              <a:t>Imagine going from a place where this was the HARDEST question you faced, to one where this was a TYPICAL question.  Now consider the difference in learning styles, the greater independence required, and the greater level of abstraction of the material.</a:t>
            </a:r>
          </a:p>
          <a:p>
            <a:endParaRPr lang="en-US" dirty="0" smtClean="0"/>
          </a:p>
          <a:p>
            <a:r>
              <a:rPr lang="en-US" dirty="0" smtClean="0"/>
              <a:t>To understand the chain rule or do a u-substitution in an integral, can't just rely on an algorithm anymore.  Similarly, understanding what limits are is highly sophisticated, let alone more advanced stuff.</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6</a:t>
            </a:fld>
            <a:endParaRPr lang="en-US"/>
          </a:p>
        </p:txBody>
      </p:sp>
    </p:spTree>
    <p:extLst>
      <p:ext uri="{BB962C8B-B14F-4D97-AF65-F5344CB8AC3E}">
        <p14:creationId xmlns:p14="http://schemas.microsoft.com/office/powerpoint/2010/main" val="385539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browsed some recent</a:t>
            </a:r>
            <a:r>
              <a:rPr lang="en-US" baseline="0" dirty="0" smtClean="0"/>
              <a:t> Math 220 exams, picked one, and modified it slightly since I don’t want to put anyone on the spot.  Look at the difference in questions!  In appearance, let alone actual mathematical thought.  How many steps there are, how much you have to focus on what’s important, how you have to decide to set your own interim goals and do them.  And we </a:t>
            </a:r>
            <a:r>
              <a:rPr lang="en-US" i="1" baseline="0" dirty="0" smtClean="0"/>
              <a:t>still</a:t>
            </a:r>
            <a:r>
              <a:rPr lang="en-US" i="0" baseline="0" dirty="0" smtClean="0"/>
              <a:t> think of this as mostly looking at facts and wish we could ask more sophisticated questions.</a:t>
            </a:r>
          </a:p>
          <a:p>
            <a:endParaRPr lang="en-US" i="0" baseline="0" dirty="0" smtClean="0"/>
          </a:p>
          <a:p>
            <a:r>
              <a:rPr lang="en-US" dirty="0" smtClean="0"/>
              <a:t>Imagine going from a place where this was the HARDEST question you faced, to one where this was a TYPICAL question.  Now consider the difference in learning styles, the greater independence required, and the greater level of abstraction of the material.</a:t>
            </a:r>
          </a:p>
          <a:p>
            <a:endParaRPr lang="en-US" dirty="0" smtClean="0"/>
          </a:p>
          <a:p>
            <a:r>
              <a:rPr lang="en-US" dirty="0" smtClean="0"/>
              <a:t>To understand the chain rule or do a u-substitution in an integral, can't just rely on an algorithm anymore.  Similarly, understanding what limits are is highly sophisticated, let alone more advanced stuff.</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7</a:t>
            </a:fld>
            <a:endParaRPr lang="en-US"/>
          </a:p>
        </p:txBody>
      </p:sp>
    </p:spTree>
    <p:extLst>
      <p:ext uri="{BB962C8B-B14F-4D97-AF65-F5344CB8AC3E}">
        <p14:creationId xmlns:p14="http://schemas.microsoft.com/office/powerpoint/2010/main" val="39467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circles/math camps/etc.  Although very open, frankly,</a:t>
            </a:r>
            <a:r>
              <a:rPr lang="en-US" baseline="0" dirty="0" smtClean="0"/>
              <a:t> reaches mostly affluent white &amp; Asian kids with a few notable exceptions (e.g. Navajo Nations, MC^2)</a:t>
            </a:r>
          </a:p>
          <a:p>
            <a:r>
              <a:rPr lang="en-US" baseline="0" dirty="0" smtClean="0"/>
              <a:t>Test prep, less expertise, minimum achievements</a:t>
            </a:r>
          </a:p>
          <a:p>
            <a:r>
              <a:rPr lang="en-US" baseline="0" dirty="0" smtClean="0"/>
              <a:t>Math enrichment world can be so powerful; need to come together; this has been my work, enable all of you to bring your expertise to bear on these communities.</a:t>
            </a:r>
          </a:p>
        </p:txBody>
      </p:sp>
      <p:sp>
        <p:nvSpPr>
          <p:cNvPr id="4" name="Slide Number Placeholder 3"/>
          <p:cNvSpPr>
            <a:spLocks noGrp="1"/>
          </p:cNvSpPr>
          <p:nvPr>
            <p:ph type="sldNum" sz="quarter" idx="10"/>
          </p:nvPr>
        </p:nvSpPr>
        <p:spPr/>
        <p:txBody>
          <a:bodyPr/>
          <a:lstStyle/>
          <a:p>
            <a:fld id="{B56FEAF5-FA50-4F63-901E-7CF89E597F11}" type="slidenum">
              <a:rPr lang="en-US" smtClean="0"/>
              <a:t>8</a:t>
            </a:fld>
            <a:endParaRPr lang="en-US"/>
          </a:p>
        </p:txBody>
      </p:sp>
    </p:spTree>
    <p:extLst>
      <p:ext uri="{BB962C8B-B14F-4D97-AF65-F5344CB8AC3E}">
        <p14:creationId xmlns:p14="http://schemas.microsoft.com/office/powerpoint/2010/main" val="2311452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comparably, consider what percentage are likely to get to</a:t>
            </a:r>
            <a:r>
              <a:rPr lang="en-US" baseline="0" dirty="0" smtClean="0"/>
              <a:t> the PhD level</a:t>
            </a:r>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12</a:t>
            </a:fld>
            <a:endParaRPr lang="en-US"/>
          </a:p>
        </p:txBody>
      </p:sp>
    </p:spTree>
    <p:extLst>
      <p:ext uri="{BB962C8B-B14F-4D97-AF65-F5344CB8AC3E}">
        <p14:creationId xmlns:p14="http://schemas.microsoft.com/office/powerpoint/2010/main" val="259498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Intensely hopeful: it </a:t>
            </a:r>
            <a:r>
              <a:rPr lang="en-US" i="1" dirty="0" smtClean="0"/>
              <a:t>is</a:t>
            </a:r>
            <a:r>
              <a:rPr lang="en-US" i="0" dirty="0" smtClean="0"/>
              <a:t> getting better; not a plateau</a:t>
            </a:r>
          </a:p>
          <a:p>
            <a:endParaRPr lang="en-US" i="0" dirty="0" smtClean="0"/>
          </a:p>
          <a:p>
            <a:r>
              <a:rPr lang="en-US" i="0" dirty="0" smtClean="0"/>
              <a:t>Sources:</a:t>
            </a:r>
          </a:p>
          <a:p>
            <a:r>
              <a:rPr lang="en-US" dirty="0" smtClean="0"/>
              <a:t>https://wayback.archive-it.org/5902/20160210152000/http://www.nsf.gov/statistics/doctorates/pdf/sed1995.pdf</a:t>
            </a:r>
          </a:p>
          <a:p>
            <a:r>
              <a:rPr lang="en-US" dirty="0" smtClean="0"/>
              <a:t>https://www.nsf.gov/statistics/2015/nsf15311/tables/pdf/tab7-4-updated-2016-08.pdf</a:t>
            </a:r>
          </a:p>
          <a:p>
            <a:endParaRPr lang="en-US" dirty="0"/>
          </a:p>
        </p:txBody>
      </p:sp>
      <p:sp>
        <p:nvSpPr>
          <p:cNvPr id="4" name="Slide Number Placeholder 3"/>
          <p:cNvSpPr>
            <a:spLocks noGrp="1"/>
          </p:cNvSpPr>
          <p:nvPr>
            <p:ph type="sldNum" sz="quarter" idx="10"/>
          </p:nvPr>
        </p:nvSpPr>
        <p:spPr/>
        <p:txBody>
          <a:bodyPr/>
          <a:lstStyle/>
          <a:p>
            <a:fld id="{B56FEAF5-FA50-4F63-901E-7CF89E597F11}" type="slidenum">
              <a:rPr lang="en-US" smtClean="0"/>
              <a:t>13</a:t>
            </a:fld>
            <a:endParaRPr lang="en-US"/>
          </a:p>
        </p:txBody>
      </p:sp>
    </p:spTree>
    <p:extLst>
      <p:ext uri="{BB962C8B-B14F-4D97-AF65-F5344CB8AC3E}">
        <p14:creationId xmlns:p14="http://schemas.microsoft.com/office/powerpoint/2010/main" val="304681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1347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35624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40208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599"/>
            <a:ext cx="8229600" cy="46482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5254" y="6174637"/>
            <a:ext cx="2008746" cy="683363"/>
          </a:xfrm>
          <a:prstGeom prst="rect">
            <a:avLst/>
          </a:prstGeom>
        </p:spPr>
      </p:pic>
    </p:spTree>
    <p:extLst>
      <p:ext uri="{BB962C8B-B14F-4D97-AF65-F5344CB8AC3E}">
        <p14:creationId xmlns:p14="http://schemas.microsoft.com/office/powerpoint/2010/main" val="25341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2303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333916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58643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417458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36752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25228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A34404-BB4E-427C-B491-09B20C1B2E83}" type="datetimeFigureOut">
              <a:rPr lang="en-US" smtClean="0"/>
              <a:t>3/12/2018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0A5252-18BF-470C-9374-693441C62D97}" type="slidenum">
              <a:rPr lang="en-US" smtClean="0"/>
              <a:t>‹#›</a:t>
            </a:fld>
            <a:endParaRPr lang="en-US"/>
          </a:p>
        </p:txBody>
      </p:sp>
    </p:spTree>
    <p:extLst>
      <p:ext uri="{BB962C8B-B14F-4D97-AF65-F5344CB8AC3E}">
        <p14:creationId xmlns:p14="http://schemas.microsoft.com/office/powerpoint/2010/main" val="323710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3649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1" cy="5892539"/>
          </a:xfrm>
          <a:prstGeom prst="rect">
            <a:avLst/>
          </a:prstGeom>
        </p:spPr>
      </p:pic>
      <p:sp>
        <p:nvSpPr>
          <p:cNvPr id="8" name="Rectangle 7"/>
          <p:cNvSpPr/>
          <p:nvPr/>
        </p:nvSpPr>
        <p:spPr>
          <a:xfrm>
            <a:off x="914400" y="-76200"/>
            <a:ext cx="7315200" cy="17526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8242"/>
            <a:ext cx="5029200" cy="1891126"/>
          </a:xfrm>
          <a:prstGeom prst="rect">
            <a:avLst/>
          </a:prstGeom>
        </p:spPr>
      </p:pic>
      <p:sp>
        <p:nvSpPr>
          <p:cNvPr id="5" name="Subtitle 2"/>
          <p:cNvSpPr txBox="1">
            <a:spLocks/>
          </p:cNvSpPr>
          <p:nvPr/>
        </p:nvSpPr>
        <p:spPr>
          <a:xfrm>
            <a:off x="914400" y="1676400"/>
            <a:ext cx="7315200" cy="1981200"/>
          </a:xfrm>
          <a:prstGeom prst="rect">
            <a:avLst/>
          </a:prstGeom>
          <a:solidFill>
            <a:schemeClr val="bg2">
              <a:alpha val="5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dirty="0" smtClean="0">
                <a:solidFill>
                  <a:schemeClr val="tx1">
                    <a:lumMod val="50000"/>
                  </a:schemeClr>
                </a:solidFill>
                <a:latin typeface="+mj-lt"/>
              </a:rPr>
              <a:t>Developing Warm Mathematical Relationships with Students from Diverse Backgrounds</a:t>
            </a:r>
            <a:endParaRPr lang="en-US" sz="4000" dirty="0">
              <a:solidFill>
                <a:schemeClr val="tx1">
                  <a:lumMod val="50000"/>
                </a:schemeClr>
              </a:solidFill>
              <a:latin typeface="+mj-lt"/>
            </a:endParaRPr>
          </a:p>
        </p:txBody>
      </p:sp>
      <p:sp>
        <p:nvSpPr>
          <p:cNvPr id="6" name="Rectangle 5"/>
          <p:cNvSpPr/>
          <p:nvPr/>
        </p:nvSpPr>
        <p:spPr>
          <a:xfrm>
            <a:off x="-457200" y="5715000"/>
            <a:ext cx="9829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27776"/>
            <a:ext cx="4139184" cy="1030224"/>
          </a:xfrm>
          <a:prstGeom prst="rect">
            <a:avLst/>
          </a:prstGeom>
        </p:spPr>
      </p:pic>
      <p:pic>
        <p:nvPicPr>
          <p:cNvPr id="3" name="Picture 2"/>
          <p:cNvPicPr>
            <a:picLocks noChangeAspect="1"/>
          </p:cNvPicPr>
          <p:nvPr/>
        </p:nvPicPr>
        <p:blipFill>
          <a:blip r:embed="rId6"/>
          <a:stretch>
            <a:fillRect/>
          </a:stretch>
        </p:blipFill>
        <p:spPr>
          <a:xfrm>
            <a:off x="4774184" y="5831476"/>
            <a:ext cx="4369816" cy="1026524"/>
          </a:xfrm>
          <a:prstGeom prst="rect">
            <a:avLst/>
          </a:prstGeom>
        </p:spPr>
      </p:pic>
    </p:spTree>
    <p:extLst>
      <p:ext uri="{BB962C8B-B14F-4D97-AF65-F5344CB8AC3E}">
        <p14:creationId xmlns:p14="http://schemas.microsoft.com/office/powerpoint/2010/main" val="3450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304800" y="381000"/>
          <a:ext cx="85344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117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228600" y="152400"/>
          <a:ext cx="87630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644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04800" y="457200"/>
          <a:ext cx="8686800" cy="5349240"/>
        </p:xfrm>
        <a:graphic>
          <a:graphicData uri="http://schemas.openxmlformats.org/drawingml/2006/table">
            <a:tbl>
              <a:tblPr firstRow="1" firstCol="1" bandRow="1">
                <a:tableStyleId>{5C22544A-7EE6-4342-B048-85BDC9FD1C3A}</a:tableStyleId>
              </a:tblPr>
              <a:tblGrid>
                <a:gridCol w="1850071">
                  <a:extLst>
                    <a:ext uri="{9D8B030D-6E8A-4147-A177-3AD203B41FA5}">
                      <a16:colId xmlns:a16="http://schemas.microsoft.com/office/drawing/2014/main" val="3501785765"/>
                    </a:ext>
                  </a:extLst>
                </a:gridCol>
                <a:gridCol w="1737360">
                  <a:extLst>
                    <a:ext uri="{9D8B030D-6E8A-4147-A177-3AD203B41FA5}">
                      <a16:colId xmlns:a16="http://schemas.microsoft.com/office/drawing/2014/main" val="2180518030"/>
                    </a:ext>
                  </a:extLst>
                </a:gridCol>
                <a:gridCol w="1747021">
                  <a:extLst>
                    <a:ext uri="{9D8B030D-6E8A-4147-A177-3AD203B41FA5}">
                      <a16:colId xmlns:a16="http://schemas.microsoft.com/office/drawing/2014/main" val="3749811378"/>
                    </a:ext>
                  </a:extLst>
                </a:gridCol>
                <a:gridCol w="1737360">
                  <a:extLst>
                    <a:ext uri="{9D8B030D-6E8A-4147-A177-3AD203B41FA5}">
                      <a16:colId xmlns:a16="http://schemas.microsoft.com/office/drawing/2014/main" val="2589183823"/>
                    </a:ext>
                  </a:extLst>
                </a:gridCol>
                <a:gridCol w="1614988">
                  <a:extLst>
                    <a:ext uri="{9D8B030D-6E8A-4147-A177-3AD203B41FA5}">
                      <a16:colId xmlns:a16="http://schemas.microsoft.com/office/drawing/2014/main" val="907476686"/>
                    </a:ext>
                  </a:extLst>
                </a:gridCol>
              </a:tblGrid>
              <a:tr h="533400">
                <a:tc>
                  <a:txBody>
                    <a:bodyPr/>
                    <a:lstStyle/>
                    <a:p>
                      <a:pPr marL="0" marR="0">
                        <a:spcBef>
                          <a:spcPts val="0"/>
                        </a:spcBef>
                        <a:spcAft>
                          <a:spcPts val="0"/>
                        </a:spcAft>
                      </a:pPr>
                      <a:r>
                        <a:rPr lang="en-US" sz="1800">
                          <a:effectLst/>
                        </a:rPr>
                        <a:t> </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Asian</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White</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Black</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Hispanic</a:t>
                      </a:r>
                      <a:r>
                        <a:rPr lang="en-US" sz="1800" dirty="0" smtClean="0">
                          <a:effectLst/>
                        </a:rPr>
                        <a:t>/</a:t>
                      </a:r>
                    </a:p>
                    <a:p>
                      <a:pPr marL="0" marR="0">
                        <a:spcBef>
                          <a:spcPts val="0"/>
                        </a:spcBef>
                        <a:spcAft>
                          <a:spcPts val="0"/>
                        </a:spcAft>
                      </a:pPr>
                      <a:r>
                        <a:rPr lang="en-US" sz="1800" dirty="0" smtClean="0">
                          <a:effectLst/>
                        </a:rPr>
                        <a:t>Latino</a:t>
                      </a:r>
                      <a:endParaRPr lang="en-US" sz="1800" dirty="0">
                        <a:effectLst/>
                        <a:latin typeface="Adobe Caslon Pro" panose="0205050205050A020403" pitchFamily="18"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3741048853"/>
                  </a:ext>
                </a:extLst>
              </a:tr>
              <a:tr h="1066800">
                <a:tc>
                  <a:txBody>
                    <a:bodyPr/>
                    <a:lstStyle/>
                    <a:p>
                      <a:pPr marL="0" marR="0">
                        <a:spcBef>
                          <a:spcPts val="0"/>
                        </a:spcBef>
                        <a:spcAft>
                          <a:spcPts val="0"/>
                        </a:spcAft>
                      </a:pPr>
                      <a:r>
                        <a:rPr lang="en-US" sz="1800">
                          <a:effectLst/>
                        </a:rPr>
                        <a:t>Percent who enter college</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92.5%</a:t>
                      </a:r>
                      <a:endParaRPr lang="en-US" sz="1800" dirty="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86.5%</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82.1%</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78.8%</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3523345094"/>
                  </a:ext>
                </a:extLst>
              </a:tr>
              <a:tr h="1066800">
                <a:tc>
                  <a:txBody>
                    <a:bodyPr/>
                    <a:lstStyle/>
                    <a:p>
                      <a:pPr marL="0" marR="0">
                        <a:spcBef>
                          <a:spcPts val="0"/>
                        </a:spcBef>
                        <a:spcAft>
                          <a:spcPts val="0"/>
                        </a:spcAft>
                      </a:pPr>
                      <a:r>
                        <a:rPr lang="en-US" sz="1800">
                          <a:effectLst/>
                        </a:rPr>
                        <a:t>Percent with any bachelors’ degree</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63.4%</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39.7%</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20.6%</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15.1%</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4254970748"/>
                  </a:ext>
                </a:extLst>
              </a:tr>
              <a:tr h="1066800">
                <a:tc>
                  <a:txBody>
                    <a:bodyPr/>
                    <a:lstStyle/>
                    <a:p>
                      <a:pPr marL="0" marR="0">
                        <a:spcBef>
                          <a:spcPts val="0"/>
                        </a:spcBef>
                        <a:spcAft>
                          <a:spcPts val="0"/>
                        </a:spcAft>
                      </a:pPr>
                      <a:r>
                        <a:rPr lang="en-US" sz="1800">
                          <a:effectLst/>
                        </a:rPr>
                        <a:t>Percent of those who have a STEM degree</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60.9%</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37.6%</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37.2%</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37.8%</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1764581070"/>
                  </a:ext>
                </a:extLst>
              </a:tr>
              <a:tr h="1600200">
                <a:tc>
                  <a:txBody>
                    <a:bodyPr/>
                    <a:lstStyle/>
                    <a:p>
                      <a:pPr marL="0" marR="0">
                        <a:spcBef>
                          <a:spcPts val="0"/>
                        </a:spcBef>
                        <a:spcAft>
                          <a:spcPts val="0"/>
                        </a:spcAft>
                      </a:pPr>
                      <a:r>
                        <a:rPr lang="en-US" sz="1800">
                          <a:effectLst/>
                        </a:rPr>
                        <a:t>Overall percentage with STEM bachelors’ degree or better</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38.6%</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14.9%</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7.7%</a:t>
                      </a:r>
                      <a:endParaRPr lang="en-US" sz="1800">
                        <a:effectLst/>
                        <a:latin typeface="Adobe Caslon Pro" panose="0205050205050A020403" pitchFamily="18" charset="0"/>
                        <a:ea typeface="PMingLiU"/>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5.7%</a:t>
                      </a:r>
                      <a:endParaRPr lang="en-US" sz="1800" dirty="0">
                        <a:effectLst/>
                        <a:latin typeface="Adobe Caslon Pro" panose="0205050205050A020403" pitchFamily="18"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1030554655"/>
                  </a:ext>
                </a:extLst>
              </a:tr>
            </a:tbl>
          </a:graphicData>
        </a:graphic>
      </p:graphicFrame>
    </p:spTree>
    <p:extLst>
      <p:ext uri="{BB962C8B-B14F-4D97-AF65-F5344CB8AC3E}">
        <p14:creationId xmlns:p14="http://schemas.microsoft.com/office/powerpoint/2010/main" val="141439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045743447"/>
              </p:ext>
            </p:extLst>
          </p:nvPr>
        </p:nvGraphicFramePr>
        <p:xfrm>
          <a:off x="373743" y="609600"/>
          <a:ext cx="87376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21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Pathways to STEM</a:t>
            </a:r>
            <a:endParaRPr lang="en-US" dirty="0"/>
          </a:p>
        </p:txBody>
      </p:sp>
      <p:grpSp>
        <p:nvGrpSpPr>
          <p:cNvPr id="4" name="Group 3"/>
          <p:cNvGrpSpPr/>
          <p:nvPr/>
        </p:nvGrpSpPr>
        <p:grpSpPr>
          <a:xfrm>
            <a:off x="457200" y="3135868"/>
            <a:ext cx="8229600" cy="990600"/>
            <a:chOff x="457200" y="2971800"/>
            <a:chExt cx="8229600" cy="990600"/>
          </a:xfrm>
        </p:grpSpPr>
        <p:sp>
          <p:nvSpPr>
            <p:cNvPr id="5" name="TextBox 4"/>
            <p:cNvSpPr txBox="1"/>
            <p:nvPr/>
          </p:nvSpPr>
          <p:spPr>
            <a:xfrm>
              <a:off x="457200" y="2971800"/>
              <a:ext cx="1600200" cy="990600"/>
            </a:xfrm>
            <a:prstGeom prst="rect">
              <a:avLst/>
            </a:prstGeom>
            <a:noFill/>
            <a:ln w="25400">
              <a:solidFill>
                <a:schemeClr val="accent1"/>
              </a:solidFill>
            </a:ln>
          </p:spPr>
          <p:txBody>
            <a:bodyPr wrap="square" rtlCol="0" anchor="ctr" anchorCtr="0">
              <a:noAutofit/>
            </a:bodyPr>
            <a:lstStyle/>
            <a:p>
              <a:pPr algn="ctr"/>
              <a:r>
                <a:rPr lang="en-US" dirty="0" smtClean="0"/>
                <a:t>Elementary School</a:t>
              </a:r>
              <a:endParaRPr lang="en-US" dirty="0"/>
            </a:p>
          </p:txBody>
        </p:sp>
        <p:sp>
          <p:nvSpPr>
            <p:cNvPr id="6" name="TextBox 5"/>
            <p:cNvSpPr txBox="1"/>
            <p:nvPr/>
          </p:nvSpPr>
          <p:spPr>
            <a:xfrm>
              <a:off x="2667000" y="2971800"/>
              <a:ext cx="1600200" cy="990600"/>
            </a:xfrm>
            <a:prstGeom prst="rect">
              <a:avLst/>
            </a:prstGeom>
            <a:noFill/>
            <a:ln w="25400">
              <a:solidFill>
                <a:schemeClr val="accent1"/>
              </a:solidFill>
            </a:ln>
          </p:spPr>
          <p:txBody>
            <a:bodyPr wrap="square" rtlCol="0" anchor="ctr" anchorCtr="0">
              <a:noAutofit/>
            </a:bodyPr>
            <a:lstStyle/>
            <a:p>
              <a:pPr algn="ctr"/>
              <a:r>
                <a:rPr lang="en-US" dirty="0" smtClean="0"/>
                <a:t>Middle</a:t>
              </a:r>
            </a:p>
            <a:p>
              <a:pPr algn="ctr"/>
              <a:r>
                <a:rPr lang="en-US" dirty="0" smtClean="0"/>
                <a:t>School</a:t>
              </a:r>
              <a:endParaRPr lang="en-US" dirty="0"/>
            </a:p>
          </p:txBody>
        </p:sp>
        <p:sp>
          <p:nvSpPr>
            <p:cNvPr id="7" name="TextBox 6"/>
            <p:cNvSpPr txBox="1"/>
            <p:nvPr/>
          </p:nvSpPr>
          <p:spPr>
            <a:xfrm>
              <a:off x="4876800" y="2971800"/>
              <a:ext cx="1600200" cy="990600"/>
            </a:xfrm>
            <a:prstGeom prst="rect">
              <a:avLst/>
            </a:prstGeom>
            <a:noFill/>
            <a:ln w="25400">
              <a:solidFill>
                <a:schemeClr val="accent1"/>
              </a:solidFill>
            </a:ln>
          </p:spPr>
          <p:txBody>
            <a:bodyPr wrap="square" rtlCol="0" anchor="ctr" anchorCtr="0">
              <a:noAutofit/>
            </a:bodyPr>
            <a:lstStyle/>
            <a:p>
              <a:pPr algn="ctr"/>
              <a:r>
                <a:rPr lang="en-US" dirty="0" smtClean="0"/>
                <a:t>High</a:t>
              </a:r>
            </a:p>
            <a:p>
              <a:pPr algn="ctr"/>
              <a:r>
                <a:rPr lang="en-US" dirty="0" smtClean="0"/>
                <a:t>School</a:t>
              </a:r>
              <a:endParaRPr lang="en-US" dirty="0"/>
            </a:p>
          </p:txBody>
        </p:sp>
        <p:sp>
          <p:nvSpPr>
            <p:cNvPr id="8" name="TextBox 7"/>
            <p:cNvSpPr txBox="1"/>
            <p:nvPr/>
          </p:nvSpPr>
          <p:spPr>
            <a:xfrm>
              <a:off x="7086600" y="2971800"/>
              <a:ext cx="1600200" cy="990600"/>
            </a:xfrm>
            <a:prstGeom prst="rect">
              <a:avLst/>
            </a:prstGeom>
            <a:noFill/>
            <a:ln w="25400">
              <a:solidFill>
                <a:schemeClr val="accent1"/>
              </a:solidFill>
            </a:ln>
          </p:spPr>
          <p:txBody>
            <a:bodyPr wrap="square" rtlCol="0" anchor="ctr" anchorCtr="0">
              <a:noAutofit/>
            </a:bodyPr>
            <a:lstStyle/>
            <a:p>
              <a:pPr algn="ctr"/>
              <a:r>
                <a:rPr lang="en-US" dirty="0" smtClean="0"/>
                <a:t>College</a:t>
              </a:r>
              <a:endParaRPr lang="en-US" dirty="0"/>
            </a:p>
          </p:txBody>
        </p:sp>
        <p:cxnSp>
          <p:nvCxnSpPr>
            <p:cNvPr id="9" name="Straight Arrow Connector 8"/>
            <p:cNvCxnSpPr>
              <a:stCxn id="5" idx="3"/>
              <a:endCxn id="6" idx="1"/>
            </p:cNvCxnSpPr>
            <p:nvPr/>
          </p:nvCxnSpPr>
          <p:spPr>
            <a:xfrm>
              <a:off x="2057400" y="3467100"/>
              <a:ext cx="6096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3"/>
              <a:endCxn id="7" idx="1"/>
            </p:cNvCxnSpPr>
            <p:nvPr/>
          </p:nvCxnSpPr>
          <p:spPr>
            <a:xfrm>
              <a:off x="4267200" y="3467100"/>
              <a:ext cx="6096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a:endCxn id="8" idx="1"/>
            </p:cNvCxnSpPr>
            <p:nvPr/>
          </p:nvCxnSpPr>
          <p:spPr>
            <a:xfrm>
              <a:off x="6477000" y="3467100"/>
              <a:ext cx="6096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876800" y="5574268"/>
            <a:ext cx="3886200" cy="369332"/>
          </a:xfrm>
          <a:prstGeom prst="rect">
            <a:avLst/>
          </a:prstGeom>
          <a:noFill/>
          <a:ln w="25400">
            <a:solidFill>
              <a:schemeClr val="accent2"/>
            </a:solidFill>
          </a:ln>
        </p:spPr>
        <p:txBody>
          <a:bodyPr wrap="square" rtlCol="0">
            <a:spAutoFit/>
          </a:bodyPr>
          <a:lstStyle/>
          <a:p>
            <a:pPr algn="ctr"/>
            <a:r>
              <a:rPr lang="en-US" dirty="0" smtClean="0"/>
              <a:t>Research and Internships</a:t>
            </a:r>
            <a:endParaRPr lang="en-US" dirty="0"/>
          </a:p>
        </p:txBody>
      </p:sp>
      <p:sp>
        <p:nvSpPr>
          <p:cNvPr id="13" name="TextBox 12"/>
          <p:cNvSpPr txBox="1"/>
          <p:nvPr/>
        </p:nvSpPr>
        <p:spPr>
          <a:xfrm>
            <a:off x="3124200" y="2209800"/>
            <a:ext cx="3124200" cy="369332"/>
          </a:xfrm>
          <a:prstGeom prst="rect">
            <a:avLst/>
          </a:prstGeom>
          <a:noFill/>
          <a:ln w="25400">
            <a:solidFill>
              <a:schemeClr val="accent2"/>
            </a:solidFill>
          </a:ln>
        </p:spPr>
        <p:txBody>
          <a:bodyPr wrap="square" rtlCol="0">
            <a:spAutoFit/>
          </a:bodyPr>
          <a:lstStyle/>
          <a:p>
            <a:pPr algn="ctr"/>
            <a:r>
              <a:rPr lang="en-US" dirty="0" smtClean="0"/>
              <a:t>Computer Programming</a:t>
            </a:r>
            <a:endParaRPr lang="en-US" dirty="0"/>
          </a:p>
        </p:txBody>
      </p:sp>
      <p:sp>
        <p:nvSpPr>
          <p:cNvPr id="14" name="TextBox 13"/>
          <p:cNvSpPr txBox="1"/>
          <p:nvPr/>
        </p:nvSpPr>
        <p:spPr>
          <a:xfrm>
            <a:off x="1333500" y="5128736"/>
            <a:ext cx="6705600" cy="369332"/>
          </a:xfrm>
          <a:prstGeom prst="rect">
            <a:avLst/>
          </a:prstGeom>
          <a:noFill/>
          <a:ln w="25400">
            <a:solidFill>
              <a:schemeClr val="accent2"/>
            </a:solidFill>
          </a:ln>
        </p:spPr>
        <p:txBody>
          <a:bodyPr wrap="square" rtlCol="0">
            <a:spAutoFit/>
          </a:bodyPr>
          <a:lstStyle/>
          <a:p>
            <a:pPr algn="ctr"/>
            <a:r>
              <a:rPr lang="en-US" dirty="0" smtClean="0"/>
              <a:t>Math Contests, Math Circles</a:t>
            </a:r>
            <a:endParaRPr lang="en-US" dirty="0"/>
          </a:p>
        </p:txBody>
      </p:sp>
      <p:sp>
        <p:nvSpPr>
          <p:cNvPr id="15" name="TextBox 14"/>
          <p:cNvSpPr txBox="1"/>
          <p:nvPr/>
        </p:nvSpPr>
        <p:spPr>
          <a:xfrm>
            <a:off x="1333500" y="4671536"/>
            <a:ext cx="6705600" cy="369332"/>
          </a:xfrm>
          <a:prstGeom prst="rect">
            <a:avLst/>
          </a:prstGeom>
          <a:noFill/>
          <a:ln w="25400">
            <a:solidFill>
              <a:schemeClr val="accent2"/>
            </a:solidFill>
          </a:ln>
        </p:spPr>
        <p:txBody>
          <a:bodyPr wrap="square" rtlCol="0">
            <a:spAutoFit/>
          </a:bodyPr>
          <a:lstStyle/>
          <a:p>
            <a:pPr algn="ctr"/>
            <a:r>
              <a:rPr lang="en-US" dirty="0" smtClean="0"/>
              <a:t>Robotics Competitions</a:t>
            </a:r>
            <a:endParaRPr lang="en-US" dirty="0"/>
          </a:p>
        </p:txBody>
      </p:sp>
      <p:sp>
        <p:nvSpPr>
          <p:cNvPr id="16" name="TextBox 15"/>
          <p:cNvSpPr txBox="1"/>
          <p:nvPr/>
        </p:nvSpPr>
        <p:spPr>
          <a:xfrm>
            <a:off x="76200" y="2209800"/>
            <a:ext cx="2919845" cy="369332"/>
          </a:xfrm>
          <a:prstGeom prst="rect">
            <a:avLst/>
          </a:prstGeom>
          <a:noFill/>
          <a:ln w="25400">
            <a:solidFill>
              <a:schemeClr val="accent2"/>
            </a:solidFill>
          </a:ln>
        </p:spPr>
        <p:txBody>
          <a:bodyPr wrap="square" rtlCol="0">
            <a:spAutoFit/>
          </a:bodyPr>
          <a:lstStyle/>
          <a:p>
            <a:pPr algn="ctr"/>
            <a:r>
              <a:rPr lang="en-US" dirty="0" smtClean="0"/>
              <a:t>Extra math practice</a:t>
            </a:r>
            <a:endParaRPr lang="en-US" dirty="0"/>
          </a:p>
        </p:txBody>
      </p:sp>
      <p:sp>
        <p:nvSpPr>
          <p:cNvPr id="17" name="TextBox 16"/>
          <p:cNvSpPr txBox="1"/>
          <p:nvPr/>
        </p:nvSpPr>
        <p:spPr>
          <a:xfrm>
            <a:off x="3657600" y="4212149"/>
            <a:ext cx="5105400" cy="369332"/>
          </a:xfrm>
          <a:prstGeom prst="rect">
            <a:avLst/>
          </a:prstGeom>
          <a:noFill/>
          <a:ln w="25400">
            <a:solidFill>
              <a:schemeClr val="accent2"/>
            </a:solidFill>
          </a:ln>
        </p:spPr>
        <p:txBody>
          <a:bodyPr wrap="square" rtlCol="0">
            <a:spAutoFit/>
          </a:bodyPr>
          <a:lstStyle/>
          <a:p>
            <a:pPr algn="ctr"/>
            <a:r>
              <a:rPr lang="en-US" dirty="0" smtClean="0"/>
              <a:t>Academic Summer Programs</a:t>
            </a:r>
            <a:endParaRPr lang="en-US" dirty="0"/>
          </a:p>
        </p:txBody>
      </p:sp>
      <p:sp>
        <p:nvSpPr>
          <p:cNvPr id="18" name="TextBox 17"/>
          <p:cNvSpPr txBox="1"/>
          <p:nvPr/>
        </p:nvSpPr>
        <p:spPr>
          <a:xfrm>
            <a:off x="1350818" y="1764268"/>
            <a:ext cx="6705600" cy="369332"/>
          </a:xfrm>
          <a:prstGeom prst="rect">
            <a:avLst/>
          </a:prstGeom>
          <a:noFill/>
          <a:ln w="25400">
            <a:solidFill>
              <a:schemeClr val="accent2"/>
            </a:solidFill>
          </a:ln>
        </p:spPr>
        <p:txBody>
          <a:bodyPr wrap="square" rtlCol="0">
            <a:spAutoFit/>
          </a:bodyPr>
          <a:lstStyle/>
          <a:p>
            <a:pPr algn="ctr"/>
            <a:r>
              <a:rPr lang="en-US" dirty="0" smtClean="0"/>
              <a:t>Science Club/Science Olympiad/Odyssey of the Mind</a:t>
            </a:r>
            <a:endParaRPr lang="en-US" dirty="0"/>
          </a:p>
        </p:txBody>
      </p:sp>
      <p:sp>
        <p:nvSpPr>
          <p:cNvPr id="19" name="TextBox 18"/>
          <p:cNvSpPr txBox="1"/>
          <p:nvPr/>
        </p:nvSpPr>
        <p:spPr>
          <a:xfrm>
            <a:off x="1752600" y="2660440"/>
            <a:ext cx="7010400" cy="369332"/>
          </a:xfrm>
          <a:prstGeom prst="rect">
            <a:avLst/>
          </a:prstGeom>
          <a:noFill/>
          <a:ln w="25400">
            <a:solidFill>
              <a:schemeClr val="accent2"/>
            </a:solidFill>
          </a:ln>
        </p:spPr>
        <p:txBody>
          <a:bodyPr wrap="square" rtlCol="0">
            <a:spAutoFit/>
          </a:bodyPr>
          <a:lstStyle/>
          <a:p>
            <a:pPr algn="ctr"/>
            <a:r>
              <a:rPr lang="en-US" dirty="0" smtClean="0"/>
              <a:t>Independent Reading/Viewing</a:t>
            </a:r>
            <a:endParaRPr lang="en-US" dirty="0"/>
          </a:p>
        </p:txBody>
      </p:sp>
      <p:sp>
        <p:nvSpPr>
          <p:cNvPr id="20" name="TextBox 19"/>
          <p:cNvSpPr txBox="1"/>
          <p:nvPr/>
        </p:nvSpPr>
        <p:spPr>
          <a:xfrm>
            <a:off x="3276600" y="1307068"/>
            <a:ext cx="4495800" cy="369332"/>
          </a:xfrm>
          <a:prstGeom prst="rect">
            <a:avLst/>
          </a:prstGeom>
          <a:noFill/>
          <a:ln w="25400">
            <a:solidFill>
              <a:schemeClr val="accent2"/>
            </a:solidFill>
          </a:ln>
        </p:spPr>
        <p:txBody>
          <a:bodyPr wrap="square" rtlCol="0">
            <a:spAutoFit/>
          </a:bodyPr>
          <a:lstStyle/>
          <a:p>
            <a:pPr algn="ctr"/>
            <a:r>
              <a:rPr lang="en-US" dirty="0" smtClean="0"/>
              <a:t>Online Forums and Communities</a:t>
            </a:r>
            <a:endParaRPr lang="en-US" dirty="0"/>
          </a:p>
        </p:txBody>
      </p:sp>
    </p:spTree>
    <p:extLst>
      <p:ext uri="{BB962C8B-B14F-4D97-AF65-F5344CB8AC3E}">
        <p14:creationId xmlns:p14="http://schemas.microsoft.com/office/powerpoint/2010/main" val="747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28600"/>
            <a:ext cx="10993717" cy="7305271"/>
          </a:xfrm>
          <a:prstGeom prst="rect">
            <a:avLst/>
          </a:prstGeom>
        </p:spPr>
      </p:pic>
    </p:spTree>
    <p:extLst>
      <p:ext uri="{BB962C8B-B14F-4D97-AF65-F5344CB8AC3E}">
        <p14:creationId xmlns:p14="http://schemas.microsoft.com/office/powerpoint/2010/main" val="349858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638800"/>
          </a:xfrm>
        </p:spPr>
        <p:txBody>
          <a:bodyPr anchor="ctr">
            <a:normAutofit/>
          </a:bodyPr>
          <a:lstStyle/>
          <a:p>
            <a:pPr marL="0" indent="0" algn="ctr">
              <a:buNone/>
            </a:pPr>
            <a:r>
              <a:rPr lang="en-US" sz="8800" dirty="0" smtClean="0">
                <a:solidFill>
                  <a:srgbClr val="313761"/>
                </a:solidFill>
                <a:latin typeface="Franklin Gothic Heavy" panose="020B0903020102020204" pitchFamily="34" charset="0"/>
              </a:rPr>
              <a:t>But…</a:t>
            </a:r>
            <a:endParaRPr lang="en-US" sz="8800" dirty="0">
              <a:solidFill>
                <a:srgbClr val="313761"/>
              </a:solidFill>
              <a:latin typeface="Franklin Gothic Heavy" panose="020B0903020102020204" pitchFamily="34" charset="0"/>
            </a:endParaRPr>
          </a:p>
          <a:p>
            <a:pPr marL="0" indent="0" algn="ctr">
              <a:buNone/>
            </a:pPr>
            <a:r>
              <a:rPr lang="en-US" sz="3600" dirty="0" smtClean="0">
                <a:solidFill>
                  <a:srgbClr val="313761"/>
                </a:solidFill>
                <a:latin typeface="+mj-lt"/>
              </a:rPr>
              <a:t>it’s not just mathematics.</a:t>
            </a:r>
          </a:p>
        </p:txBody>
      </p:sp>
    </p:spTree>
    <p:extLst>
      <p:ext uri="{BB962C8B-B14F-4D97-AF65-F5344CB8AC3E}">
        <p14:creationId xmlns:p14="http://schemas.microsoft.com/office/powerpoint/2010/main" val="359022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200400" y="914400"/>
            <a:ext cx="5181600" cy="2308324"/>
          </a:xfrm>
          <a:prstGeom prst="rect">
            <a:avLst/>
          </a:prstGeom>
          <a:noFill/>
        </p:spPr>
        <p:txBody>
          <a:bodyPr wrap="square" rtlCol="0">
            <a:spAutoFit/>
          </a:bodyPr>
          <a:lstStyle/>
          <a:p>
            <a:pPr algn="r"/>
            <a:r>
              <a:rPr lang="en-US" sz="4800" dirty="0" smtClean="0">
                <a:solidFill>
                  <a:schemeClr val="bg1"/>
                </a:solidFill>
                <a:latin typeface="+mj-lt"/>
              </a:rPr>
              <a:t>Not</a:t>
            </a:r>
          </a:p>
          <a:p>
            <a:pPr algn="r"/>
            <a:r>
              <a:rPr lang="en-US" sz="4800" dirty="0" smtClean="0">
                <a:solidFill>
                  <a:schemeClr val="bg1"/>
                </a:solidFill>
                <a:latin typeface="+mj-lt"/>
              </a:rPr>
              <a:t>an unsolvable</a:t>
            </a:r>
          </a:p>
          <a:p>
            <a:pPr algn="r"/>
            <a:r>
              <a:rPr lang="en-US" sz="4800" dirty="0" smtClean="0">
                <a:solidFill>
                  <a:schemeClr val="bg1"/>
                </a:solidFill>
                <a:latin typeface="+mj-lt"/>
              </a:rPr>
              <a:t>problem</a:t>
            </a:r>
            <a:endParaRPr lang="en-US" sz="4800" dirty="0">
              <a:solidFill>
                <a:schemeClr val="bg1"/>
              </a:solidFill>
              <a:latin typeface="+mj-lt"/>
            </a:endParaRPr>
          </a:p>
        </p:txBody>
      </p:sp>
    </p:spTree>
    <p:extLst>
      <p:ext uri="{BB962C8B-B14F-4D97-AF65-F5344CB8AC3E}">
        <p14:creationId xmlns:p14="http://schemas.microsoft.com/office/powerpoint/2010/main" val="100342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5461"/>
            <a:ext cx="9144001" cy="5892539"/>
          </a:xfrm>
          <a:prstGeom prst="rect">
            <a:avLst/>
          </a:prstGeom>
        </p:spPr>
      </p:pic>
      <p:sp>
        <p:nvSpPr>
          <p:cNvPr id="8" name="Rectangle 7"/>
          <p:cNvSpPr/>
          <p:nvPr/>
        </p:nvSpPr>
        <p:spPr>
          <a:xfrm>
            <a:off x="2057400" y="-76200"/>
            <a:ext cx="5029200" cy="1905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6795"/>
            <a:ext cx="5029200" cy="1891126"/>
          </a:xfrm>
          <a:prstGeom prst="rect">
            <a:avLst/>
          </a:prstGeom>
        </p:spPr>
      </p:pic>
      <p:sp>
        <p:nvSpPr>
          <p:cNvPr id="10" name="Rectangle 9"/>
          <p:cNvSpPr/>
          <p:nvPr/>
        </p:nvSpPr>
        <p:spPr>
          <a:xfrm>
            <a:off x="381000" y="2085652"/>
            <a:ext cx="8382000" cy="455191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3400" y="2438400"/>
            <a:ext cx="8001000"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solidFill>
                  <a:srgbClr val="000000"/>
                </a:solidFill>
                <a:latin typeface="+mj-lt"/>
              </a:rPr>
              <a:t>Founded in 2011</a:t>
            </a:r>
          </a:p>
          <a:p>
            <a:pPr marL="285750" indent="-285750">
              <a:buFont typeface="Arial" panose="020B0604020202020204" pitchFamily="34" charset="0"/>
              <a:buChar char="•"/>
            </a:pPr>
            <a:r>
              <a:rPr lang="en-US" sz="3600" dirty="0" smtClean="0">
                <a:solidFill>
                  <a:srgbClr val="000000"/>
                </a:solidFill>
                <a:latin typeface="+mj-lt"/>
              </a:rPr>
              <a:t>A comprehensive 6</a:t>
            </a:r>
            <a:r>
              <a:rPr lang="en-US" sz="3600" baseline="30000" dirty="0" smtClean="0">
                <a:solidFill>
                  <a:srgbClr val="000000"/>
                </a:solidFill>
                <a:latin typeface="+mj-lt"/>
              </a:rPr>
              <a:t>th</a:t>
            </a:r>
            <a:r>
              <a:rPr lang="en-US" sz="3600" dirty="0" smtClean="0">
                <a:solidFill>
                  <a:srgbClr val="000000"/>
                </a:solidFill>
                <a:latin typeface="+mj-lt"/>
              </a:rPr>
              <a:t>-12</a:t>
            </a:r>
            <a:r>
              <a:rPr lang="en-US" sz="3600" baseline="30000" dirty="0" smtClean="0">
                <a:solidFill>
                  <a:srgbClr val="000000"/>
                </a:solidFill>
                <a:latin typeface="+mj-lt"/>
              </a:rPr>
              <a:t>th</a:t>
            </a:r>
            <a:r>
              <a:rPr lang="en-US" sz="3600" dirty="0" smtClean="0">
                <a:solidFill>
                  <a:srgbClr val="000000"/>
                </a:solidFill>
                <a:latin typeface="+mj-lt"/>
              </a:rPr>
              <a:t> grade program with summer programs, weekly courses, and personal advising.</a:t>
            </a:r>
          </a:p>
          <a:p>
            <a:pPr marL="285750" indent="-285750">
              <a:buFont typeface="Arial" panose="020B0604020202020204" pitchFamily="34" charset="0"/>
              <a:buChar char="•"/>
            </a:pPr>
            <a:r>
              <a:rPr lang="en-US" sz="3600" dirty="0" smtClean="0">
                <a:solidFill>
                  <a:srgbClr val="000000"/>
                </a:solidFill>
                <a:latin typeface="+mj-lt"/>
              </a:rPr>
              <a:t>Free for underserved students in NYC</a:t>
            </a:r>
            <a:endParaRPr lang="en-US" sz="3600" dirty="0">
              <a:solidFill>
                <a:srgbClr val="000000"/>
              </a:solidFill>
              <a:latin typeface="+mj-lt"/>
            </a:endParaRPr>
          </a:p>
        </p:txBody>
      </p:sp>
    </p:spTree>
    <p:extLst>
      <p:ext uri="{BB962C8B-B14F-4D97-AF65-F5344CB8AC3E}">
        <p14:creationId xmlns:p14="http://schemas.microsoft.com/office/powerpoint/2010/main" val="162170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638800"/>
          </a:xfrm>
        </p:spPr>
        <p:txBody>
          <a:bodyPr>
            <a:normAutofit/>
          </a:bodyPr>
          <a:lstStyle/>
          <a:p>
            <a:pPr marL="0" indent="0" algn="ctr">
              <a:buNone/>
            </a:pPr>
            <a:r>
              <a:rPr lang="en-US" sz="8800" dirty="0" smtClean="0">
                <a:solidFill>
                  <a:srgbClr val="313761"/>
                </a:solidFill>
                <a:latin typeface="Franklin Gothic Heavy" panose="020B0903020102020204" pitchFamily="34" charset="0"/>
              </a:rPr>
              <a:t>How</a:t>
            </a:r>
            <a:endParaRPr lang="en-US" sz="8800" dirty="0">
              <a:solidFill>
                <a:srgbClr val="313761"/>
              </a:solidFill>
              <a:latin typeface="Franklin Gothic Heavy" panose="020B0903020102020204" pitchFamily="34" charset="0"/>
            </a:endParaRPr>
          </a:p>
          <a:p>
            <a:pPr marL="0" indent="0" algn="ctr">
              <a:buNone/>
            </a:pPr>
            <a:r>
              <a:rPr lang="en-US" sz="3600" dirty="0" smtClean="0">
                <a:solidFill>
                  <a:srgbClr val="313761"/>
                </a:solidFill>
                <a:latin typeface="+mj-lt"/>
              </a:rPr>
              <a:t>do we put low-income students on the pathway to advanced study?</a:t>
            </a:r>
          </a:p>
        </p:txBody>
      </p:sp>
      <p:sp>
        <p:nvSpPr>
          <p:cNvPr id="5" name="TextBox 4"/>
          <p:cNvSpPr txBox="1"/>
          <p:nvPr/>
        </p:nvSpPr>
        <p:spPr>
          <a:xfrm>
            <a:off x="546100" y="3132014"/>
            <a:ext cx="8153400" cy="646331"/>
          </a:xfrm>
          <a:prstGeom prst="rect">
            <a:avLst/>
          </a:prstGeom>
          <a:noFill/>
          <a:ln w="38100" cap="flat">
            <a:solidFill>
              <a:srgbClr val="6B3F2F"/>
            </a:solidFill>
            <a:round/>
          </a:ln>
          <a:effectLst/>
        </p:spPr>
        <p:txBody>
          <a:bodyPr wrap="square" rtlCol="0">
            <a:spAutoFit/>
          </a:bodyPr>
          <a:lstStyle/>
          <a:p>
            <a:r>
              <a:rPr lang="en-US" sz="3600" dirty="0" smtClean="0">
                <a:solidFill>
                  <a:srgbClr val="6B3F2F"/>
                </a:solidFill>
                <a:latin typeface="+mj-lt"/>
              </a:rPr>
              <a:t>FIRST: Academic preparation</a:t>
            </a:r>
            <a:endParaRPr lang="en-US" sz="3600" dirty="0">
              <a:solidFill>
                <a:srgbClr val="6B3F2F"/>
              </a:solidFill>
              <a:latin typeface="+mj-lt"/>
            </a:endParaRPr>
          </a:p>
        </p:txBody>
      </p:sp>
      <p:sp>
        <p:nvSpPr>
          <p:cNvPr id="6" name="TextBox 5"/>
          <p:cNvSpPr txBox="1"/>
          <p:nvPr/>
        </p:nvSpPr>
        <p:spPr>
          <a:xfrm>
            <a:off x="546100" y="4104248"/>
            <a:ext cx="8153400" cy="646331"/>
          </a:xfrm>
          <a:prstGeom prst="rect">
            <a:avLst/>
          </a:prstGeom>
          <a:noFill/>
          <a:ln w="38100" cap="flat">
            <a:solidFill>
              <a:srgbClr val="3F4E33"/>
            </a:solidFill>
            <a:round/>
          </a:ln>
          <a:effectLst/>
        </p:spPr>
        <p:txBody>
          <a:bodyPr wrap="square" rtlCol="0">
            <a:spAutoFit/>
          </a:bodyPr>
          <a:lstStyle/>
          <a:p>
            <a:r>
              <a:rPr lang="en-US" sz="3600" dirty="0" smtClean="0">
                <a:solidFill>
                  <a:srgbClr val="3F4E33"/>
                </a:solidFill>
                <a:latin typeface="+mj-lt"/>
              </a:rPr>
              <a:t>SECOND: Social/emotional preparation</a:t>
            </a:r>
            <a:endParaRPr lang="en-US" sz="3600" dirty="0">
              <a:solidFill>
                <a:srgbClr val="3F4E33"/>
              </a:solidFill>
              <a:latin typeface="+mj-lt"/>
            </a:endParaRPr>
          </a:p>
        </p:txBody>
      </p:sp>
      <p:sp>
        <p:nvSpPr>
          <p:cNvPr id="7" name="TextBox 6"/>
          <p:cNvSpPr txBox="1"/>
          <p:nvPr/>
        </p:nvSpPr>
        <p:spPr>
          <a:xfrm>
            <a:off x="546100" y="5029200"/>
            <a:ext cx="8153400" cy="646331"/>
          </a:xfrm>
          <a:prstGeom prst="rect">
            <a:avLst/>
          </a:prstGeom>
          <a:noFill/>
          <a:ln w="38100" cap="flat">
            <a:solidFill>
              <a:srgbClr val="313761"/>
            </a:solidFill>
            <a:round/>
          </a:ln>
          <a:effectLst/>
        </p:spPr>
        <p:txBody>
          <a:bodyPr wrap="square" rtlCol="0">
            <a:spAutoFit/>
          </a:bodyPr>
          <a:lstStyle/>
          <a:p>
            <a:r>
              <a:rPr lang="en-US" sz="3600" dirty="0" smtClean="0">
                <a:solidFill>
                  <a:srgbClr val="313761"/>
                </a:solidFill>
                <a:latin typeface="+mj-lt"/>
              </a:rPr>
              <a:t>THIRD: Desire &amp; access to opportunities</a:t>
            </a:r>
            <a:endParaRPr lang="en-US" sz="3600" dirty="0">
              <a:solidFill>
                <a:srgbClr val="313761"/>
              </a:solidFill>
              <a:latin typeface="+mj-lt"/>
            </a:endParaRPr>
          </a:p>
        </p:txBody>
      </p:sp>
    </p:spTree>
    <p:extLst>
      <p:ext uri="{BB962C8B-B14F-4D97-AF65-F5344CB8AC3E}">
        <p14:creationId xmlns:p14="http://schemas.microsoft.com/office/powerpoint/2010/main" val="34761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6667" t="13333" r="60833" b="81482"/>
          <a:stretch/>
        </p:blipFill>
        <p:spPr>
          <a:xfrm>
            <a:off x="457200" y="63500"/>
            <a:ext cx="4114800" cy="533400"/>
          </a:xfrm>
          <a:prstGeom prst="rect">
            <a:avLst/>
          </a:prstGeom>
        </p:spPr>
      </p:pic>
      <p:pic>
        <p:nvPicPr>
          <p:cNvPr id="5" name="Picture 4"/>
          <p:cNvPicPr>
            <a:picLocks noChangeAspect="1"/>
          </p:cNvPicPr>
          <p:nvPr/>
        </p:nvPicPr>
        <p:blipFill rotWithShape="1">
          <a:blip r:embed="rId4"/>
          <a:srcRect l="18332" t="8889" r="44862" b="28889"/>
          <a:stretch/>
        </p:blipFill>
        <p:spPr>
          <a:xfrm>
            <a:off x="431800" y="609600"/>
            <a:ext cx="6731000" cy="6400800"/>
          </a:xfrm>
          <a:prstGeom prst="rect">
            <a:avLst/>
          </a:prstGeom>
        </p:spPr>
      </p:pic>
    </p:spTree>
    <p:extLst>
      <p:ext uri="{BB962C8B-B14F-4D97-AF65-F5344CB8AC3E}">
        <p14:creationId xmlns:p14="http://schemas.microsoft.com/office/powerpoint/2010/main" val="36817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0" y="304800"/>
          <a:ext cx="6096000" cy="914400"/>
        </p:xfrm>
        <a:graphic>
          <a:graphicData uri="http://schemas.openxmlformats.org/drawingml/2006/table">
            <a:tbl>
              <a:tblPr firstCol="1" bandRow="1">
                <a:tableStyleId>{5C22544A-7EE6-4342-B048-85BDC9FD1C3A}</a:tableStyleId>
              </a:tblPr>
              <a:tblGrid>
                <a:gridCol w="1600200">
                  <a:extLst>
                    <a:ext uri="{9D8B030D-6E8A-4147-A177-3AD203B41FA5}">
                      <a16:colId xmlns:a16="http://schemas.microsoft.com/office/drawing/2014/main" val="557833927"/>
                    </a:ext>
                  </a:extLst>
                </a:gridCol>
                <a:gridCol w="4495800">
                  <a:extLst>
                    <a:ext uri="{9D8B030D-6E8A-4147-A177-3AD203B41FA5}">
                      <a16:colId xmlns:a16="http://schemas.microsoft.com/office/drawing/2014/main" val="1445892359"/>
                    </a:ext>
                  </a:extLst>
                </a:gridCol>
              </a:tblGrid>
              <a:tr h="370840">
                <a:tc>
                  <a:txBody>
                    <a:bodyPr/>
                    <a:lstStyle/>
                    <a:p>
                      <a:r>
                        <a:rPr lang="en-US" dirty="0" smtClean="0"/>
                        <a:t>Summer after 6</a:t>
                      </a:r>
                      <a:r>
                        <a:rPr lang="en-US" baseline="30000" dirty="0" smtClean="0"/>
                        <a:t>th</a:t>
                      </a:r>
                      <a:r>
                        <a:rPr lang="en-US" dirty="0" smtClean="0"/>
                        <a:t> Grade</a:t>
                      </a:r>
                      <a:endParaRPr lang="en-US" dirty="0"/>
                    </a:p>
                  </a:txBody>
                  <a:tcPr anchor="ctr"/>
                </a:tc>
                <a:tc>
                  <a:txBody>
                    <a:bodyPr/>
                    <a:lstStyle/>
                    <a:p>
                      <a:r>
                        <a:rPr lang="en-US" dirty="0" smtClean="0"/>
                        <a:t>BEAM 6 – Introduction to advanced mathematical</a:t>
                      </a:r>
                      <a:r>
                        <a:rPr lang="en-US" baseline="0" dirty="0" smtClean="0"/>
                        <a:t> thinking, building an intellectual community.</a:t>
                      </a:r>
                      <a:endParaRPr lang="en-US" dirty="0"/>
                    </a:p>
                  </a:txBody>
                  <a:tcPr/>
                </a:tc>
                <a:extLst>
                  <a:ext uri="{0D108BD9-81ED-4DB2-BD59-A6C34878D82A}">
                    <a16:rowId xmlns:a16="http://schemas.microsoft.com/office/drawing/2014/main" val="4090846991"/>
                  </a:ext>
                </a:extLst>
              </a:tr>
            </a:tbl>
          </a:graphicData>
        </a:graphic>
      </p:graphicFrame>
      <p:graphicFrame>
        <p:nvGraphicFramePr>
          <p:cNvPr id="3" name="Table 2"/>
          <p:cNvGraphicFramePr>
            <a:graphicFrameLocks noGrp="1"/>
          </p:cNvGraphicFramePr>
          <p:nvPr>
            <p:extLst/>
          </p:nvPr>
        </p:nvGraphicFramePr>
        <p:xfrm>
          <a:off x="1524000" y="1981200"/>
          <a:ext cx="6096000" cy="1188720"/>
        </p:xfrm>
        <a:graphic>
          <a:graphicData uri="http://schemas.openxmlformats.org/drawingml/2006/table">
            <a:tbl>
              <a:tblPr firstCol="1" bandRow="1">
                <a:tableStyleId>{21E4AEA4-8DFA-4A89-87EB-49C32662AFE0}</a:tableStyleId>
              </a:tblPr>
              <a:tblGrid>
                <a:gridCol w="1600200">
                  <a:extLst>
                    <a:ext uri="{9D8B030D-6E8A-4147-A177-3AD203B41FA5}">
                      <a16:colId xmlns:a16="http://schemas.microsoft.com/office/drawing/2014/main" val="557833927"/>
                    </a:ext>
                  </a:extLst>
                </a:gridCol>
                <a:gridCol w="4495800">
                  <a:extLst>
                    <a:ext uri="{9D8B030D-6E8A-4147-A177-3AD203B41FA5}">
                      <a16:colId xmlns:a16="http://schemas.microsoft.com/office/drawing/2014/main" val="1445892359"/>
                    </a:ext>
                  </a:extLst>
                </a:gridCol>
              </a:tblGrid>
              <a:tr h="370840">
                <a:tc>
                  <a:txBody>
                    <a:bodyPr/>
                    <a:lstStyle/>
                    <a:p>
                      <a:r>
                        <a:rPr lang="en-US" dirty="0" smtClean="0"/>
                        <a:t>Summer after 7</a:t>
                      </a:r>
                      <a:r>
                        <a:rPr lang="en-US" baseline="30000" dirty="0" smtClean="0"/>
                        <a:t>th</a:t>
                      </a:r>
                      <a:r>
                        <a:rPr lang="en-US" dirty="0" smtClean="0"/>
                        <a:t> Grade</a:t>
                      </a:r>
                      <a:endParaRPr lang="en-US" dirty="0"/>
                    </a:p>
                  </a:txBody>
                  <a:tcPr anchor="ctr"/>
                </a:tc>
                <a:tc>
                  <a:txBody>
                    <a:bodyPr/>
                    <a:lstStyle/>
                    <a:p>
                      <a:r>
                        <a:rPr lang="en-US" dirty="0" smtClean="0"/>
                        <a:t>BEAM 7 – Residential summer</a:t>
                      </a:r>
                      <a:r>
                        <a:rPr lang="en-US" baseline="0" dirty="0" smtClean="0"/>
                        <a:t> program on a college campus learning proof-based mathematics and gaining once-in-a-lifetime experiences.</a:t>
                      </a:r>
                      <a:endParaRPr lang="en-US" dirty="0"/>
                    </a:p>
                  </a:txBody>
                  <a:tcPr/>
                </a:tc>
                <a:extLst>
                  <a:ext uri="{0D108BD9-81ED-4DB2-BD59-A6C34878D82A}">
                    <a16:rowId xmlns:a16="http://schemas.microsoft.com/office/drawing/2014/main" val="4090846991"/>
                  </a:ext>
                </a:extLst>
              </a:tr>
            </a:tbl>
          </a:graphicData>
        </a:graphic>
      </p:graphicFrame>
      <p:graphicFrame>
        <p:nvGraphicFramePr>
          <p:cNvPr id="4" name="Table 3"/>
          <p:cNvGraphicFramePr>
            <a:graphicFrameLocks noGrp="1"/>
          </p:cNvGraphicFramePr>
          <p:nvPr>
            <p:extLst/>
          </p:nvPr>
        </p:nvGraphicFramePr>
        <p:xfrm>
          <a:off x="1524000" y="3886200"/>
          <a:ext cx="6096000" cy="640080"/>
        </p:xfrm>
        <a:graphic>
          <a:graphicData uri="http://schemas.openxmlformats.org/drawingml/2006/table">
            <a:tbl>
              <a:tblPr firstCol="1" bandRow="1">
                <a:tableStyleId>{F5AB1C69-6EDB-4FF4-983F-18BD219EF322}</a:tableStyleId>
              </a:tblPr>
              <a:tblGrid>
                <a:gridCol w="1600200">
                  <a:extLst>
                    <a:ext uri="{9D8B030D-6E8A-4147-A177-3AD203B41FA5}">
                      <a16:colId xmlns:a16="http://schemas.microsoft.com/office/drawing/2014/main" val="557833927"/>
                    </a:ext>
                  </a:extLst>
                </a:gridCol>
                <a:gridCol w="4495800">
                  <a:extLst>
                    <a:ext uri="{9D8B030D-6E8A-4147-A177-3AD203B41FA5}">
                      <a16:colId xmlns:a16="http://schemas.microsoft.com/office/drawing/2014/main" val="1445892359"/>
                    </a:ext>
                  </a:extLst>
                </a:gridCol>
              </a:tblGrid>
              <a:tr h="370840">
                <a:tc>
                  <a:txBody>
                    <a:bodyPr/>
                    <a:lstStyle/>
                    <a:p>
                      <a:r>
                        <a:rPr lang="en-US" dirty="0" smtClean="0"/>
                        <a:t>8</a:t>
                      </a:r>
                      <a:r>
                        <a:rPr lang="en-US" baseline="30000" dirty="0" smtClean="0"/>
                        <a:t>th</a:t>
                      </a:r>
                      <a:r>
                        <a:rPr lang="en-US" dirty="0" smtClean="0"/>
                        <a:t> Grade</a:t>
                      </a:r>
                      <a:endParaRPr lang="en-US" dirty="0"/>
                    </a:p>
                  </a:txBody>
                  <a:tcPr anchor="ctr"/>
                </a:tc>
                <a:tc>
                  <a:txBody>
                    <a:bodyPr/>
                    <a:lstStyle/>
                    <a:p>
                      <a:r>
                        <a:rPr lang="en-US" dirty="0" smtClean="0"/>
                        <a:t>High school &amp; summer program admissions, </a:t>
                      </a:r>
                      <a:r>
                        <a:rPr lang="en-US" dirty="0" err="1" smtClean="0"/>
                        <a:t>yearround</a:t>
                      </a:r>
                      <a:r>
                        <a:rPr lang="en-US" baseline="0" dirty="0" smtClean="0"/>
                        <a:t> programming.</a:t>
                      </a:r>
                      <a:endParaRPr lang="en-US" dirty="0"/>
                    </a:p>
                  </a:txBody>
                  <a:tcPr/>
                </a:tc>
                <a:extLst>
                  <a:ext uri="{0D108BD9-81ED-4DB2-BD59-A6C34878D82A}">
                    <a16:rowId xmlns:a16="http://schemas.microsoft.com/office/drawing/2014/main" val="4090846991"/>
                  </a:ext>
                </a:extLst>
              </a:tr>
            </a:tbl>
          </a:graphicData>
        </a:graphic>
      </p:graphicFrame>
      <p:graphicFrame>
        <p:nvGraphicFramePr>
          <p:cNvPr id="5" name="Table 4"/>
          <p:cNvGraphicFramePr>
            <a:graphicFrameLocks noGrp="1"/>
          </p:cNvGraphicFramePr>
          <p:nvPr>
            <p:extLst/>
          </p:nvPr>
        </p:nvGraphicFramePr>
        <p:xfrm>
          <a:off x="1524000" y="5334000"/>
          <a:ext cx="6096000" cy="1188720"/>
        </p:xfrm>
        <a:graphic>
          <a:graphicData uri="http://schemas.openxmlformats.org/drawingml/2006/table">
            <a:tbl>
              <a:tblPr firstCol="1" bandRow="1">
                <a:tableStyleId>{93296810-A885-4BE3-A3E7-6D5BEEA58F35}</a:tableStyleId>
              </a:tblPr>
              <a:tblGrid>
                <a:gridCol w="1600200">
                  <a:extLst>
                    <a:ext uri="{9D8B030D-6E8A-4147-A177-3AD203B41FA5}">
                      <a16:colId xmlns:a16="http://schemas.microsoft.com/office/drawing/2014/main" val="557833927"/>
                    </a:ext>
                  </a:extLst>
                </a:gridCol>
                <a:gridCol w="4495800">
                  <a:extLst>
                    <a:ext uri="{9D8B030D-6E8A-4147-A177-3AD203B41FA5}">
                      <a16:colId xmlns:a16="http://schemas.microsoft.com/office/drawing/2014/main" val="1445892359"/>
                    </a:ext>
                  </a:extLst>
                </a:gridCol>
              </a:tblGrid>
              <a:tr h="370840">
                <a:tc>
                  <a:txBody>
                    <a:bodyPr/>
                    <a:lstStyle/>
                    <a:p>
                      <a:r>
                        <a:rPr lang="en-US" dirty="0" smtClean="0"/>
                        <a:t>9</a:t>
                      </a:r>
                      <a:r>
                        <a:rPr lang="en-US" baseline="30000" dirty="0" smtClean="0"/>
                        <a:t>th</a:t>
                      </a:r>
                      <a:r>
                        <a:rPr lang="en-US" dirty="0" smtClean="0"/>
                        <a:t>-12</a:t>
                      </a:r>
                      <a:r>
                        <a:rPr lang="en-US" baseline="30000" dirty="0" smtClean="0"/>
                        <a:t>th</a:t>
                      </a:r>
                      <a:r>
                        <a:rPr lang="en-US" dirty="0" smtClean="0"/>
                        <a:t> Grades</a:t>
                      </a:r>
                      <a:endParaRPr lang="en-US" dirty="0"/>
                    </a:p>
                  </a:txBody>
                  <a:tcPr anchor="ctr"/>
                </a:tc>
                <a:tc>
                  <a:txBody>
                    <a:bodyPr/>
                    <a:lstStyle/>
                    <a:p>
                      <a:r>
                        <a:rPr lang="en-US" dirty="0" smtClean="0"/>
                        <a:t>Advising on</a:t>
                      </a:r>
                      <a:r>
                        <a:rPr lang="en-US" baseline="0" dirty="0" smtClean="0"/>
                        <a:t> accessing other opportunities for advanced study, navigating high school, college admissions &amp; financial aid.  Monthly events that keep the community together.</a:t>
                      </a:r>
                      <a:endParaRPr lang="en-US" dirty="0"/>
                    </a:p>
                  </a:txBody>
                  <a:tcPr/>
                </a:tc>
                <a:extLst>
                  <a:ext uri="{0D108BD9-81ED-4DB2-BD59-A6C34878D82A}">
                    <a16:rowId xmlns:a16="http://schemas.microsoft.com/office/drawing/2014/main" val="4090846991"/>
                  </a:ext>
                </a:extLst>
              </a:tr>
            </a:tbl>
          </a:graphicData>
        </a:graphic>
      </p:graphicFrame>
      <p:cxnSp>
        <p:nvCxnSpPr>
          <p:cNvPr id="7" name="Straight Arrow Connector 6"/>
          <p:cNvCxnSpPr>
            <a:stCxn id="2" idx="2"/>
            <a:endCxn id="3" idx="0"/>
          </p:cNvCxnSpPr>
          <p:nvPr/>
        </p:nvCxnSpPr>
        <p:spPr>
          <a:xfrm>
            <a:off x="4572000" y="1219200"/>
            <a:ext cx="0" cy="762000"/>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2"/>
            <a:endCxn id="4" idx="0"/>
          </p:cNvCxnSpPr>
          <p:nvPr/>
        </p:nvCxnSpPr>
        <p:spPr>
          <a:xfrm>
            <a:off x="4572000" y="3169920"/>
            <a:ext cx="0" cy="716280"/>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2"/>
          </p:cNvCxnSpPr>
          <p:nvPr/>
        </p:nvCxnSpPr>
        <p:spPr>
          <a:xfrm>
            <a:off x="4572000" y="4526280"/>
            <a:ext cx="0" cy="80772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2"/>
            <a:endCxn id="18" idx="1"/>
          </p:cNvCxnSpPr>
          <p:nvPr/>
        </p:nvCxnSpPr>
        <p:spPr>
          <a:xfrm>
            <a:off x="4572000" y="1219200"/>
            <a:ext cx="3058160" cy="381000"/>
          </a:xfrm>
          <a:prstGeom prst="straightConnector1">
            <a:avLst/>
          </a:prstGeom>
          <a:ln w="50800">
            <a:solidFill>
              <a:srgbClr val="6B3F2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30160" y="1277034"/>
            <a:ext cx="1143000" cy="646331"/>
          </a:xfrm>
          <a:prstGeom prst="rect">
            <a:avLst/>
          </a:prstGeom>
          <a:noFill/>
          <a:ln w="31750">
            <a:solidFill>
              <a:srgbClr val="6B3F2F"/>
            </a:solidFill>
          </a:ln>
        </p:spPr>
        <p:txBody>
          <a:bodyPr wrap="square" rtlCol="0">
            <a:spAutoFit/>
          </a:bodyPr>
          <a:lstStyle/>
          <a:p>
            <a:r>
              <a:rPr lang="en-US" dirty="0" smtClean="0"/>
              <a:t>Other Programs</a:t>
            </a:r>
            <a:endParaRPr lang="en-US" dirty="0"/>
          </a:p>
        </p:txBody>
      </p:sp>
    </p:spTree>
    <p:extLst>
      <p:ext uri="{BB962C8B-B14F-4D97-AF65-F5344CB8AC3E}">
        <p14:creationId xmlns:p14="http://schemas.microsoft.com/office/powerpoint/2010/main" val="32147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954" t="18655" r="6769" b="19981"/>
          <a:stretch/>
        </p:blipFill>
        <p:spPr bwMode="auto">
          <a:xfrm>
            <a:off x="0" y="2369127"/>
            <a:ext cx="9144000" cy="448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538" t="36289" r="10185" b="21307"/>
          <a:stretch/>
        </p:blipFill>
        <p:spPr bwMode="auto">
          <a:xfrm>
            <a:off x="0" y="-152400"/>
            <a:ext cx="9144000" cy="310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a:stCxn id="15" idx="3"/>
          </p:cNvCxnSpPr>
          <p:nvPr/>
        </p:nvCxnSpPr>
        <p:spPr>
          <a:xfrm flipV="1">
            <a:off x="3505200" y="5638800"/>
            <a:ext cx="1219200" cy="184666"/>
          </a:xfrm>
          <a:prstGeom prst="straightConnector1">
            <a:avLst/>
          </a:prstGeom>
          <a:ln w="63500">
            <a:solidFill>
              <a:schemeClr val="bg1">
                <a:alpha val="7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05000" y="5638800"/>
            <a:ext cx="1600200" cy="369332"/>
          </a:xfrm>
          <a:prstGeom prst="rect">
            <a:avLst/>
          </a:prstGeom>
          <a:solidFill>
            <a:schemeClr val="bg1">
              <a:alpha val="70000"/>
            </a:schemeClr>
          </a:solidFill>
        </p:spPr>
        <p:txBody>
          <a:bodyPr wrap="square" rtlCol="0">
            <a:spAutoFit/>
          </a:bodyPr>
          <a:lstStyle/>
          <a:p>
            <a:pPr algn="ctr"/>
            <a:r>
              <a:rPr lang="en-US" dirty="0" smtClean="0">
                <a:solidFill>
                  <a:srgbClr val="000000"/>
                </a:solidFill>
              </a:rPr>
              <a:t>New York</a:t>
            </a:r>
            <a:endParaRPr lang="en-US" dirty="0">
              <a:solidFill>
                <a:srgbClr val="000000"/>
              </a:solidFill>
            </a:endParaRPr>
          </a:p>
        </p:txBody>
      </p:sp>
      <p:cxnSp>
        <p:nvCxnSpPr>
          <p:cNvPr id="16" name="Straight Arrow Connector 15"/>
          <p:cNvCxnSpPr>
            <a:stCxn id="17" idx="1"/>
          </p:cNvCxnSpPr>
          <p:nvPr/>
        </p:nvCxnSpPr>
        <p:spPr>
          <a:xfrm flipH="1">
            <a:off x="4738255" y="2764967"/>
            <a:ext cx="736600" cy="184666"/>
          </a:xfrm>
          <a:prstGeom prst="straightConnector1">
            <a:avLst/>
          </a:prstGeom>
          <a:ln w="63500">
            <a:solidFill>
              <a:schemeClr val="bg1">
                <a:alpha val="7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74855" y="2580301"/>
            <a:ext cx="1600200" cy="369332"/>
          </a:xfrm>
          <a:prstGeom prst="rect">
            <a:avLst/>
          </a:prstGeom>
          <a:solidFill>
            <a:schemeClr val="bg1">
              <a:alpha val="70000"/>
            </a:schemeClr>
          </a:solidFill>
        </p:spPr>
        <p:txBody>
          <a:bodyPr wrap="square" rtlCol="0">
            <a:spAutoFit/>
          </a:bodyPr>
          <a:lstStyle/>
          <a:p>
            <a:pPr algn="ctr"/>
            <a:r>
              <a:rPr lang="en-US" dirty="0" smtClean="0">
                <a:solidFill>
                  <a:srgbClr val="000000"/>
                </a:solidFill>
              </a:rPr>
              <a:t>Bard</a:t>
            </a:r>
            <a:endParaRPr lang="en-US" dirty="0">
              <a:solidFill>
                <a:srgbClr val="000000"/>
              </a:solidFill>
            </a:endParaRPr>
          </a:p>
        </p:txBody>
      </p:sp>
      <p:cxnSp>
        <p:nvCxnSpPr>
          <p:cNvPr id="18" name="Straight Arrow Connector 17"/>
          <p:cNvCxnSpPr>
            <a:stCxn id="19" idx="3"/>
          </p:cNvCxnSpPr>
          <p:nvPr/>
        </p:nvCxnSpPr>
        <p:spPr>
          <a:xfrm>
            <a:off x="4305300" y="655211"/>
            <a:ext cx="609600" cy="184666"/>
          </a:xfrm>
          <a:prstGeom prst="straightConnector1">
            <a:avLst/>
          </a:prstGeom>
          <a:ln w="63500">
            <a:solidFill>
              <a:schemeClr val="bg1">
                <a:alpha val="7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05100" y="470545"/>
            <a:ext cx="1600200" cy="369332"/>
          </a:xfrm>
          <a:prstGeom prst="rect">
            <a:avLst/>
          </a:prstGeom>
          <a:solidFill>
            <a:schemeClr val="bg1">
              <a:alpha val="70000"/>
            </a:schemeClr>
          </a:solidFill>
        </p:spPr>
        <p:txBody>
          <a:bodyPr wrap="square" rtlCol="0">
            <a:spAutoFit/>
          </a:bodyPr>
          <a:lstStyle/>
          <a:p>
            <a:pPr algn="ctr"/>
            <a:r>
              <a:rPr lang="en-US" dirty="0" smtClean="0">
                <a:solidFill>
                  <a:srgbClr val="000000"/>
                </a:solidFill>
              </a:rPr>
              <a:t>Union</a:t>
            </a:r>
          </a:p>
        </p:txBody>
      </p:sp>
    </p:spTree>
    <p:extLst>
      <p:ext uri="{BB962C8B-B14F-4D97-AF65-F5344CB8AC3E}">
        <p14:creationId xmlns:p14="http://schemas.microsoft.com/office/powerpoint/2010/main" val="30998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990600"/>
            <a:ext cx="14630400" cy="8229600"/>
          </a:xfrm>
          <a:prstGeom prst="rect">
            <a:avLst/>
          </a:prstGeom>
        </p:spPr>
      </p:pic>
      <p:cxnSp>
        <p:nvCxnSpPr>
          <p:cNvPr id="3" name="Straight Arrow Connector 2"/>
          <p:cNvCxnSpPr>
            <a:stCxn id="4" idx="0"/>
          </p:cNvCxnSpPr>
          <p:nvPr/>
        </p:nvCxnSpPr>
        <p:spPr>
          <a:xfrm flipH="1" flipV="1">
            <a:off x="7696200" y="3276600"/>
            <a:ext cx="419100" cy="838200"/>
          </a:xfrm>
          <a:prstGeom prst="straightConnector1">
            <a:avLst/>
          </a:prstGeom>
          <a:ln>
            <a:tailEnd type="arrow"/>
          </a:ln>
        </p:spPr>
        <p:style>
          <a:lnRef idx="2">
            <a:schemeClr val="accent1"/>
          </a:lnRef>
          <a:fillRef idx="1">
            <a:schemeClr val="lt1"/>
          </a:fillRef>
          <a:effectRef idx="0">
            <a:schemeClr val="accent1"/>
          </a:effectRef>
          <a:fontRef idx="minor">
            <a:schemeClr val="dk1"/>
          </a:fontRef>
        </p:style>
      </p:cxnSp>
      <p:sp>
        <p:nvSpPr>
          <p:cNvPr id="4" name="TextBox 3"/>
          <p:cNvSpPr txBox="1"/>
          <p:nvPr/>
        </p:nvSpPr>
        <p:spPr>
          <a:xfrm>
            <a:off x="7315200" y="4114800"/>
            <a:ext cx="1600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rgbClr val="000000"/>
                </a:solidFill>
              </a:rPr>
              <a:t>New York</a:t>
            </a:r>
            <a:endParaRPr lang="en-US" dirty="0">
              <a:solidFill>
                <a:srgbClr val="000000"/>
              </a:solidFill>
            </a:endParaRPr>
          </a:p>
        </p:txBody>
      </p:sp>
      <p:cxnSp>
        <p:nvCxnSpPr>
          <p:cNvPr id="7" name="Straight Arrow Connector 6"/>
          <p:cNvCxnSpPr>
            <a:stCxn id="8" idx="0"/>
          </p:cNvCxnSpPr>
          <p:nvPr/>
        </p:nvCxnSpPr>
        <p:spPr>
          <a:xfrm flipV="1">
            <a:off x="952500" y="4484132"/>
            <a:ext cx="38100" cy="1002268"/>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sp>
        <p:nvSpPr>
          <p:cNvPr id="8" name="TextBox 7"/>
          <p:cNvSpPr txBox="1"/>
          <p:nvPr/>
        </p:nvSpPr>
        <p:spPr>
          <a:xfrm>
            <a:off x="152400" y="5486400"/>
            <a:ext cx="16002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solidFill>
                  <a:srgbClr val="000000"/>
                </a:solidFill>
              </a:rPr>
              <a:t>Los Angeles</a:t>
            </a:r>
            <a:endParaRPr lang="en-US" dirty="0">
              <a:solidFill>
                <a:srgbClr val="000000"/>
              </a:solidFill>
            </a:endParaRPr>
          </a:p>
        </p:txBody>
      </p:sp>
    </p:spTree>
    <p:extLst>
      <p:ext uri="{BB962C8B-B14F-4D97-AF65-F5344CB8AC3E}">
        <p14:creationId xmlns:p14="http://schemas.microsoft.com/office/powerpoint/2010/main" val="171682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515600" cy="7010400"/>
          </a:xfrm>
          <a:prstGeom prst="rect">
            <a:avLst/>
          </a:prstGeom>
        </p:spPr>
      </p:pic>
      <p:sp>
        <p:nvSpPr>
          <p:cNvPr id="5" name="Title 1"/>
          <p:cNvSpPr>
            <a:spLocks noGrp="1"/>
          </p:cNvSpPr>
          <p:nvPr>
            <p:ph type="title"/>
          </p:nvPr>
        </p:nvSpPr>
        <p:spPr>
          <a:xfrm>
            <a:off x="381000" y="381000"/>
            <a:ext cx="8229600" cy="1143000"/>
          </a:xfrm>
        </p:spPr>
        <p:txBody>
          <a:bodyPr/>
          <a:lstStyle/>
          <a:p>
            <a:r>
              <a:rPr lang="en-US" dirty="0" smtClean="0">
                <a:solidFill>
                  <a:schemeClr val="bg1"/>
                </a:solidFill>
              </a:rPr>
              <a:t>BEAM 6 – 100 students</a:t>
            </a:r>
            <a:endParaRPr lang="en-US" dirty="0">
              <a:solidFill>
                <a:schemeClr val="bg1"/>
              </a:solidFill>
            </a:endParaRPr>
          </a:p>
        </p:txBody>
      </p:sp>
    </p:spTree>
    <p:extLst>
      <p:ext uri="{BB962C8B-B14F-4D97-AF65-F5344CB8AC3E}">
        <p14:creationId xmlns:p14="http://schemas.microsoft.com/office/powerpoint/2010/main" val="221618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Tracks, BEAM 6</a:t>
            </a:r>
            <a:endParaRPr lang="en-US" dirty="0"/>
          </a:p>
        </p:txBody>
      </p:sp>
      <p:sp>
        <p:nvSpPr>
          <p:cNvPr id="4" name="TextBox 3"/>
          <p:cNvSpPr txBox="1"/>
          <p:nvPr/>
        </p:nvSpPr>
        <p:spPr>
          <a:xfrm>
            <a:off x="228600" y="1323439"/>
            <a:ext cx="8458200" cy="4647426"/>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en-US" sz="3600" dirty="0" smtClean="0">
                <a:latin typeface="+mj-lt"/>
              </a:rPr>
              <a:t>Logical Reasoning</a:t>
            </a:r>
          </a:p>
          <a:p>
            <a:pPr marL="342900" indent="-342900">
              <a:spcAft>
                <a:spcPts val="2400"/>
              </a:spcAft>
              <a:buFont typeface="Arial" panose="020B0604020202020204" pitchFamily="34" charset="0"/>
              <a:buChar char="•"/>
            </a:pPr>
            <a:r>
              <a:rPr lang="en-US" sz="3600" dirty="0" smtClean="0">
                <a:latin typeface="+mj-lt"/>
              </a:rPr>
              <a:t>Math Fundamentals</a:t>
            </a:r>
          </a:p>
          <a:p>
            <a:pPr marL="342900" indent="-342900">
              <a:spcAft>
                <a:spcPts val="2400"/>
              </a:spcAft>
              <a:buFont typeface="Arial" panose="020B0604020202020204" pitchFamily="34" charset="0"/>
              <a:buChar char="•"/>
            </a:pPr>
            <a:r>
              <a:rPr lang="en-US" sz="3600" dirty="0" smtClean="0">
                <a:latin typeface="+mj-lt"/>
              </a:rPr>
              <a:t>Math Team Strategies</a:t>
            </a:r>
          </a:p>
          <a:p>
            <a:pPr marL="342900" indent="-342900">
              <a:spcAft>
                <a:spcPts val="2400"/>
              </a:spcAft>
              <a:buFont typeface="Arial" panose="020B0604020202020204" pitchFamily="34" charset="0"/>
              <a:buChar char="•"/>
            </a:pPr>
            <a:r>
              <a:rPr lang="en-US" sz="3600" dirty="0" smtClean="0">
                <a:latin typeface="+mj-lt"/>
              </a:rPr>
              <a:t>Applied Math </a:t>
            </a:r>
            <a:r>
              <a:rPr lang="en-US" sz="3600" dirty="0" smtClean="0"/>
              <a:t>(e.g. Astronomy, Programming, Coding Theory)</a:t>
            </a:r>
          </a:p>
          <a:p>
            <a:pPr marL="342900" indent="-342900">
              <a:spcAft>
                <a:spcPts val="2400"/>
              </a:spcAft>
              <a:buFont typeface="Arial" panose="020B0604020202020204" pitchFamily="34" charset="0"/>
              <a:buChar char="•"/>
            </a:pPr>
            <a:r>
              <a:rPr lang="en-US" sz="3600" dirty="0" smtClean="0">
                <a:latin typeface="+mj-lt"/>
              </a:rPr>
              <a:t>Math Circles</a:t>
            </a:r>
          </a:p>
        </p:txBody>
      </p:sp>
    </p:spTree>
    <p:extLst>
      <p:ext uri="{BB962C8B-B14F-4D97-AF65-F5344CB8AC3E}">
        <p14:creationId xmlns:p14="http://schemas.microsoft.com/office/powerpoint/2010/main" val="397709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2401"/>
            <a:ext cx="9280071" cy="7508735"/>
          </a:xfrm>
          <a:prstGeom prst="rect">
            <a:avLst/>
          </a:prstGeom>
        </p:spPr>
      </p:pic>
      <p:sp>
        <p:nvSpPr>
          <p:cNvPr id="5" name="Rectangle 4"/>
          <p:cNvSpPr/>
          <p:nvPr/>
        </p:nvSpPr>
        <p:spPr>
          <a:xfrm>
            <a:off x="381000" y="152400"/>
            <a:ext cx="8382000" cy="648516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381000"/>
            <a:ext cx="8001000" cy="6096000"/>
          </a:xfrm>
          <a:prstGeom prst="rect">
            <a:avLst/>
          </a:prstGeom>
          <a:noFill/>
        </p:spPr>
        <p:txBody>
          <a:bodyPr wrap="square" rtlCol="0" anchor="ctr" anchorCtr="0">
            <a:noAutofit/>
          </a:bodyPr>
          <a:lstStyle/>
          <a:p>
            <a:pPr algn="ctr"/>
            <a:r>
              <a:rPr lang="en-US" sz="3600" dirty="0" smtClean="0">
                <a:solidFill>
                  <a:srgbClr val="000000"/>
                </a:solidFill>
                <a:latin typeface="+mj-lt"/>
              </a:rPr>
              <a:t>Irrelevant barriers:</a:t>
            </a:r>
          </a:p>
          <a:p>
            <a:endParaRPr lang="en-US" sz="3600" dirty="0" smtClean="0">
              <a:solidFill>
                <a:srgbClr val="000000"/>
              </a:solidFill>
              <a:latin typeface="+mj-lt"/>
            </a:endParaRPr>
          </a:p>
          <a:p>
            <a:pPr marL="285750" indent="-285750">
              <a:buFont typeface="Arial" panose="020B0604020202020204" pitchFamily="34" charset="0"/>
              <a:buChar char="•"/>
            </a:pPr>
            <a:r>
              <a:rPr lang="en-US" sz="3600" dirty="0" smtClean="0">
                <a:solidFill>
                  <a:srgbClr val="000000"/>
                </a:solidFill>
                <a:latin typeface="+mj-lt"/>
              </a:rPr>
              <a:t>Procedural training</a:t>
            </a:r>
            <a:endParaRPr lang="en-US" sz="3600" dirty="0" smtClean="0">
              <a:solidFill>
                <a:srgbClr val="000000"/>
              </a:solidFill>
              <a:latin typeface="+mj-lt"/>
            </a:endParaRPr>
          </a:p>
          <a:p>
            <a:pPr marL="285750" indent="-285750">
              <a:buFont typeface="Arial" panose="020B0604020202020204" pitchFamily="34" charset="0"/>
              <a:buChar char="•"/>
            </a:pPr>
            <a:r>
              <a:rPr lang="en-US" sz="3600" dirty="0" smtClean="0">
                <a:solidFill>
                  <a:srgbClr val="000000"/>
                </a:solidFill>
                <a:latin typeface="+mj-lt"/>
              </a:rPr>
              <a:t>Missing basic skills</a:t>
            </a:r>
            <a:endParaRPr lang="en-US" sz="3600" dirty="0" smtClean="0">
              <a:solidFill>
                <a:srgbClr val="000000"/>
              </a:solidFill>
              <a:latin typeface="+mj-lt"/>
            </a:endParaRPr>
          </a:p>
          <a:p>
            <a:pPr marL="285750" indent="-285750">
              <a:buFont typeface="Arial" panose="020B0604020202020204" pitchFamily="34" charset="0"/>
              <a:buChar char="•"/>
            </a:pPr>
            <a:r>
              <a:rPr lang="en-US" sz="3600" dirty="0" smtClean="0">
                <a:solidFill>
                  <a:srgbClr val="000000"/>
                </a:solidFill>
                <a:latin typeface="+mj-lt"/>
              </a:rPr>
              <a:t>Not used to creative problem solving</a:t>
            </a:r>
            <a:endParaRPr lang="en-US" sz="3600" dirty="0" smtClean="0">
              <a:solidFill>
                <a:srgbClr val="000000"/>
              </a:solidFill>
              <a:latin typeface="+mj-lt"/>
            </a:endParaRPr>
          </a:p>
          <a:p>
            <a:pPr marL="285750" indent="-285750">
              <a:buFont typeface="Arial" panose="020B0604020202020204" pitchFamily="34" charset="0"/>
              <a:buChar char="•"/>
            </a:pPr>
            <a:r>
              <a:rPr lang="en-US" sz="3600" dirty="0" smtClean="0">
                <a:solidFill>
                  <a:srgbClr val="000000"/>
                </a:solidFill>
                <a:latin typeface="+mj-lt"/>
              </a:rPr>
              <a:t>Lack of reading comprehension</a:t>
            </a:r>
            <a:endParaRPr lang="en-US" sz="3600" dirty="0">
              <a:solidFill>
                <a:srgbClr val="000000"/>
              </a:solidFill>
              <a:latin typeface="+mj-lt"/>
            </a:endParaRPr>
          </a:p>
        </p:txBody>
      </p:sp>
    </p:spTree>
    <p:extLst>
      <p:ext uri="{BB962C8B-B14F-4D97-AF65-F5344CB8AC3E}">
        <p14:creationId xmlns:p14="http://schemas.microsoft.com/office/powerpoint/2010/main" val="26565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MATHCOUNTS 2015</a:t>
            </a:r>
            <a:r>
              <a:rPr lang="en-US" smtClean="0"/>
              <a:t>, States</a:t>
            </a:r>
            <a:endParaRPr lang="en-US"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3"/>
          <p:cNvPicPr>
            <a:picLocks noChangeAspect="1" noChangeArrowheads="1"/>
          </p:cNvPicPr>
          <p:nvPr/>
        </p:nvPicPr>
        <p:blipFill>
          <a:blip r:embed="rId2">
            <a:extLst>
              <a:ext uri="{28A0092B-C50C-407E-A947-70E740481C1C}">
                <a14:useLocalDpi xmlns:a14="http://schemas.microsoft.com/office/drawing/2010/main" val="0"/>
              </a:ext>
            </a:extLst>
          </a:blip>
          <a:srcRect l="48055" t="22974" r="16112" b="13290"/>
          <a:stretch>
            <a:fillRect/>
          </a:stretch>
        </p:blipFill>
        <p:spPr bwMode="auto">
          <a:xfrm>
            <a:off x="5867400" y="1879600"/>
            <a:ext cx="3302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2202597"/>
            <a:ext cx="5461000" cy="34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Using the figure of 15 circles shown, how many sets of three distinct circles A, B, and C are there such that circle A encloses circle B, and circle B encloses circle C?</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69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MATHCOUNTS 2015, States</a:t>
            </a:r>
            <a:endParaRPr lang="en-US"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3"/>
          <p:cNvPicPr>
            <a:picLocks noChangeAspect="1" noChangeArrowheads="1"/>
          </p:cNvPicPr>
          <p:nvPr/>
        </p:nvPicPr>
        <p:blipFill>
          <a:blip r:embed="rId2">
            <a:extLst>
              <a:ext uri="{28A0092B-C50C-407E-A947-70E740481C1C}">
                <a14:useLocalDpi xmlns:a14="http://schemas.microsoft.com/office/drawing/2010/main" val="0"/>
              </a:ext>
            </a:extLst>
          </a:blip>
          <a:srcRect l="48055" t="22974" r="16112" b="13290"/>
          <a:stretch>
            <a:fillRect/>
          </a:stretch>
        </p:blipFill>
        <p:spPr bwMode="auto">
          <a:xfrm>
            <a:off x="5867400" y="1879600"/>
            <a:ext cx="3302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1371600"/>
            <a:ext cx="5461000" cy="511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How many different ways are there to choose three circles of different sizes from the diagram at right so that the smallest circle you choose is inside the medium circle you choose, and the medium circle you choose is inside the largest circle you choose?</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2603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152400"/>
            <a:ext cx="8610600" cy="179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A number </a:t>
            </a:r>
            <a:r>
              <a:rPr kumimoji="0" lang="en-US" altLang="en-US" sz="3600" b="0" i="1"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n</a:t>
            </a:r>
            <a:r>
              <a:rPr kumimoji="0" lang="en-US" altLang="en-US" sz="3600" b="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 is called </a:t>
            </a:r>
            <a:r>
              <a:rPr kumimoji="0" lang="en-US" altLang="en-US" sz="3600" b="0" u="sng" strike="noStrike" cap="none" normalizeH="0" baseline="0" dirty="0" err="1" smtClean="0">
                <a:ln>
                  <a:noFill/>
                </a:ln>
                <a:solidFill>
                  <a:schemeClr val="tx1"/>
                </a:solidFill>
                <a:effectLst/>
                <a:latin typeface="Adobe Caslon Pro" panose="0205050205050A020403" pitchFamily="18" charset="0"/>
                <a:ea typeface="PMingLiU"/>
                <a:cs typeface="Times New Roman" panose="02020603050405020304" pitchFamily="18" charset="0"/>
              </a:rPr>
              <a:t>squareable</a:t>
            </a:r>
            <a:r>
              <a:rPr kumimoji="0" lang="en-US" altLang="en-US" sz="3600" b="0" strike="noStrike" cap="none" normalizeH="0" dirty="0" smtClean="0">
                <a:ln>
                  <a:noFill/>
                </a:ln>
                <a:solidFill>
                  <a:schemeClr val="tx1"/>
                </a:solidFill>
                <a:effectLst/>
                <a:latin typeface="Adobe Caslon Pro" panose="0205050205050A020403" pitchFamily="18" charset="0"/>
                <a:ea typeface="PMingLiU"/>
                <a:cs typeface="Times New Roman" panose="02020603050405020304" pitchFamily="18" charset="0"/>
              </a:rPr>
              <a:t> if it is possible to break a square into </a:t>
            </a:r>
            <a:r>
              <a:rPr kumimoji="0" lang="en-US" altLang="en-US" sz="3600" b="0" i="1" strike="noStrike" cap="none" normalizeH="0" dirty="0" smtClean="0">
                <a:ln>
                  <a:noFill/>
                </a:ln>
                <a:solidFill>
                  <a:schemeClr val="tx1"/>
                </a:solidFill>
                <a:effectLst/>
                <a:latin typeface="Adobe Caslon Pro" panose="0205050205050A020403" pitchFamily="18" charset="0"/>
                <a:ea typeface="PMingLiU"/>
                <a:cs typeface="Times New Roman" panose="02020603050405020304" pitchFamily="18" charset="0"/>
              </a:rPr>
              <a:t>n</a:t>
            </a:r>
            <a:r>
              <a:rPr kumimoji="0" lang="en-US" altLang="en-US" sz="3600" b="0" strike="noStrike" cap="none" normalizeH="0" dirty="0" smtClean="0">
                <a:ln>
                  <a:noFill/>
                </a:ln>
                <a:solidFill>
                  <a:schemeClr val="tx1"/>
                </a:solidFill>
                <a:effectLst/>
                <a:latin typeface="Adobe Caslon Pro" panose="0205050205050A020403" pitchFamily="18" charset="0"/>
                <a:ea typeface="PMingLiU"/>
                <a:cs typeface="Times New Roman" panose="02020603050405020304" pitchFamily="18" charset="0"/>
              </a:rPr>
              <a:t> smaller squares.  For example:</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grpSp>
        <p:nvGrpSpPr>
          <p:cNvPr id="5" name="Group 4"/>
          <p:cNvGrpSpPr/>
          <p:nvPr/>
        </p:nvGrpSpPr>
        <p:grpSpPr>
          <a:xfrm>
            <a:off x="990600" y="2133600"/>
            <a:ext cx="6827520" cy="2438400"/>
            <a:chOff x="0" y="0"/>
            <a:chExt cx="5013960" cy="1790700"/>
          </a:xfrm>
        </p:grpSpPr>
        <p:grpSp>
          <p:nvGrpSpPr>
            <p:cNvPr id="6" name="Group 5"/>
            <p:cNvGrpSpPr/>
            <p:nvPr/>
          </p:nvGrpSpPr>
          <p:grpSpPr>
            <a:xfrm>
              <a:off x="0" y="15240"/>
              <a:ext cx="1379220" cy="1767840"/>
              <a:chOff x="0" y="0"/>
              <a:chExt cx="1379220" cy="1767840"/>
            </a:xfrm>
          </p:grpSpPr>
          <p:grpSp>
            <p:nvGrpSpPr>
              <p:cNvPr id="25" name="Group 24"/>
              <p:cNvGrpSpPr/>
              <p:nvPr/>
            </p:nvGrpSpPr>
            <p:grpSpPr>
              <a:xfrm>
                <a:off x="7620" y="0"/>
                <a:ext cx="1371600" cy="1386840"/>
                <a:chOff x="0" y="0"/>
                <a:chExt cx="1371600" cy="1386840"/>
              </a:xfrm>
            </p:grpSpPr>
            <p:sp>
              <p:nvSpPr>
                <p:cNvPr id="27" name="Rectangle 26"/>
                <p:cNvSpPr/>
                <p:nvPr/>
              </p:nvSpPr>
              <p:spPr>
                <a:xfrm>
                  <a:off x="0" y="7620"/>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8" name="Straight Connector 27"/>
                <p:cNvCxnSpPr/>
                <p:nvPr/>
              </p:nvCxnSpPr>
              <p:spPr>
                <a:xfrm>
                  <a:off x="701040" y="0"/>
                  <a:ext cx="0" cy="1386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701040"/>
                  <a:ext cx="1363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 Box 25"/>
              <p:cNvSpPr txBox="1"/>
              <p:nvPr/>
            </p:nvSpPr>
            <p:spPr>
              <a:xfrm>
                <a:off x="0" y="150876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4 squares</a:t>
                </a:r>
              </a:p>
            </p:txBody>
          </p:sp>
        </p:grpSp>
        <p:grpSp>
          <p:nvGrpSpPr>
            <p:cNvPr id="7" name="Group 6"/>
            <p:cNvGrpSpPr/>
            <p:nvPr/>
          </p:nvGrpSpPr>
          <p:grpSpPr>
            <a:xfrm>
              <a:off x="1813560" y="0"/>
              <a:ext cx="1424940" cy="1783080"/>
              <a:chOff x="0" y="0"/>
              <a:chExt cx="1424940" cy="1783080"/>
            </a:xfrm>
          </p:grpSpPr>
          <p:grpSp>
            <p:nvGrpSpPr>
              <p:cNvPr id="16" name="Group 15"/>
              <p:cNvGrpSpPr/>
              <p:nvPr/>
            </p:nvGrpSpPr>
            <p:grpSpPr>
              <a:xfrm>
                <a:off x="0" y="0"/>
                <a:ext cx="1424940" cy="1424940"/>
                <a:chOff x="0" y="0"/>
                <a:chExt cx="1424940" cy="1424940"/>
              </a:xfrm>
            </p:grpSpPr>
            <p:sp>
              <p:nvSpPr>
                <p:cNvPr id="18" name="Rectangle 17"/>
                <p:cNvSpPr/>
                <p:nvPr/>
              </p:nvSpPr>
              <p:spPr>
                <a:xfrm>
                  <a:off x="7620" y="0"/>
                  <a:ext cx="1409700" cy="1409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Straight Connector 18"/>
                <p:cNvCxnSpPr/>
                <p:nvPr/>
              </p:nvCxnSpPr>
              <p:spPr>
                <a:xfrm>
                  <a:off x="358140" y="7620"/>
                  <a:ext cx="0" cy="1417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 y="0"/>
                  <a:ext cx="0" cy="3886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82040" y="7620"/>
                  <a:ext cx="0" cy="37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5240" y="388620"/>
                  <a:ext cx="1409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5240" y="716280"/>
                  <a:ext cx="342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0" y="1066800"/>
                  <a:ext cx="358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 Box 311"/>
              <p:cNvSpPr txBox="1"/>
              <p:nvPr/>
            </p:nvSpPr>
            <p:spPr>
              <a:xfrm>
                <a:off x="7620" y="152400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8 squares</a:t>
                </a:r>
              </a:p>
            </p:txBody>
          </p:sp>
        </p:grpSp>
        <p:grpSp>
          <p:nvGrpSpPr>
            <p:cNvPr id="8" name="Group 7"/>
            <p:cNvGrpSpPr/>
            <p:nvPr/>
          </p:nvGrpSpPr>
          <p:grpSpPr>
            <a:xfrm>
              <a:off x="3589020" y="15240"/>
              <a:ext cx="1424940" cy="1775460"/>
              <a:chOff x="0" y="0"/>
              <a:chExt cx="1424940" cy="1775460"/>
            </a:xfrm>
          </p:grpSpPr>
          <p:grpSp>
            <p:nvGrpSpPr>
              <p:cNvPr id="9" name="Group 8"/>
              <p:cNvGrpSpPr/>
              <p:nvPr/>
            </p:nvGrpSpPr>
            <p:grpSpPr>
              <a:xfrm>
                <a:off x="0" y="0"/>
                <a:ext cx="1424940" cy="1409700"/>
                <a:chOff x="0" y="0"/>
                <a:chExt cx="1424940" cy="1409700"/>
              </a:xfrm>
            </p:grpSpPr>
            <p:sp>
              <p:nvSpPr>
                <p:cNvPr id="11" name="Rectangle 10"/>
                <p:cNvSpPr/>
                <p:nvPr/>
              </p:nvSpPr>
              <p:spPr>
                <a:xfrm>
                  <a:off x="7620" y="0"/>
                  <a:ext cx="1409700" cy="1409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Straight Connector 11"/>
                <p:cNvCxnSpPr/>
                <p:nvPr/>
              </p:nvCxnSpPr>
              <p:spPr>
                <a:xfrm>
                  <a:off x="487680" y="15240"/>
                  <a:ext cx="0" cy="1386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67740" y="7620"/>
                  <a:ext cx="0" cy="13944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57200"/>
                  <a:ext cx="1424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929640"/>
                  <a:ext cx="1424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 Box 319"/>
              <p:cNvSpPr txBox="1"/>
              <p:nvPr/>
            </p:nvSpPr>
            <p:spPr>
              <a:xfrm>
                <a:off x="15240" y="151638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9 squares</a:t>
                </a:r>
              </a:p>
            </p:txBody>
          </p:sp>
        </p:grpSp>
      </p:grpSp>
      <p:sp>
        <p:nvSpPr>
          <p:cNvPr id="30" name="Rectangle 29"/>
          <p:cNvSpPr>
            <a:spLocks noChangeArrowheads="1"/>
          </p:cNvSpPr>
          <p:nvPr/>
        </p:nvSpPr>
        <p:spPr bwMode="auto">
          <a:xfrm>
            <a:off x="304800" y="5376515"/>
            <a:ext cx="8610600"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Describe the set of all </a:t>
            </a:r>
            <a:r>
              <a:rPr kumimoji="0" lang="en-US" altLang="en-US" sz="3600" b="0" i="0" u="none" strike="noStrike" cap="none" normalizeH="0" baseline="0" dirty="0" err="1" smtClean="0">
                <a:ln>
                  <a:noFill/>
                </a:ln>
                <a:solidFill>
                  <a:schemeClr val="tx1"/>
                </a:solidFill>
                <a:effectLst/>
                <a:latin typeface="Adobe Caslon Pro" panose="0205050205050A020403" pitchFamily="18" charset="0"/>
                <a:ea typeface="PMingLiU"/>
                <a:cs typeface="Times New Roman" panose="02020603050405020304" pitchFamily="18" charset="0"/>
              </a:rPr>
              <a:t>squarable</a:t>
            </a: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 numbers.</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3139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152400"/>
            <a:ext cx="8610600" cy="123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lvl="0" eaLnBrk="0" fontAlgn="base" hangingPunct="0">
              <a:spcBef>
                <a:spcPct val="0"/>
              </a:spcBef>
              <a:spcAft>
                <a:spcPct val="0"/>
              </a:spcAft>
            </a:pPr>
            <a:r>
              <a:rPr lang="en-US" altLang="en-US" sz="3600" dirty="0">
                <a:latin typeface="Adobe Caslon Pro" panose="0205050205050A020403" pitchFamily="18" charset="0"/>
                <a:ea typeface="PMingLiU"/>
                <a:cs typeface="Times New Roman" panose="02020603050405020304" pitchFamily="18" charset="0"/>
              </a:rPr>
              <a:t>It is possible to divide a square into 4 squares, 8 squares, or 9 squares as pictured below:</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grpSp>
        <p:nvGrpSpPr>
          <p:cNvPr id="5" name="Group 4"/>
          <p:cNvGrpSpPr/>
          <p:nvPr/>
        </p:nvGrpSpPr>
        <p:grpSpPr>
          <a:xfrm>
            <a:off x="990600" y="1828800"/>
            <a:ext cx="6827520" cy="2438400"/>
            <a:chOff x="0" y="0"/>
            <a:chExt cx="5013960" cy="1790700"/>
          </a:xfrm>
        </p:grpSpPr>
        <p:grpSp>
          <p:nvGrpSpPr>
            <p:cNvPr id="6" name="Group 5"/>
            <p:cNvGrpSpPr/>
            <p:nvPr/>
          </p:nvGrpSpPr>
          <p:grpSpPr>
            <a:xfrm>
              <a:off x="0" y="15240"/>
              <a:ext cx="1379220" cy="1767840"/>
              <a:chOff x="0" y="0"/>
              <a:chExt cx="1379220" cy="1767840"/>
            </a:xfrm>
          </p:grpSpPr>
          <p:grpSp>
            <p:nvGrpSpPr>
              <p:cNvPr id="25" name="Group 24"/>
              <p:cNvGrpSpPr/>
              <p:nvPr/>
            </p:nvGrpSpPr>
            <p:grpSpPr>
              <a:xfrm>
                <a:off x="7620" y="0"/>
                <a:ext cx="1371600" cy="1386840"/>
                <a:chOff x="0" y="0"/>
                <a:chExt cx="1371600" cy="1386840"/>
              </a:xfrm>
            </p:grpSpPr>
            <p:sp>
              <p:nvSpPr>
                <p:cNvPr id="27" name="Rectangle 26"/>
                <p:cNvSpPr/>
                <p:nvPr/>
              </p:nvSpPr>
              <p:spPr>
                <a:xfrm>
                  <a:off x="0" y="7620"/>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8" name="Straight Connector 27"/>
                <p:cNvCxnSpPr/>
                <p:nvPr/>
              </p:nvCxnSpPr>
              <p:spPr>
                <a:xfrm>
                  <a:off x="701040" y="0"/>
                  <a:ext cx="0" cy="1386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701040"/>
                  <a:ext cx="1363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 Box 25"/>
              <p:cNvSpPr txBox="1"/>
              <p:nvPr/>
            </p:nvSpPr>
            <p:spPr>
              <a:xfrm>
                <a:off x="0" y="150876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4 squares</a:t>
                </a:r>
              </a:p>
            </p:txBody>
          </p:sp>
        </p:grpSp>
        <p:grpSp>
          <p:nvGrpSpPr>
            <p:cNvPr id="7" name="Group 6"/>
            <p:cNvGrpSpPr/>
            <p:nvPr/>
          </p:nvGrpSpPr>
          <p:grpSpPr>
            <a:xfrm>
              <a:off x="1813560" y="0"/>
              <a:ext cx="1424940" cy="1783080"/>
              <a:chOff x="0" y="0"/>
              <a:chExt cx="1424940" cy="1783080"/>
            </a:xfrm>
          </p:grpSpPr>
          <p:grpSp>
            <p:nvGrpSpPr>
              <p:cNvPr id="16" name="Group 15"/>
              <p:cNvGrpSpPr/>
              <p:nvPr/>
            </p:nvGrpSpPr>
            <p:grpSpPr>
              <a:xfrm>
                <a:off x="0" y="0"/>
                <a:ext cx="1424940" cy="1424940"/>
                <a:chOff x="0" y="0"/>
                <a:chExt cx="1424940" cy="1424940"/>
              </a:xfrm>
            </p:grpSpPr>
            <p:sp>
              <p:nvSpPr>
                <p:cNvPr id="18" name="Rectangle 17"/>
                <p:cNvSpPr/>
                <p:nvPr/>
              </p:nvSpPr>
              <p:spPr>
                <a:xfrm>
                  <a:off x="7620" y="0"/>
                  <a:ext cx="1409700" cy="1409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Straight Connector 18"/>
                <p:cNvCxnSpPr/>
                <p:nvPr/>
              </p:nvCxnSpPr>
              <p:spPr>
                <a:xfrm>
                  <a:off x="358140" y="7620"/>
                  <a:ext cx="0" cy="1417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 y="0"/>
                  <a:ext cx="0" cy="3886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82040" y="7620"/>
                  <a:ext cx="0" cy="373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5240" y="388620"/>
                  <a:ext cx="1409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5240" y="716280"/>
                  <a:ext cx="342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0" y="1066800"/>
                  <a:ext cx="358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 Box 311"/>
              <p:cNvSpPr txBox="1"/>
              <p:nvPr/>
            </p:nvSpPr>
            <p:spPr>
              <a:xfrm>
                <a:off x="7620" y="152400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8 squares</a:t>
                </a:r>
              </a:p>
            </p:txBody>
          </p:sp>
        </p:grpSp>
        <p:grpSp>
          <p:nvGrpSpPr>
            <p:cNvPr id="8" name="Group 7"/>
            <p:cNvGrpSpPr/>
            <p:nvPr/>
          </p:nvGrpSpPr>
          <p:grpSpPr>
            <a:xfrm>
              <a:off x="3589020" y="15240"/>
              <a:ext cx="1424940" cy="1775460"/>
              <a:chOff x="0" y="0"/>
              <a:chExt cx="1424940" cy="1775460"/>
            </a:xfrm>
          </p:grpSpPr>
          <p:grpSp>
            <p:nvGrpSpPr>
              <p:cNvPr id="9" name="Group 8"/>
              <p:cNvGrpSpPr/>
              <p:nvPr/>
            </p:nvGrpSpPr>
            <p:grpSpPr>
              <a:xfrm>
                <a:off x="0" y="0"/>
                <a:ext cx="1424940" cy="1409700"/>
                <a:chOff x="0" y="0"/>
                <a:chExt cx="1424940" cy="1409700"/>
              </a:xfrm>
            </p:grpSpPr>
            <p:sp>
              <p:nvSpPr>
                <p:cNvPr id="11" name="Rectangle 10"/>
                <p:cNvSpPr/>
                <p:nvPr/>
              </p:nvSpPr>
              <p:spPr>
                <a:xfrm>
                  <a:off x="7620" y="0"/>
                  <a:ext cx="1409700" cy="1409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Straight Connector 11"/>
                <p:cNvCxnSpPr/>
                <p:nvPr/>
              </p:nvCxnSpPr>
              <p:spPr>
                <a:xfrm>
                  <a:off x="487680" y="15240"/>
                  <a:ext cx="0" cy="1386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67740" y="7620"/>
                  <a:ext cx="0" cy="13944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57200"/>
                  <a:ext cx="1424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929640"/>
                  <a:ext cx="1424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 Box 319"/>
              <p:cNvSpPr txBox="1"/>
              <p:nvPr/>
            </p:nvSpPr>
            <p:spPr>
              <a:xfrm>
                <a:off x="15240" y="1516380"/>
                <a:ext cx="137922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000" dirty="0">
                    <a:effectLst/>
                    <a:latin typeface="Adobe Caslon Pro" panose="0205050205050A020403" pitchFamily="18" charset="0"/>
                    <a:ea typeface="PMingLiU"/>
                    <a:cs typeface="Times New Roman" panose="02020603050405020304" pitchFamily="18" charset="0"/>
                  </a:rPr>
                  <a:t>9 squares</a:t>
                </a:r>
              </a:p>
            </p:txBody>
          </p:sp>
        </p:grpSp>
      </p:grpSp>
      <p:sp>
        <p:nvSpPr>
          <p:cNvPr id="30" name="Rectangle 29"/>
          <p:cNvSpPr>
            <a:spLocks noChangeArrowheads="1"/>
          </p:cNvSpPr>
          <p:nvPr/>
        </p:nvSpPr>
        <p:spPr bwMode="auto">
          <a:xfrm>
            <a:off x="304800" y="4555005"/>
            <a:ext cx="8610600" cy="123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Adobe Caslon Pro" panose="0205050205050A020403" pitchFamily="18" charset="0"/>
                <a:ea typeface="PMingLiU"/>
                <a:cs typeface="Times New Roman" panose="02020603050405020304" pitchFamily="18" charset="0"/>
              </a:rPr>
              <a:t>What other numbers are possible?  What numbers aren’t possible?</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755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561" y="0"/>
            <a:ext cx="9610973" cy="6858000"/>
          </a:xfrm>
        </p:spPr>
      </p:pic>
    </p:spTree>
    <p:extLst>
      <p:ext uri="{BB962C8B-B14F-4D97-AF65-F5344CB8AC3E}">
        <p14:creationId xmlns:p14="http://schemas.microsoft.com/office/powerpoint/2010/main" val="36732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8145" y="3823547"/>
            <a:ext cx="4572000" cy="3048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6" y="734906"/>
            <a:ext cx="4632961" cy="30886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0"/>
            <a:ext cx="4572000" cy="304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734906"/>
            <a:ext cx="4572000" cy="3088641"/>
          </a:xfrm>
          <a:prstGeom prst="rect">
            <a:avLst/>
          </a:prstGeom>
        </p:spPr>
      </p:pic>
    </p:spTree>
    <p:extLst>
      <p:ext uri="{BB962C8B-B14F-4D97-AF65-F5344CB8AC3E}">
        <p14:creationId xmlns:p14="http://schemas.microsoft.com/office/powerpoint/2010/main" val="152470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419" t="16667" r="7833" b="18750"/>
          <a:stretch/>
        </p:blipFill>
        <p:spPr>
          <a:xfrm>
            <a:off x="403123" y="533400"/>
            <a:ext cx="8436077" cy="3657600"/>
          </a:xfrm>
          <a:prstGeom prst="rect">
            <a:avLst/>
          </a:prstGeom>
        </p:spPr>
      </p:pic>
      <p:sp>
        <p:nvSpPr>
          <p:cNvPr id="6" name="Title 1"/>
          <p:cNvSpPr>
            <a:spLocks noGrp="1"/>
          </p:cNvSpPr>
          <p:nvPr>
            <p:ph type="title"/>
          </p:nvPr>
        </p:nvSpPr>
        <p:spPr>
          <a:xfrm>
            <a:off x="506361" y="4876800"/>
            <a:ext cx="8229600" cy="1143000"/>
          </a:xfrm>
        </p:spPr>
        <p:txBody>
          <a:bodyPr/>
          <a:lstStyle/>
          <a:p>
            <a:r>
              <a:rPr lang="en-US" dirty="0" smtClean="0">
                <a:solidFill>
                  <a:srgbClr val="313761"/>
                </a:solidFill>
              </a:rPr>
              <a:t>Monthly 7</a:t>
            </a:r>
            <a:r>
              <a:rPr lang="en-US" baseline="30000" dirty="0" smtClean="0">
                <a:solidFill>
                  <a:srgbClr val="313761"/>
                </a:solidFill>
              </a:rPr>
              <a:t>th</a:t>
            </a:r>
            <a:r>
              <a:rPr lang="en-US" dirty="0" smtClean="0">
                <a:solidFill>
                  <a:srgbClr val="313761"/>
                </a:solidFill>
              </a:rPr>
              <a:t> Grade Challenge Sets</a:t>
            </a:r>
            <a:endParaRPr lang="en-US" dirty="0">
              <a:solidFill>
                <a:srgbClr val="313761"/>
              </a:solidFill>
            </a:endParaRPr>
          </a:p>
        </p:txBody>
      </p:sp>
    </p:spTree>
    <p:extLst>
      <p:ext uri="{BB962C8B-B14F-4D97-AF65-F5344CB8AC3E}">
        <p14:creationId xmlns:p14="http://schemas.microsoft.com/office/powerpoint/2010/main" val="34443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176" y="2895600"/>
            <a:ext cx="6148824" cy="3962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833" r="5000" b="24755"/>
          <a:stretch/>
        </p:blipFill>
        <p:spPr>
          <a:xfrm>
            <a:off x="-1066800" y="-761999"/>
            <a:ext cx="7696200" cy="4572000"/>
          </a:xfrm>
          <a:prstGeom prst="rect">
            <a:avLst/>
          </a:prstGeom>
          <a:ln>
            <a:solidFill>
              <a:schemeClr val="bg1"/>
            </a:solidFill>
          </a:ln>
        </p:spPr>
      </p:pic>
      <p:sp>
        <p:nvSpPr>
          <p:cNvPr id="6" name="Title 1"/>
          <p:cNvSpPr>
            <a:spLocks noGrp="1"/>
          </p:cNvSpPr>
          <p:nvPr>
            <p:ph type="title"/>
          </p:nvPr>
        </p:nvSpPr>
        <p:spPr>
          <a:xfrm>
            <a:off x="35560" y="4025900"/>
            <a:ext cx="2959616" cy="2667000"/>
          </a:xfrm>
        </p:spPr>
        <p:txBody>
          <a:bodyPr>
            <a:normAutofit fontScale="90000"/>
          </a:bodyPr>
          <a:lstStyle/>
          <a:p>
            <a:r>
              <a:rPr lang="en-US" dirty="0" smtClean="0">
                <a:solidFill>
                  <a:srgbClr val="313761"/>
                </a:solidFill>
              </a:rPr>
              <a:t>BEAM 7 –</a:t>
            </a:r>
            <a:br>
              <a:rPr lang="en-US" dirty="0" smtClean="0">
                <a:solidFill>
                  <a:srgbClr val="313761"/>
                </a:solidFill>
              </a:rPr>
            </a:br>
            <a:r>
              <a:rPr lang="en-US" dirty="0" smtClean="0">
                <a:solidFill>
                  <a:srgbClr val="313761"/>
                </a:solidFill>
              </a:rPr>
              <a:t>2 sites, 40 students each</a:t>
            </a:r>
            <a:endParaRPr lang="en-US" dirty="0">
              <a:solidFill>
                <a:srgbClr val="313761"/>
              </a:solidFill>
            </a:endParaRPr>
          </a:p>
        </p:txBody>
      </p:sp>
    </p:spTree>
    <p:extLst>
      <p:ext uri="{BB962C8B-B14F-4D97-AF65-F5344CB8AC3E}">
        <p14:creationId xmlns:p14="http://schemas.microsoft.com/office/powerpoint/2010/main" val="2151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(Bard, 2017)</a:t>
            </a:r>
            <a:endParaRPr lang="en-US" dirty="0"/>
          </a:p>
        </p:txBody>
      </p:sp>
      <p:sp>
        <p:nvSpPr>
          <p:cNvPr id="4" name="TextBox 3"/>
          <p:cNvSpPr txBox="1"/>
          <p:nvPr/>
        </p:nvSpPr>
        <p:spPr>
          <a:xfrm>
            <a:off x="228600" y="990600"/>
            <a:ext cx="4038600" cy="5632311"/>
          </a:xfrm>
          <a:prstGeom prst="rect">
            <a:avLst/>
          </a:prstGeom>
          <a:noFill/>
        </p:spPr>
        <p:txBody>
          <a:bodyPr wrap="square" rtlCol="0">
            <a:spAutoFit/>
          </a:bodyPr>
          <a:lstStyle/>
          <a:p>
            <a:r>
              <a:rPr lang="en-US" sz="2400" dirty="0" smtClean="0">
                <a:latin typeface="Franklin Gothic Demi" panose="020B0703020102020204" pitchFamily="34" charset="0"/>
              </a:rPr>
              <a:t>Week 1:</a:t>
            </a:r>
          </a:p>
          <a:p>
            <a:pPr marL="285750" indent="-285750">
              <a:buFont typeface="Arial" panose="020B0604020202020204" pitchFamily="34" charset="0"/>
              <a:buChar char="•"/>
            </a:pPr>
            <a:r>
              <a:rPr lang="en-US" sz="2400" dirty="0" smtClean="0"/>
              <a:t>Number Theory</a:t>
            </a:r>
          </a:p>
          <a:p>
            <a:pPr marL="285750" indent="-285750">
              <a:buFont typeface="Arial" panose="020B0604020202020204" pitchFamily="34" charset="0"/>
              <a:buChar char="•"/>
            </a:pPr>
            <a:r>
              <a:rPr lang="en-US" sz="2400" dirty="0" err="1"/>
              <a:t>Combinatorics</a:t>
            </a:r>
            <a:r>
              <a:rPr lang="en-US" sz="2400" dirty="0"/>
              <a:t>: The Art of Counting</a:t>
            </a:r>
            <a:endParaRPr lang="en-US" sz="2400" dirty="0" smtClean="0"/>
          </a:p>
          <a:p>
            <a:pPr marL="285750" indent="-285750">
              <a:buFont typeface="Arial" panose="020B0604020202020204" pitchFamily="34" charset="0"/>
              <a:buChar char="•"/>
            </a:pPr>
            <a:r>
              <a:rPr lang="en-US" sz="2400" dirty="0"/>
              <a:t>How To Train Your Machine</a:t>
            </a:r>
            <a:r>
              <a:rPr lang="en-US" sz="2400" dirty="0" smtClean="0"/>
              <a:t>?</a:t>
            </a:r>
          </a:p>
          <a:p>
            <a:pPr marL="285750" indent="-285750">
              <a:buFont typeface="Arial" panose="020B0604020202020204" pitchFamily="34" charset="0"/>
              <a:buChar char="•"/>
            </a:pPr>
            <a:r>
              <a:rPr lang="en-US" sz="2400" dirty="0"/>
              <a:t>From Doodles to Computer Networks: The Mathematics of </a:t>
            </a:r>
            <a:r>
              <a:rPr lang="en-US" sz="2400" dirty="0" smtClean="0"/>
              <a:t>Connections</a:t>
            </a:r>
          </a:p>
          <a:p>
            <a:endParaRPr lang="en-US" sz="2400" dirty="0"/>
          </a:p>
          <a:p>
            <a:r>
              <a:rPr lang="en-US" sz="2400" dirty="0">
                <a:latin typeface="Franklin Gothic Demi" panose="020B0703020102020204" pitchFamily="34" charset="0"/>
              </a:rPr>
              <a:t>Week </a:t>
            </a:r>
            <a:r>
              <a:rPr lang="en-US" sz="2400" dirty="0" smtClean="0">
                <a:latin typeface="Franklin Gothic Demi" panose="020B0703020102020204" pitchFamily="34" charset="0"/>
              </a:rPr>
              <a:t>2:</a:t>
            </a:r>
            <a:endParaRPr lang="en-US" sz="2400" dirty="0">
              <a:latin typeface="Franklin Gothic Demi" panose="020B0703020102020204" pitchFamily="34" charset="0"/>
            </a:endParaRPr>
          </a:p>
          <a:p>
            <a:pPr marL="285750" indent="-285750">
              <a:buFont typeface="Arial" panose="020B0604020202020204" pitchFamily="34" charset="0"/>
              <a:buChar char="•"/>
            </a:pPr>
            <a:r>
              <a:rPr lang="en-US" sz="2400" dirty="0"/>
              <a:t>Cryptography: Using Math to Have Private Conversations in Public</a:t>
            </a:r>
            <a:endParaRPr lang="en-US" sz="2400" dirty="0" smtClean="0"/>
          </a:p>
        </p:txBody>
      </p:sp>
      <p:sp>
        <p:nvSpPr>
          <p:cNvPr id="5" name="TextBox 4"/>
          <p:cNvSpPr txBox="1"/>
          <p:nvPr/>
        </p:nvSpPr>
        <p:spPr>
          <a:xfrm>
            <a:off x="4800600" y="1114961"/>
            <a:ext cx="40386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Group Theory</a:t>
            </a:r>
          </a:p>
          <a:p>
            <a:pPr marL="285750" indent="-285750">
              <a:buFont typeface="Arial" panose="020B0604020202020204" pitchFamily="34" charset="0"/>
              <a:buChar char="•"/>
            </a:pPr>
            <a:r>
              <a:rPr lang="en-US" sz="2400" dirty="0"/>
              <a:t>The Chinese Remainder </a:t>
            </a:r>
            <a:r>
              <a:rPr lang="en-US" sz="2400" dirty="0" smtClean="0"/>
              <a:t>Theorem</a:t>
            </a:r>
          </a:p>
          <a:p>
            <a:pPr marL="285750" indent="-285750">
              <a:buFont typeface="Arial" panose="020B0604020202020204" pitchFamily="34" charset="0"/>
              <a:buChar char="•"/>
            </a:pPr>
            <a:r>
              <a:rPr lang="en-US" sz="2400" dirty="0"/>
              <a:t>The Royal Family, Evil Guy, and Evolution of Number Kingdoms</a:t>
            </a:r>
          </a:p>
          <a:p>
            <a:endParaRPr lang="en-US" sz="2400" dirty="0"/>
          </a:p>
          <a:p>
            <a:r>
              <a:rPr lang="en-US" sz="2400" dirty="0">
                <a:latin typeface="Franklin Gothic Demi" panose="020B0703020102020204" pitchFamily="34" charset="0"/>
              </a:rPr>
              <a:t>Week </a:t>
            </a:r>
            <a:r>
              <a:rPr lang="en-US" sz="2400" dirty="0" smtClean="0">
                <a:latin typeface="Franklin Gothic Demi" panose="020B0703020102020204" pitchFamily="34" charset="0"/>
              </a:rPr>
              <a:t>3:</a:t>
            </a:r>
            <a:endParaRPr lang="en-US" sz="2400" dirty="0">
              <a:latin typeface="Franklin Gothic Demi" panose="020B0703020102020204" pitchFamily="34" charset="0"/>
            </a:endParaRPr>
          </a:p>
          <a:p>
            <a:pPr marL="285750" indent="-285750">
              <a:buFont typeface="Arial" panose="020B0604020202020204" pitchFamily="34" charset="0"/>
              <a:buChar char="•"/>
            </a:pPr>
            <a:r>
              <a:rPr lang="en-US" sz="2400" dirty="0" smtClean="0"/>
              <a:t>Programming in Python</a:t>
            </a:r>
            <a:endParaRPr lang="en-US" sz="2400" dirty="0"/>
          </a:p>
          <a:p>
            <a:pPr marL="285750" indent="-285750">
              <a:buFont typeface="Arial" panose="020B0604020202020204" pitchFamily="34" charset="0"/>
              <a:buChar char="•"/>
            </a:pPr>
            <a:r>
              <a:rPr lang="en-US" sz="2400" dirty="0"/>
              <a:t>Mosaics, Symmetries, and ¿Dancing</a:t>
            </a:r>
            <a:r>
              <a:rPr lang="en-US" sz="2400" dirty="0" smtClean="0"/>
              <a:t>?</a:t>
            </a:r>
          </a:p>
          <a:p>
            <a:pPr marL="285750" indent="-285750">
              <a:buFont typeface="Arial" panose="020B0604020202020204" pitchFamily="34" charset="0"/>
              <a:buChar char="•"/>
            </a:pPr>
            <a:r>
              <a:rPr lang="en-US" sz="2400" dirty="0" smtClean="0"/>
              <a:t>Knot Theory</a:t>
            </a:r>
          </a:p>
          <a:p>
            <a:pPr marL="285750" indent="-285750">
              <a:buFont typeface="Arial" panose="020B0604020202020204" pitchFamily="34" charset="0"/>
              <a:buChar char="•"/>
            </a:pPr>
            <a:r>
              <a:rPr lang="en-US" sz="2400" dirty="0"/>
              <a:t>Are Some Infinities Bigger Than Others</a:t>
            </a:r>
            <a:r>
              <a:rPr lang="en-US" sz="2400" dirty="0" smtClean="0"/>
              <a:t>?</a:t>
            </a:r>
            <a:endParaRPr lang="en-US" sz="2400" dirty="0"/>
          </a:p>
        </p:txBody>
      </p:sp>
    </p:spTree>
    <p:extLst>
      <p:ext uri="{BB962C8B-B14F-4D97-AF65-F5344CB8AC3E}">
        <p14:creationId xmlns:p14="http://schemas.microsoft.com/office/powerpoint/2010/main" val="3703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
            <a:ext cx="9677400" cy="6919563"/>
          </a:xfrm>
          <a:prstGeom prst="rect">
            <a:avLst/>
          </a:prstGeom>
        </p:spPr>
      </p:pic>
      <p:sp>
        <p:nvSpPr>
          <p:cNvPr id="5" name="Rectangle 4"/>
          <p:cNvSpPr/>
          <p:nvPr/>
        </p:nvSpPr>
        <p:spPr>
          <a:xfrm>
            <a:off x="381000" y="152400"/>
            <a:ext cx="8382000" cy="648516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381000"/>
            <a:ext cx="8001000" cy="6096000"/>
          </a:xfrm>
          <a:prstGeom prst="rect">
            <a:avLst/>
          </a:prstGeom>
          <a:noFill/>
        </p:spPr>
        <p:txBody>
          <a:bodyPr wrap="square" rtlCol="0" anchor="ctr" anchorCtr="0">
            <a:noAutofit/>
          </a:bodyPr>
          <a:lstStyle/>
          <a:p>
            <a:pPr algn="ctr"/>
            <a:r>
              <a:rPr lang="en-US" sz="3600" dirty="0" smtClean="0">
                <a:solidFill>
                  <a:srgbClr val="000000"/>
                </a:solidFill>
                <a:latin typeface="+mj-lt"/>
              </a:rPr>
              <a:t>Logistics matter!</a:t>
            </a:r>
          </a:p>
          <a:p>
            <a:pPr algn="ctr"/>
            <a:endParaRPr lang="en-US" sz="3600" dirty="0" smtClean="0">
              <a:solidFill>
                <a:srgbClr val="000000"/>
              </a:solidFill>
              <a:latin typeface="+mj-lt"/>
            </a:endParaRPr>
          </a:p>
          <a:p>
            <a:pPr marL="285750" indent="-285750">
              <a:buFont typeface="Arial" panose="020B0604020202020204" pitchFamily="34" charset="0"/>
              <a:buChar char="•"/>
            </a:pPr>
            <a:r>
              <a:rPr lang="en-US" sz="3600" dirty="0" smtClean="0">
                <a:solidFill>
                  <a:srgbClr val="000000"/>
                </a:solidFill>
                <a:latin typeface="+mj-lt"/>
              </a:rPr>
              <a:t>Parents</a:t>
            </a:r>
            <a:r>
              <a:rPr lang="en-US" sz="3600" dirty="0" smtClean="0">
                <a:solidFill>
                  <a:srgbClr val="000000"/>
                </a:solidFill>
                <a:latin typeface="+mj-lt"/>
              </a:rPr>
              <a:t>: may not be able to provide transportation, may work long hours, may not have mathematical background to help, may not appreciate importance beyond school</a:t>
            </a:r>
          </a:p>
          <a:p>
            <a:pPr marL="285750" indent="-285750">
              <a:buFont typeface="Arial" panose="020B0604020202020204" pitchFamily="34" charset="0"/>
              <a:buChar char="•"/>
            </a:pPr>
            <a:r>
              <a:rPr lang="en-US" sz="3600" dirty="0" smtClean="0">
                <a:solidFill>
                  <a:srgbClr val="000000"/>
                </a:solidFill>
                <a:latin typeface="+mj-lt"/>
              </a:rPr>
              <a:t>Food, travel, books, t-shirts, fees, all cost money</a:t>
            </a:r>
          </a:p>
          <a:p>
            <a:pPr marL="285750" indent="-285750">
              <a:buFont typeface="Arial" panose="020B0604020202020204" pitchFamily="34" charset="0"/>
              <a:buChar char="•"/>
            </a:pPr>
            <a:r>
              <a:rPr lang="en-US" sz="3600" dirty="0" smtClean="0">
                <a:solidFill>
                  <a:srgbClr val="000000"/>
                </a:solidFill>
                <a:latin typeface="+mj-lt"/>
              </a:rPr>
              <a:t>Unexpected turbulence in their lives</a:t>
            </a:r>
            <a:endParaRPr lang="en-US" sz="3600" dirty="0" smtClean="0">
              <a:solidFill>
                <a:srgbClr val="000000"/>
              </a:solidFill>
              <a:latin typeface="+mj-lt"/>
            </a:endParaRPr>
          </a:p>
        </p:txBody>
      </p:sp>
    </p:spTree>
    <p:extLst>
      <p:ext uri="{BB962C8B-B14F-4D97-AF65-F5344CB8AC3E}">
        <p14:creationId xmlns:p14="http://schemas.microsoft.com/office/powerpoint/2010/main" val="326794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638800"/>
          </a:xfrm>
        </p:spPr>
        <p:txBody>
          <a:bodyPr anchor="ctr" anchorCtr="0">
            <a:normAutofit/>
          </a:bodyPr>
          <a:lstStyle/>
          <a:p>
            <a:pPr marL="0" lvl="0" indent="0" algn="ctr">
              <a:buNone/>
            </a:pPr>
            <a:r>
              <a:rPr lang="en-US" sz="3600" dirty="0" smtClean="0">
                <a:solidFill>
                  <a:srgbClr val="6B3F2F"/>
                </a:solidFill>
                <a:latin typeface="Franklin Gothic Medium"/>
              </a:rPr>
              <a:t>Building a</a:t>
            </a:r>
            <a:endParaRPr lang="en-US" sz="3600" dirty="0">
              <a:solidFill>
                <a:srgbClr val="6B3F2F"/>
              </a:solidFill>
              <a:latin typeface="Franklin Gothic Medium"/>
            </a:endParaRPr>
          </a:p>
          <a:p>
            <a:pPr marL="0" indent="0" algn="ctr">
              <a:spcBef>
                <a:spcPts val="864"/>
              </a:spcBef>
              <a:buNone/>
            </a:pPr>
            <a:r>
              <a:rPr lang="en-US" sz="8800" dirty="0" smtClean="0">
                <a:solidFill>
                  <a:srgbClr val="6B3F2F"/>
                </a:solidFill>
                <a:latin typeface="Franklin Gothic Heavy" panose="020B0903020102020204" pitchFamily="34" charset="0"/>
              </a:rPr>
              <a:t>complete</a:t>
            </a:r>
          </a:p>
          <a:p>
            <a:pPr marL="0" indent="0" algn="ctr">
              <a:buNone/>
            </a:pPr>
            <a:r>
              <a:rPr lang="en-US" sz="3600" dirty="0" smtClean="0">
                <a:solidFill>
                  <a:srgbClr val="6B3F2F"/>
                </a:solidFill>
                <a:latin typeface="+mj-lt"/>
              </a:rPr>
              <a:t>6-12 pathway to STEM</a:t>
            </a:r>
            <a:endParaRPr lang="en-US" sz="3600" dirty="0">
              <a:solidFill>
                <a:srgbClr val="6B3F2F"/>
              </a:solidFill>
              <a:latin typeface="+mj-lt"/>
            </a:endParaRPr>
          </a:p>
        </p:txBody>
      </p:sp>
    </p:spTree>
    <p:extLst>
      <p:ext uri="{BB962C8B-B14F-4D97-AF65-F5344CB8AC3E}">
        <p14:creationId xmlns:p14="http://schemas.microsoft.com/office/powerpoint/2010/main" val="83400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p:txBody>
          <a:bodyPr/>
          <a:lstStyle/>
          <a:p>
            <a:endParaRPr lang="en-US"/>
          </a:p>
        </p:txBody>
      </p:sp>
      <p:sp>
        <p:nvSpPr>
          <p:cNvPr id="5" name="Title 1"/>
          <p:cNvSpPr txBox="1">
            <a:spLocks/>
          </p:cNvSpPr>
          <p:nvPr/>
        </p:nvSpPr>
        <p:spPr>
          <a:xfrm>
            <a:off x="84324" y="-450623"/>
            <a:ext cx="4513076" cy="2196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Saturday Classes:</a:t>
            </a:r>
          </a:p>
          <a:p>
            <a:r>
              <a:rPr lang="en-US" dirty="0" smtClean="0">
                <a:solidFill>
                  <a:schemeClr val="bg1"/>
                </a:solidFill>
              </a:rPr>
              <a:t>Enrichment</a:t>
            </a:r>
            <a:endParaRPr lang="en-US" dirty="0">
              <a:solidFill>
                <a:schemeClr val="bg1"/>
              </a:solidFill>
            </a:endParaRPr>
          </a:p>
        </p:txBody>
      </p:sp>
    </p:spTree>
    <p:extLst>
      <p:ext uri="{BB962C8B-B14F-4D97-AF65-F5344CB8AC3E}">
        <p14:creationId xmlns:p14="http://schemas.microsoft.com/office/powerpoint/2010/main" val="109360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9666" y="0"/>
            <a:ext cx="10320617" cy="6858000"/>
          </a:xfrm>
        </p:spPr>
      </p:pic>
      <p:sp>
        <p:nvSpPr>
          <p:cNvPr id="5" name="Title 1"/>
          <p:cNvSpPr txBox="1">
            <a:spLocks/>
          </p:cNvSpPr>
          <p:nvPr/>
        </p:nvSpPr>
        <p:spPr>
          <a:xfrm>
            <a:off x="4419600" y="165554"/>
            <a:ext cx="4513076" cy="2196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Saturday Classes: Life Skills</a:t>
            </a:r>
            <a:endParaRPr lang="en-US" dirty="0">
              <a:solidFill>
                <a:schemeClr val="bg1"/>
              </a:solidFill>
            </a:endParaRPr>
          </a:p>
        </p:txBody>
      </p:sp>
    </p:spTree>
    <p:extLst>
      <p:ext uri="{BB962C8B-B14F-4D97-AF65-F5344CB8AC3E}">
        <p14:creationId xmlns:p14="http://schemas.microsoft.com/office/powerpoint/2010/main" val="22754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0"/>
            <a:ext cx="10320617" cy="6858000"/>
          </a:xfrm>
        </p:spPr>
      </p:pic>
      <p:sp>
        <p:nvSpPr>
          <p:cNvPr id="5" name="Title 1"/>
          <p:cNvSpPr txBox="1">
            <a:spLocks/>
          </p:cNvSpPr>
          <p:nvPr/>
        </p:nvSpPr>
        <p:spPr>
          <a:xfrm>
            <a:off x="1342872" y="5029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Office Hours</a:t>
            </a:r>
            <a:endParaRPr lang="en-US" dirty="0">
              <a:solidFill>
                <a:schemeClr val="bg1"/>
              </a:solidFill>
            </a:endParaRPr>
          </a:p>
        </p:txBody>
      </p:sp>
    </p:spTree>
    <p:extLst>
      <p:ext uri="{BB962C8B-B14F-4D97-AF65-F5344CB8AC3E}">
        <p14:creationId xmlns:p14="http://schemas.microsoft.com/office/powerpoint/2010/main" val="22068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D:\Dropbox\Art of Problem Solving Foundation\SPMPS\Year 2\Reunions\Google Phot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731371"/>
            <a:ext cx="7696200" cy="460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grammy.com/sites/com/files/styles/image_landscape_hero/public/beyonce-hero-487073444_copy.jpg?itok=RTg0LU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18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8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51255"/>
            <a:ext cx="10397751" cy="6909255"/>
          </a:xfrm>
        </p:spPr>
      </p:pic>
      <p:sp>
        <p:nvSpPr>
          <p:cNvPr id="5" name="Title 1"/>
          <p:cNvSpPr txBox="1">
            <a:spLocks/>
          </p:cNvSpPr>
          <p:nvPr/>
        </p:nvSpPr>
        <p:spPr>
          <a:xfrm>
            <a:off x="703076" y="16555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College </a:t>
            </a:r>
            <a:r>
              <a:rPr lang="en-US" dirty="0" smtClean="0">
                <a:solidFill>
                  <a:schemeClr val="bg1"/>
                </a:solidFill>
              </a:rPr>
              <a:t>Guidance</a:t>
            </a:r>
            <a:endParaRPr lang="en-US" dirty="0">
              <a:solidFill>
                <a:schemeClr val="bg1"/>
              </a:solidFill>
            </a:endParaRPr>
          </a:p>
        </p:txBody>
      </p:sp>
    </p:spTree>
    <p:extLst>
      <p:ext uri="{BB962C8B-B14F-4D97-AF65-F5344CB8AC3E}">
        <p14:creationId xmlns:p14="http://schemas.microsoft.com/office/powerpoint/2010/main" val="53742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9667" y="0"/>
            <a:ext cx="10320618" cy="6858000"/>
          </a:xfrm>
        </p:spPr>
      </p:pic>
      <p:sp>
        <p:nvSpPr>
          <p:cNvPr id="5" name="Title 1"/>
          <p:cNvSpPr txBox="1">
            <a:spLocks/>
          </p:cNvSpPr>
          <p:nvPr/>
        </p:nvSpPr>
        <p:spPr>
          <a:xfrm>
            <a:off x="457200" y="5334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College </a:t>
            </a:r>
            <a:r>
              <a:rPr lang="en-US" dirty="0" err="1" smtClean="0">
                <a:solidFill>
                  <a:schemeClr val="bg1"/>
                </a:solidFill>
              </a:rPr>
              <a:t>Guidane</a:t>
            </a:r>
            <a:endParaRPr lang="en-US" dirty="0">
              <a:solidFill>
                <a:schemeClr val="bg1"/>
              </a:solidFill>
            </a:endParaRPr>
          </a:p>
        </p:txBody>
      </p:sp>
    </p:spTree>
    <p:extLst>
      <p:ext uri="{BB962C8B-B14F-4D97-AF65-F5344CB8AC3E}">
        <p14:creationId xmlns:p14="http://schemas.microsoft.com/office/powerpoint/2010/main" val="754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5" name="Title 1"/>
          <p:cNvSpPr txBox="1">
            <a:spLocks/>
          </p:cNvSpPr>
          <p:nvPr/>
        </p:nvSpPr>
        <p:spPr>
          <a:xfrm>
            <a:off x="703076"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1">
                    <a:lumMod val="50000"/>
                  </a:schemeClr>
                </a:solidFill>
              </a:rPr>
              <a:t>College Trips</a:t>
            </a:r>
            <a:endParaRPr lang="en-US" dirty="0">
              <a:solidFill>
                <a:schemeClr val="tx1">
                  <a:lumMod val="50000"/>
                </a:schemeClr>
              </a:solidFill>
            </a:endParaRPr>
          </a:p>
        </p:txBody>
      </p:sp>
    </p:spTree>
    <p:extLst>
      <p:ext uri="{BB962C8B-B14F-4D97-AF65-F5344CB8AC3E}">
        <p14:creationId xmlns:p14="http://schemas.microsoft.com/office/powerpoint/2010/main" val="33848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9666" y="0"/>
            <a:ext cx="10320617" cy="6858000"/>
          </a:xfrm>
        </p:spPr>
      </p:pic>
      <p:sp>
        <p:nvSpPr>
          <p:cNvPr id="5" name="Title 1"/>
          <p:cNvSpPr txBox="1">
            <a:spLocks/>
          </p:cNvSpPr>
          <p:nvPr/>
        </p:nvSpPr>
        <p:spPr>
          <a:xfrm>
            <a:off x="457200" y="5029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HS Graduation</a:t>
            </a:r>
            <a:endParaRPr lang="en-US" dirty="0">
              <a:solidFill>
                <a:schemeClr val="bg1"/>
              </a:solidFill>
            </a:endParaRPr>
          </a:p>
        </p:txBody>
      </p:sp>
    </p:spTree>
    <p:extLst>
      <p:ext uri="{BB962C8B-B14F-4D97-AF65-F5344CB8AC3E}">
        <p14:creationId xmlns:p14="http://schemas.microsoft.com/office/powerpoint/2010/main" val="41035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52400"/>
            <a:ext cx="8229600" cy="5638800"/>
          </a:xfrm>
        </p:spPr>
        <p:txBody>
          <a:bodyPr>
            <a:normAutofit/>
          </a:bodyPr>
          <a:lstStyle/>
          <a:p>
            <a:pPr marL="0" indent="0" algn="ctr">
              <a:buNone/>
            </a:pPr>
            <a:r>
              <a:rPr lang="en-US" sz="8800" dirty="0" smtClean="0">
                <a:solidFill>
                  <a:srgbClr val="313761"/>
                </a:solidFill>
                <a:latin typeface="Franklin Gothic Heavy" panose="020B0903020102020204" pitchFamily="34" charset="0"/>
              </a:rPr>
              <a:t>Results</a:t>
            </a:r>
            <a:endParaRPr lang="en-US" sz="8800" dirty="0">
              <a:solidFill>
                <a:srgbClr val="313761"/>
              </a:solidFill>
              <a:latin typeface="Franklin Gothic Heavy" panose="020B0903020102020204" pitchFamily="34" charset="0"/>
            </a:endParaRPr>
          </a:p>
          <a:p>
            <a:pPr marL="0" indent="0" algn="ctr">
              <a:buNone/>
            </a:pPr>
            <a:endParaRPr lang="en-US" sz="4400" dirty="0" smtClean="0">
              <a:solidFill>
                <a:srgbClr val="6B3F2F"/>
              </a:solidFill>
              <a:latin typeface="Franklin Gothic Heavy" panose="020B0903020102020204" pitchFamily="34" charset="0"/>
            </a:endParaRPr>
          </a:p>
          <a:p>
            <a:pPr marL="0" indent="0" algn="ctr">
              <a:buNone/>
            </a:pPr>
            <a:r>
              <a:rPr lang="en-US" sz="4400" dirty="0" smtClean="0">
                <a:solidFill>
                  <a:srgbClr val="6B3F2F"/>
                </a:solidFill>
                <a:latin typeface="Franklin Gothic Heavy" panose="020B0903020102020204" pitchFamily="34" charset="0"/>
              </a:rPr>
              <a:t>Are they getting there?</a:t>
            </a:r>
          </a:p>
        </p:txBody>
      </p:sp>
    </p:spTree>
    <p:extLst>
      <p:ext uri="{BB962C8B-B14F-4D97-AF65-F5344CB8AC3E}">
        <p14:creationId xmlns:p14="http://schemas.microsoft.com/office/powerpoint/2010/main" val="56367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28600" y="2133600"/>
          <a:ext cx="8762999" cy="2481218"/>
        </p:xfrm>
        <a:graphic>
          <a:graphicData uri="http://schemas.openxmlformats.org/drawingml/2006/table">
            <a:tbl>
              <a:tblPr firstRow="1">
                <a:tableStyleId>{5C22544A-7EE6-4342-B048-85BDC9FD1C3A}</a:tableStyleId>
              </a:tblPr>
              <a:tblGrid>
                <a:gridCol w="3023491">
                  <a:extLst>
                    <a:ext uri="{9D8B030D-6E8A-4147-A177-3AD203B41FA5}">
                      <a16:colId xmlns:a16="http://schemas.microsoft.com/office/drawing/2014/main" val="20000"/>
                    </a:ext>
                  </a:extLst>
                </a:gridCol>
                <a:gridCol w="2869754">
                  <a:extLst>
                    <a:ext uri="{9D8B030D-6E8A-4147-A177-3AD203B41FA5}">
                      <a16:colId xmlns:a16="http://schemas.microsoft.com/office/drawing/2014/main" val="20001"/>
                    </a:ext>
                  </a:extLst>
                </a:gridCol>
                <a:gridCol w="2869754">
                  <a:extLst>
                    <a:ext uri="{9D8B030D-6E8A-4147-A177-3AD203B41FA5}">
                      <a16:colId xmlns:a16="http://schemas.microsoft.com/office/drawing/2014/main" val="20002"/>
                    </a:ext>
                  </a:extLst>
                </a:gridCol>
              </a:tblGrid>
              <a:tr h="1295400">
                <a:tc>
                  <a:txBody>
                    <a:bodyPr/>
                    <a:lstStyle/>
                    <a:p>
                      <a:endParaRPr lang="en-US" sz="3200" dirty="0"/>
                    </a:p>
                  </a:txBody>
                  <a:tcPr/>
                </a:tc>
                <a:tc>
                  <a:txBody>
                    <a:bodyPr/>
                    <a:lstStyle/>
                    <a:p>
                      <a:r>
                        <a:rPr lang="en-US" sz="3200" dirty="0" smtClean="0"/>
                        <a:t>Entering</a:t>
                      </a:r>
                      <a:r>
                        <a:rPr lang="en-US" sz="3200" baseline="0" dirty="0" smtClean="0"/>
                        <a:t> National Rank</a:t>
                      </a:r>
                      <a:endParaRPr lang="en-US" sz="3200" dirty="0"/>
                    </a:p>
                  </a:txBody>
                  <a:tcPr/>
                </a:tc>
                <a:tc>
                  <a:txBody>
                    <a:bodyPr/>
                    <a:lstStyle/>
                    <a:p>
                      <a:r>
                        <a:rPr lang="en-US" sz="3200" dirty="0" smtClean="0"/>
                        <a:t>National</a:t>
                      </a:r>
                      <a:r>
                        <a:rPr lang="en-US" sz="3200" baseline="0" dirty="0" smtClean="0"/>
                        <a:t> Rank After 3 Weeks</a:t>
                      </a:r>
                      <a:endParaRPr lang="en-US" sz="3200" dirty="0"/>
                    </a:p>
                  </a:txBody>
                  <a:tcPr>
                    <a:solidFill>
                      <a:srgbClr val="E45A5A"/>
                    </a:solidFill>
                  </a:tcPr>
                </a:tc>
                <a:extLst>
                  <a:ext uri="{0D108BD9-81ED-4DB2-BD59-A6C34878D82A}">
                    <a16:rowId xmlns:a16="http://schemas.microsoft.com/office/drawing/2014/main" val="10000"/>
                  </a:ext>
                </a:extLst>
              </a:tr>
              <a:tr h="592909">
                <a:tc>
                  <a:txBody>
                    <a:bodyPr/>
                    <a:lstStyle/>
                    <a:p>
                      <a:r>
                        <a:rPr lang="en-US" sz="3200" dirty="0" smtClean="0"/>
                        <a:t>Bard 2015</a:t>
                      </a:r>
                      <a:endParaRPr lang="en-US" sz="3200" dirty="0"/>
                    </a:p>
                  </a:txBody>
                  <a:tcPr/>
                </a:tc>
                <a:tc>
                  <a:txBody>
                    <a:bodyPr/>
                    <a:lstStyle/>
                    <a:p>
                      <a:r>
                        <a:rPr lang="en-US" sz="3200" dirty="0" smtClean="0"/>
                        <a:t>36</a:t>
                      </a:r>
                      <a:r>
                        <a:rPr lang="en-US" sz="3200" baseline="30000" dirty="0" smtClean="0"/>
                        <a:t>th</a:t>
                      </a:r>
                      <a:r>
                        <a:rPr lang="en-US" sz="3200" baseline="0" dirty="0" smtClean="0"/>
                        <a:t> percentile</a:t>
                      </a:r>
                      <a:endParaRPr lang="en-US" sz="3200" dirty="0"/>
                    </a:p>
                  </a:txBody>
                  <a:tcPr/>
                </a:tc>
                <a:tc>
                  <a:txBody>
                    <a:bodyPr/>
                    <a:lstStyle/>
                    <a:p>
                      <a:r>
                        <a:rPr lang="en-US" sz="3200" dirty="0" smtClean="0"/>
                        <a:t>57</a:t>
                      </a:r>
                      <a:r>
                        <a:rPr lang="en-US" sz="3200" baseline="30000" dirty="0" smtClean="0"/>
                        <a:t>th</a:t>
                      </a:r>
                      <a:r>
                        <a:rPr lang="en-US" sz="3200" dirty="0" smtClean="0"/>
                        <a:t> percentile</a:t>
                      </a:r>
                      <a:endParaRPr lang="en-US" sz="3200" dirty="0"/>
                    </a:p>
                  </a:txBody>
                  <a:tcPr>
                    <a:solidFill>
                      <a:srgbClr val="FAC3B0"/>
                    </a:solidFill>
                  </a:tcPr>
                </a:tc>
                <a:extLst>
                  <a:ext uri="{0D108BD9-81ED-4DB2-BD59-A6C34878D82A}">
                    <a16:rowId xmlns:a16="http://schemas.microsoft.com/office/drawing/2014/main" val="10001"/>
                  </a:ext>
                </a:extLst>
              </a:tr>
              <a:tr h="592909">
                <a:tc>
                  <a:txBody>
                    <a:bodyPr/>
                    <a:lstStyle/>
                    <a:p>
                      <a:r>
                        <a:rPr lang="en-US" sz="3200" dirty="0" smtClean="0"/>
                        <a:t>Siena 2015</a:t>
                      </a:r>
                      <a:endParaRPr lang="en-US" sz="3200" dirty="0"/>
                    </a:p>
                  </a:txBody>
                  <a:tcPr/>
                </a:tc>
                <a:tc>
                  <a:txBody>
                    <a:bodyPr/>
                    <a:lstStyle/>
                    <a:p>
                      <a:r>
                        <a:rPr lang="en-US" sz="3200" dirty="0" smtClean="0"/>
                        <a:t>35</a:t>
                      </a:r>
                      <a:r>
                        <a:rPr lang="en-US" sz="3200" baseline="30000" dirty="0" smtClean="0"/>
                        <a:t>th</a:t>
                      </a:r>
                      <a:r>
                        <a:rPr lang="en-US" sz="3200" dirty="0" smtClean="0"/>
                        <a:t> percentile</a:t>
                      </a:r>
                      <a:endParaRPr lang="en-US" sz="3200" dirty="0"/>
                    </a:p>
                  </a:txBody>
                  <a:tcPr/>
                </a:tc>
                <a:tc>
                  <a:txBody>
                    <a:bodyPr/>
                    <a:lstStyle/>
                    <a:p>
                      <a:r>
                        <a:rPr lang="en-US" sz="3200" dirty="0" smtClean="0"/>
                        <a:t>46</a:t>
                      </a:r>
                      <a:r>
                        <a:rPr lang="en-US" sz="3200" baseline="30000" dirty="0" smtClean="0"/>
                        <a:t>th</a:t>
                      </a:r>
                      <a:r>
                        <a:rPr lang="en-US" sz="3200" dirty="0" smtClean="0"/>
                        <a:t> percentile</a:t>
                      </a:r>
                      <a:endParaRPr lang="en-US" sz="3200" dirty="0"/>
                    </a:p>
                  </a:txBody>
                  <a:tcPr>
                    <a:solidFill>
                      <a:srgbClr val="FAC3B0"/>
                    </a:solidFill>
                  </a:tcPr>
                </a:tc>
                <a:extLst>
                  <a:ext uri="{0D108BD9-81ED-4DB2-BD59-A6C34878D82A}">
                    <a16:rowId xmlns:a16="http://schemas.microsoft.com/office/drawing/2014/main" val="10002"/>
                  </a:ext>
                </a:extLst>
              </a:tr>
            </a:tbl>
          </a:graphicData>
        </a:graphic>
      </p:graphicFrame>
      <p:sp>
        <p:nvSpPr>
          <p:cNvPr id="8" name="Title 1"/>
          <p:cNvSpPr>
            <a:spLocks noGrp="1"/>
          </p:cNvSpPr>
          <p:nvPr>
            <p:ph type="title"/>
          </p:nvPr>
        </p:nvSpPr>
        <p:spPr>
          <a:xfrm>
            <a:off x="457200" y="228600"/>
            <a:ext cx="8229600" cy="1143000"/>
          </a:xfrm>
        </p:spPr>
        <p:txBody>
          <a:bodyPr/>
          <a:lstStyle/>
          <a:p>
            <a:r>
              <a:rPr lang="en-US" dirty="0" smtClean="0"/>
              <a:t>AMC 8 Score Growth</a:t>
            </a:r>
            <a:endParaRPr lang="en-US" dirty="0"/>
          </a:p>
        </p:txBody>
      </p:sp>
    </p:spTree>
    <p:extLst>
      <p:ext uri="{BB962C8B-B14F-4D97-AF65-F5344CB8AC3E}">
        <p14:creationId xmlns:p14="http://schemas.microsoft.com/office/powerpoint/2010/main" val="18830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Placements</a:t>
            </a:r>
            <a:endParaRPr lang="en-US"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latin typeface="Franklin Gothic Demi" panose="020B0703020102020204" pitchFamily="34" charset="0"/>
              </a:rPr>
              <a:t>58% of 2015 alumni attending selective high schools, such as:</a:t>
            </a:r>
          </a:p>
          <a:p>
            <a:pPr marL="0" indent="0">
              <a:buNone/>
              <a:tabLst>
                <a:tab pos="457200" algn="l"/>
              </a:tabLst>
            </a:pPr>
            <a:r>
              <a:rPr lang="en-US" dirty="0" smtClean="0"/>
              <a:t>Bronx Science</a:t>
            </a:r>
          </a:p>
          <a:p>
            <a:pPr marL="0" indent="0">
              <a:buNone/>
              <a:tabLst>
                <a:tab pos="457200" algn="l"/>
              </a:tabLst>
            </a:pPr>
            <a:r>
              <a:rPr lang="en-US" dirty="0" smtClean="0"/>
              <a:t>Brooklyn Tech</a:t>
            </a:r>
          </a:p>
          <a:p>
            <a:pPr marL="457200" indent="-457200">
              <a:buNone/>
              <a:tabLst>
                <a:tab pos="457200" algn="l"/>
              </a:tabLst>
            </a:pPr>
            <a:r>
              <a:rPr lang="en-US" dirty="0" smtClean="0"/>
              <a:t>High School of Math, Science, and Engineering at City College</a:t>
            </a:r>
          </a:p>
          <a:p>
            <a:pPr marL="0" indent="0">
              <a:buNone/>
              <a:tabLst>
                <a:tab pos="457200" algn="l"/>
              </a:tabLst>
            </a:pPr>
            <a:r>
              <a:rPr lang="en-US" dirty="0" smtClean="0"/>
              <a:t>Bard High School Early College</a:t>
            </a:r>
          </a:p>
          <a:p>
            <a:pPr marL="0" indent="0">
              <a:buNone/>
              <a:tabLst>
                <a:tab pos="457200" algn="l"/>
              </a:tabLst>
            </a:pPr>
            <a:r>
              <a:rPr lang="en-US" dirty="0" err="1" smtClean="0"/>
              <a:t>NEST+m</a:t>
            </a:r>
            <a:endParaRPr lang="en-US" dirty="0" smtClean="0"/>
          </a:p>
          <a:p>
            <a:pPr marL="0" indent="0">
              <a:buNone/>
              <a:tabLst>
                <a:tab pos="457200" algn="l"/>
              </a:tabLst>
            </a:pPr>
            <a:r>
              <a:rPr lang="en-US" dirty="0" smtClean="0"/>
              <a:t>Manhattan Center for Science and Mathematics</a:t>
            </a:r>
          </a:p>
          <a:p>
            <a:pPr marL="0" indent="0">
              <a:buNone/>
              <a:tabLst>
                <a:tab pos="457200" algn="l"/>
              </a:tabLst>
            </a:pPr>
            <a:r>
              <a:rPr lang="en-US" dirty="0" smtClean="0"/>
              <a:t>Beacon High School</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3022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Continued Advanced Study</a:t>
            </a:r>
            <a:endParaRPr lang="en-US" dirty="0"/>
          </a:p>
        </p:txBody>
      </p:sp>
      <p:graphicFrame>
        <p:nvGraphicFramePr>
          <p:cNvPr id="5" name="Table 4"/>
          <p:cNvGraphicFramePr>
            <a:graphicFrameLocks noGrp="1"/>
          </p:cNvGraphicFramePr>
          <p:nvPr>
            <p:extLst/>
          </p:nvPr>
        </p:nvGraphicFramePr>
        <p:xfrm>
          <a:off x="152400" y="1226455"/>
          <a:ext cx="8763000" cy="4717145"/>
        </p:xfrm>
        <a:graphic>
          <a:graphicData uri="http://schemas.openxmlformats.org/drawingml/2006/table">
            <a:tbl>
              <a:tblPr firstRow="1">
                <a:tableStyleId>{5C22544A-7EE6-4342-B048-85BDC9FD1C3A}</a:tableStyleId>
              </a:tblPr>
              <a:tblGrid>
                <a:gridCol w="21336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685800">
                <a:tc>
                  <a:txBody>
                    <a:bodyPr/>
                    <a:lstStyle/>
                    <a:p>
                      <a:r>
                        <a:rPr lang="en-US" sz="3200" dirty="0" smtClean="0"/>
                        <a:t># Students</a:t>
                      </a:r>
                      <a:endParaRPr lang="en-US" sz="3200" dirty="0"/>
                    </a:p>
                  </a:txBody>
                  <a:tcPr/>
                </a:tc>
                <a:tc>
                  <a:txBody>
                    <a:bodyPr/>
                    <a:lstStyle/>
                    <a:p>
                      <a:r>
                        <a:rPr lang="en-US" sz="3200" dirty="0" smtClean="0"/>
                        <a:t>Program</a:t>
                      </a:r>
                      <a:endParaRPr lang="en-US" sz="3200" dirty="0"/>
                    </a:p>
                  </a:txBody>
                  <a:tcPr/>
                </a:tc>
                <a:extLst>
                  <a:ext uri="{0D108BD9-81ED-4DB2-BD59-A6C34878D82A}">
                    <a16:rowId xmlns:a16="http://schemas.microsoft.com/office/drawing/2014/main" val="10000"/>
                  </a:ext>
                </a:extLst>
              </a:tr>
              <a:tr h="592909">
                <a:tc>
                  <a:txBody>
                    <a:bodyPr/>
                    <a:lstStyle/>
                    <a:p>
                      <a:r>
                        <a:rPr lang="en-US" sz="3200" dirty="0" smtClean="0"/>
                        <a:t>12</a:t>
                      </a:r>
                      <a:endParaRPr lang="en-US" sz="3200" dirty="0"/>
                    </a:p>
                  </a:txBody>
                  <a:tcPr/>
                </a:tc>
                <a:tc>
                  <a:txBody>
                    <a:bodyPr/>
                    <a:lstStyle/>
                    <a:p>
                      <a:r>
                        <a:rPr lang="en-US" sz="3200" dirty="0" smtClean="0"/>
                        <a:t>New York Math Circle</a:t>
                      </a:r>
                      <a:endParaRPr lang="en-US" sz="3200" dirty="0"/>
                    </a:p>
                  </a:txBody>
                  <a:tcPr/>
                </a:tc>
                <a:extLst>
                  <a:ext uri="{0D108BD9-81ED-4DB2-BD59-A6C34878D82A}">
                    <a16:rowId xmlns:a16="http://schemas.microsoft.com/office/drawing/2014/main" val="10001"/>
                  </a:ext>
                </a:extLst>
              </a:tr>
              <a:tr h="592909">
                <a:tc>
                  <a:txBody>
                    <a:bodyPr/>
                    <a:lstStyle/>
                    <a:p>
                      <a:r>
                        <a:rPr lang="en-US" sz="3200" dirty="0" smtClean="0"/>
                        <a:t>15</a:t>
                      </a:r>
                      <a:endParaRPr lang="en-US" sz="3200" dirty="0"/>
                    </a:p>
                  </a:txBody>
                  <a:tcPr/>
                </a:tc>
                <a:tc>
                  <a:txBody>
                    <a:bodyPr/>
                    <a:lstStyle/>
                    <a:p>
                      <a:r>
                        <a:rPr lang="en-US" sz="3200" dirty="0" smtClean="0"/>
                        <a:t>Center for Talented Youth (CTY)</a:t>
                      </a:r>
                      <a:endParaRPr lang="en-US" sz="3200" dirty="0"/>
                    </a:p>
                  </a:txBody>
                  <a:tcPr/>
                </a:tc>
                <a:extLst>
                  <a:ext uri="{0D108BD9-81ED-4DB2-BD59-A6C34878D82A}">
                    <a16:rowId xmlns:a16="http://schemas.microsoft.com/office/drawing/2014/main" val="10002"/>
                  </a:ext>
                </a:extLst>
              </a:tr>
              <a:tr h="592909">
                <a:tc>
                  <a:txBody>
                    <a:bodyPr/>
                    <a:lstStyle/>
                    <a:p>
                      <a:r>
                        <a:rPr lang="en-US" sz="3200" dirty="0" smtClean="0"/>
                        <a:t>2</a:t>
                      </a:r>
                      <a:endParaRPr lang="en-US" sz="3200" dirty="0"/>
                    </a:p>
                  </a:txBody>
                  <a:tcPr/>
                </a:tc>
                <a:tc>
                  <a:txBody>
                    <a:bodyPr/>
                    <a:lstStyle/>
                    <a:p>
                      <a:r>
                        <a:rPr lang="en-US" sz="3200" dirty="0" smtClean="0"/>
                        <a:t>Carleton College Pre-College</a:t>
                      </a:r>
                      <a:endParaRPr lang="en-US" sz="3200" dirty="0"/>
                    </a:p>
                  </a:txBody>
                  <a:tcPr/>
                </a:tc>
                <a:extLst>
                  <a:ext uri="{0D108BD9-81ED-4DB2-BD59-A6C34878D82A}">
                    <a16:rowId xmlns:a16="http://schemas.microsoft.com/office/drawing/2014/main" val="10003"/>
                  </a:ext>
                </a:extLst>
              </a:tr>
              <a:tr h="592909">
                <a:tc>
                  <a:txBody>
                    <a:bodyPr/>
                    <a:lstStyle/>
                    <a:p>
                      <a:r>
                        <a:rPr lang="en-US" sz="3200" dirty="0" smtClean="0"/>
                        <a:t>1</a:t>
                      </a:r>
                      <a:endParaRPr lang="en-US" sz="3200" dirty="0"/>
                    </a:p>
                  </a:txBody>
                  <a:tcPr/>
                </a:tc>
                <a:tc>
                  <a:txBody>
                    <a:bodyPr/>
                    <a:lstStyle/>
                    <a:p>
                      <a:r>
                        <a:rPr lang="en-US" sz="3200" dirty="0" smtClean="0"/>
                        <a:t>MIT MOSTEC</a:t>
                      </a:r>
                      <a:endParaRPr lang="en-US" sz="3200" dirty="0"/>
                    </a:p>
                  </a:txBody>
                  <a:tcPr/>
                </a:tc>
                <a:extLst>
                  <a:ext uri="{0D108BD9-81ED-4DB2-BD59-A6C34878D82A}">
                    <a16:rowId xmlns:a16="http://schemas.microsoft.com/office/drawing/2014/main" val="10004"/>
                  </a:ext>
                </a:extLst>
              </a:tr>
              <a:tr h="592909">
                <a:tc>
                  <a:txBody>
                    <a:bodyPr/>
                    <a:lstStyle/>
                    <a:p>
                      <a:r>
                        <a:rPr lang="en-US" sz="3200" dirty="0" smtClean="0"/>
                        <a:t>1</a:t>
                      </a:r>
                      <a:endParaRPr lang="en-US" sz="3200" dirty="0"/>
                    </a:p>
                  </a:txBody>
                  <a:tcPr/>
                </a:tc>
                <a:tc>
                  <a:txBody>
                    <a:bodyPr/>
                    <a:lstStyle/>
                    <a:p>
                      <a:r>
                        <a:rPr lang="en-US" sz="3200" dirty="0" err="1" smtClean="0"/>
                        <a:t>Mathworks</a:t>
                      </a:r>
                      <a:r>
                        <a:rPr lang="en-US" sz="3200" dirty="0" smtClean="0"/>
                        <a:t> Honors Summer Math Camp</a:t>
                      </a:r>
                      <a:r>
                        <a:rPr lang="en-US" sz="3200" baseline="0" dirty="0" smtClean="0"/>
                        <a:t> at Texas State University</a:t>
                      </a:r>
                      <a:endParaRPr lang="en-US" sz="3200" dirty="0"/>
                    </a:p>
                  </a:txBody>
                  <a:tcPr/>
                </a:tc>
                <a:extLst>
                  <a:ext uri="{0D108BD9-81ED-4DB2-BD59-A6C34878D82A}">
                    <a16:rowId xmlns:a16="http://schemas.microsoft.com/office/drawing/2014/main" val="10005"/>
                  </a:ext>
                </a:extLst>
              </a:tr>
              <a:tr h="592909">
                <a:tc>
                  <a:txBody>
                    <a:bodyPr/>
                    <a:lstStyle/>
                    <a:p>
                      <a:r>
                        <a:rPr lang="en-US" sz="3200" dirty="0" smtClean="0"/>
                        <a:t>1</a:t>
                      </a:r>
                      <a:endParaRPr lang="en-US" sz="3200" dirty="0"/>
                    </a:p>
                  </a:txBody>
                  <a:tcPr/>
                </a:tc>
                <a:tc>
                  <a:txBody>
                    <a:bodyPr/>
                    <a:lstStyle/>
                    <a:p>
                      <a:r>
                        <a:rPr lang="en-US" sz="3200" dirty="0" smtClean="0"/>
                        <a:t>Franklin &amp; Marshall College Prep</a:t>
                      </a:r>
                      <a:endParaRPr lang="en-US" sz="32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858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Feedback</a:t>
            </a:r>
            <a:endParaRPr lang="en-US" dirty="0"/>
          </a:p>
        </p:txBody>
      </p:sp>
      <p:sp>
        <p:nvSpPr>
          <p:cNvPr id="5" name="Rectangle 4"/>
          <p:cNvSpPr/>
          <p:nvPr/>
        </p:nvSpPr>
        <p:spPr>
          <a:xfrm>
            <a:off x="152401" y="1607126"/>
            <a:ext cx="4267200" cy="1295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Dropbox\Art of Problem Solving Foundation\SPMPS\Logos Graphics Photos\Photos\Year 3\Day 1 and 2\DSCF52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29" r="8876" b="21353"/>
          <a:stretch/>
        </p:blipFill>
        <p:spPr bwMode="auto">
          <a:xfrm>
            <a:off x="152401" y="1614053"/>
            <a:ext cx="1316181" cy="12884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68582" y="1614053"/>
            <a:ext cx="2951019" cy="1288473"/>
          </a:xfrm>
          <a:prstGeom prst="rect">
            <a:avLst/>
          </a:prstGeom>
          <a:noFill/>
        </p:spPr>
        <p:txBody>
          <a:bodyPr wrap="square" rtlCol="0" anchor="ctr" anchorCtr="0">
            <a:noAutofit/>
          </a:bodyPr>
          <a:lstStyle/>
          <a:p>
            <a:r>
              <a:rPr lang="en-US" sz="2000" dirty="0" smtClean="0">
                <a:solidFill>
                  <a:schemeClr val="bg1"/>
                </a:solidFill>
                <a:latin typeface="Franklin Gothic Demi" panose="020B0703020102020204" pitchFamily="34" charset="0"/>
              </a:rPr>
              <a:t>Andy:</a:t>
            </a:r>
            <a:r>
              <a:rPr lang="en-US" sz="2000" dirty="0" smtClean="0">
                <a:solidFill>
                  <a:schemeClr val="bg1"/>
                </a:solidFill>
              </a:rPr>
              <a:t> Everything was just amazing... I learned to love math’s beauty.</a:t>
            </a:r>
            <a:endParaRPr lang="en-US" sz="2000" dirty="0">
              <a:solidFill>
                <a:schemeClr val="bg1"/>
              </a:solidFill>
              <a:latin typeface="Franklin Gothic Demi" panose="020B0703020102020204" pitchFamily="34" charset="0"/>
            </a:endParaRPr>
          </a:p>
        </p:txBody>
      </p:sp>
      <p:sp>
        <p:nvSpPr>
          <p:cNvPr id="8" name="Rectangle 7"/>
          <p:cNvSpPr/>
          <p:nvPr/>
        </p:nvSpPr>
        <p:spPr>
          <a:xfrm>
            <a:off x="152400" y="3131126"/>
            <a:ext cx="426720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68581" y="3138053"/>
            <a:ext cx="2951019" cy="1288473"/>
          </a:xfrm>
          <a:prstGeom prst="rect">
            <a:avLst/>
          </a:prstGeom>
          <a:noFill/>
        </p:spPr>
        <p:txBody>
          <a:bodyPr wrap="square" rtlCol="0" anchor="ctr" anchorCtr="0">
            <a:noAutofit/>
          </a:bodyPr>
          <a:lstStyle/>
          <a:p>
            <a:r>
              <a:rPr lang="en-US" sz="2000" dirty="0" smtClean="0">
                <a:solidFill>
                  <a:schemeClr val="bg1"/>
                </a:solidFill>
                <a:latin typeface="Franklin Gothic Demi" panose="020B0703020102020204" pitchFamily="34" charset="0"/>
              </a:rPr>
              <a:t>Faith:</a:t>
            </a:r>
            <a:r>
              <a:rPr lang="en-US" sz="2000" dirty="0" smtClean="0">
                <a:solidFill>
                  <a:schemeClr val="bg1"/>
                </a:solidFill>
              </a:rPr>
              <a:t> Math is the best subject in the world.</a:t>
            </a:r>
            <a:endParaRPr lang="en-US" sz="2000" dirty="0">
              <a:solidFill>
                <a:schemeClr val="bg1"/>
              </a:solidFill>
              <a:latin typeface="Franklin Gothic Demi" panose="020B0703020102020204" pitchFamily="34" charset="0"/>
            </a:endParaRPr>
          </a:p>
        </p:txBody>
      </p:sp>
      <p:sp>
        <p:nvSpPr>
          <p:cNvPr id="11" name="Rectangle 10"/>
          <p:cNvSpPr/>
          <p:nvPr/>
        </p:nvSpPr>
        <p:spPr>
          <a:xfrm>
            <a:off x="152401" y="4648199"/>
            <a:ext cx="4267200" cy="1295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68582" y="4655126"/>
            <a:ext cx="2951019" cy="1288473"/>
          </a:xfrm>
          <a:prstGeom prst="rect">
            <a:avLst/>
          </a:prstGeom>
          <a:noFill/>
        </p:spPr>
        <p:txBody>
          <a:bodyPr wrap="square" rtlCol="0" anchor="ctr" anchorCtr="0">
            <a:noAutofit/>
          </a:bodyPr>
          <a:lstStyle/>
          <a:p>
            <a:r>
              <a:rPr lang="en-US" sz="2000" dirty="0" err="1" smtClean="0">
                <a:solidFill>
                  <a:schemeClr val="bg1"/>
                </a:solidFill>
                <a:latin typeface="Franklin Gothic Demi" panose="020B0703020102020204" pitchFamily="34" charset="0"/>
              </a:rPr>
              <a:t>Melany</a:t>
            </a:r>
            <a:r>
              <a:rPr lang="en-US" sz="2000" dirty="0" smtClean="0">
                <a:solidFill>
                  <a:schemeClr val="bg1"/>
                </a:solidFill>
                <a:latin typeface="Franklin Gothic Demi" panose="020B0703020102020204" pitchFamily="34" charset="0"/>
              </a:rPr>
              <a:t>:</a:t>
            </a:r>
            <a:r>
              <a:rPr lang="en-US" sz="2000" dirty="0" smtClean="0">
                <a:solidFill>
                  <a:schemeClr val="bg1"/>
                </a:solidFill>
              </a:rPr>
              <a:t> I met great friends who have helped me be more outgoing and secure.</a:t>
            </a:r>
            <a:endParaRPr lang="en-US" sz="2000" dirty="0">
              <a:solidFill>
                <a:schemeClr val="bg1"/>
              </a:solidFill>
              <a:latin typeface="Franklin Gothic Demi" panose="020B0703020102020204" pitchFamily="34" charset="0"/>
            </a:endParaRPr>
          </a:p>
        </p:txBody>
      </p:sp>
      <p:sp>
        <p:nvSpPr>
          <p:cNvPr id="14" name="Rectangle 13"/>
          <p:cNvSpPr/>
          <p:nvPr/>
        </p:nvSpPr>
        <p:spPr>
          <a:xfrm>
            <a:off x="4648200" y="1607126"/>
            <a:ext cx="4267200" cy="1295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64381" y="1614053"/>
            <a:ext cx="2951019" cy="1288473"/>
          </a:xfrm>
          <a:prstGeom prst="rect">
            <a:avLst/>
          </a:prstGeom>
          <a:noFill/>
        </p:spPr>
        <p:txBody>
          <a:bodyPr wrap="square" rtlCol="0" anchor="ctr" anchorCtr="0">
            <a:noAutofit/>
          </a:bodyPr>
          <a:lstStyle/>
          <a:p>
            <a:r>
              <a:rPr lang="en-US" sz="2000" dirty="0" err="1" smtClean="0">
                <a:solidFill>
                  <a:schemeClr val="bg1"/>
                </a:solidFill>
                <a:latin typeface="Franklin Gothic Demi" panose="020B0703020102020204" pitchFamily="34" charset="0"/>
              </a:rPr>
              <a:t>Tanasia</a:t>
            </a:r>
            <a:r>
              <a:rPr lang="en-US" sz="2000" dirty="0" smtClean="0">
                <a:solidFill>
                  <a:schemeClr val="bg1"/>
                </a:solidFill>
                <a:latin typeface="Franklin Gothic Demi" panose="020B0703020102020204" pitchFamily="34" charset="0"/>
              </a:rPr>
              <a:t>:</a:t>
            </a:r>
            <a:r>
              <a:rPr lang="en-US" sz="2000" dirty="0" smtClean="0">
                <a:solidFill>
                  <a:schemeClr val="bg1"/>
                </a:solidFill>
              </a:rPr>
              <a:t> I learned more math than I ever thought I would... This math was fun and interesting!</a:t>
            </a:r>
            <a:endParaRPr lang="en-US" sz="2000" dirty="0">
              <a:solidFill>
                <a:schemeClr val="bg1"/>
              </a:solidFill>
              <a:latin typeface="Franklin Gothic Demi" panose="020B0703020102020204" pitchFamily="34" charset="0"/>
            </a:endParaRPr>
          </a:p>
        </p:txBody>
      </p:sp>
      <p:sp>
        <p:nvSpPr>
          <p:cNvPr id="17" name="Rectangle 16"/>
          <p:cNvSpPr/>
          <p:nvPr/>
        </p:nvSpPr>
        <p:spPr>
          <a:xfrm>
            <a:off x="4648199" y="3131126"/>
            <a:ext cx="4267200" cy="1295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964380" y="3138053"/>
            <a:ext cx="2951019" cy="1288473"/>
          </a:xfrm>
          <a:prstGeom prst="rect">
            <a:avLst/>
          </a:prstGeom>
          <a:noFill/>
        </p:spPr>
        <p:txBody>
          <a:bodyPr wrap="square" rtlCol="0" anchor="ctr" anchorCtr="0">
            <a:noAutofit/>
          </a:bodyPr>
          <a:lstStyle/>
          <a:p>
            <a:r>
              <a:rPr lang="en-US" sz="1700" dirty="0" smtClean="0">
                <a:solidFill>
                  <a:schemeClr val="bg1"/>
                </a:solidFill>
                <a:latin typeface="Franklin Gothic Demi" panose="020B0703020102020204" pitchFamily="34" charset="0"/>
              </a:rPr>
              <a:t>Concepcion:</a:t>
            </a:r>
            <a:r>
              <a:rPr lang="en-US" sz="1700" dirty="0">
                <a:solidFill>
                  <a:schemeClr val="bg1"/>
                </a:solidFill>
              </a:rPr>
              <a:t> </a:t>
            </a:r>
            <a:r>
              <a:rPr lang="en-US" sz="1700" dirty="0" smtClean="0">
                <a:solidFill>
                  <a:schemeClr val="bg1"/>
                </a:solidFill>
              </a:rPr>
              <a:t>[Math is] a </a:t>
            </a:r>
            <a:r>
              <a:rPr lang="en-US" sz="1700" dirty="0">
                <a:solidFill>
                  <a:schemeClr val="bg1"/>
                </a:solidFill>
              </a:rPr>
              <a:t>wonderful collection of questions left unanswered and statements left unproved.</a:t>
            </a:r>
            <a:endParaRPr lang="en-US" sz="1700" dirty="0">
              <a:solidFill>
                <a:schemeClr val="bg1"/>
              </a:solidFill>
              <a:latin typeface="Franklin Gothic Demi" panose="020B0703020102020204" pitchFamily="34" charset="0"/>
            </a:endParaRPr>
          </a:p>
        </p:txBody>
      </p:sp>
      <p:sp>
        <p:nvSpPr>
          <p:cNvPr id="20" name="Rectangle 19"/>
          <p:cNvSpPr/>
          <p:nvPr/>
        </p:nvSpPr>
        <p:spPr>
          <a:xfrm>
            <a:off x="4648200" y="4648199"/>
            <a:ext cx="426720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964381" y="4655126"/>
            <a:ext cx="2951019" cy="1288473"/>
          </a:xfrm>
          <a:prstGeom prst="rect">
            <a:avLst/>
          </a:prstGeom>
          <a:noFill/>
        </p:spPr>
        <p:txBody>
          <a:bodyPr wrap="square" rtlCol="0" anchor="ctr" anchorCtr="0">
            <a:noAutofit/>
          </a:bodyPr>
          <a:lstStyle/>
          <a:p>
            <a:r>
              <a:rPr lang="en-US" sz="2000" dirty="0" err="1" smtClean="0">
                <a:solidFill>
                  <a:schemeClr val="bg1"/>
                </a:solidFill>
                <a:latin typeface="Franklin Gothic Demi" panose="020B0703020102020204" pitchFamily="34" charset="0"/>
              </a:rPr>
              <a:t>Kwabe</a:t>
            </a:r>
            <a:r>
              <a:rPr lang="en-US" sz="2000" dirty="0" smtClean="0">
                <a:solidFill>
                  <a:schemeClr val="bg1"/>
                </a:solidFill>
                <a:latin typeface="Franklin Gothic Demi" panose="020B0703020102020204" pitchFamily="34" charset="0"/>
              </a:rPr>
              <a:t>:</a:t>
            </a:r>
            <a:r>
              <a:rPr lang="en-US" sz="2000" dirty="0" smtClean="0">
                <a:solidFill>
                  <a:schemeClr val="bg1"/>
                </a:solidFill>
              </a:rPr>
              <a:t> I didn’t have to be bored in class and could actually have a challenge.</a:t>
            </a:r>
            <a:endParaRPr lang="en-US" sz="2000" dirty="0">
              <a:solidFill>
                <a:schemeClr val="bg1"/>
              </a:solidFill>
              <a:latin typeface="Franklin Gothic Demi" panose="020B0703020102020204" pitchFamily="34" charset="0"/>
            </a:endParaRPr>
          </a:p>
        </p:txBody>
      </p:sp>
      <p:pic>
        <p:nvPicPr>
          <p:cNvPr id="4099" name="Picture 3" descr="D:\Dropbox\Art of Problem Solving Foundation\SPMPS\Logos Graphics Photos\Photos\Year 3\Day 1 and 2\DSCF52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12" r="8512" b="21898"/>
          <a:stretch/>
        </p:blipFill>
        <p:spPr bwMode="auto">
          <a:xfrm>
            <a:off x="152400" y="3138053"/>
            <a:ext cx="1316181" cy="12884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ropbox\Art of Problem Solving Foundation\SPMPS\Logos Graphics Photos\Photos\Year 3\Day 1 and 2\DSCF52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64" b="19272"/>
          <a:stretch/>
        </p:blipFill>
        <p:spPr bwMode="auto">
          <a:xfrm>
            <a:off x="152400" y="4648200"/>
            <a:ext cx="131618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ropbox\Art of Problem Solving Foundation\SPMPS\Logos Graphics Photos\Photos\Year 3\Day 1 and 2\DSCF52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1517" b="21478"/>
          <a:stretch/>
        </p:blipFill>
        <p:spPr bwMode="auto">
          <a:xfrm>
            <a:off x="4648200" y="1607126"/>
            <a:ext cx="131618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166" t="12377" r="58334" b="31188"/>
          <a:stretch/>
        </p:blipFill>
        <p:spPr>
          <a:xfrm>
            <a:off x="4643348" y="3138053"/>
            <a:ext cx="1295403" cy="129540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45833" t="14886" r="23051" b="38713"/>
          <a:stretch/>
        </p:blipFill>
        <p:spPr>
          <a:xfrm>
            <a:off x="4643348" y="4655126"/>
            <a:ext cx="1300252" cy="1288474"/>
          </a:xfrm>
          <a:prstGeom prst="rect">
            <a:avLst/>
          </a:prstGeom>
        </p:spPr>
      </p:pic>
    </p:spTree>
    <p:extLst>
      <p:ext uri="{BB962C8B-B14F-4D97-AF65-F5344CB8AC3E}">
        <p14:creationId xmlns:p14="http://schemas.microsoft.com/office/powerpoint/2010/main" val="426116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3581400" cy="1143000"/>
          </a:xfrm>
        </p:spPr>
        <p:txBody>
          <a:bodyPr/>
          <a:lstStyle/>
          <a:p>
            <a:r>
              <a:rPr lang="en-US" dirty="0" smtClean="0"/>
              <a:t>Questions?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246905" y="1248896"/>
            <a:ext cx="6536391" cy="4343400"/>
          </a:xfrm>
        </p:spPr>
      </p:pic>
    </p:spTree>
    <p:extLst>
      <p:ext uri="{BB962C8B-B14F-4D97-AF65-F5344CB8AC3E}">
        <p14:creationId xmlns:p14="http://schemas.microsoft.com/office/powerpoint/2010/main" val="223870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High School to College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NYS Regents, Algebra II/Trig, difficult question:</a:t>
                </a:r>
              </a:p>
              <a:p>
                <a:pPr marL="0" indent="0" algn="ctr">
                  <a:buNone/>
                </a:pPr>
                <a:endParaRPr lang="en-US" dirty="0" smtClean="0"/>
              </a:p>
              <a:p>
                <a:pPr marL="0" indent="0" algn="ctr">
                  <a:buNone/>
                </a:pPr>
                <a:r>
                  <a:rPr lang="en-US" dirty="0" smtClean="0">
                    <a:latin typeface="Times New Roman" panose="02020603050405020304" pitchFamily="18" charset="0"/>
                    <a:cs typeface="Times New Roman" panose="02020603050405020304" pitchFamily="18" charset="0"/>
                  </a:rPr>
                  <a:t>Using the identity </a:t>
                </a:r>
                <a14:m>
                  <m:oMath xmlns:m="http://schemas.openxmlformats.org/officeDocument/2006/math">
                    <m:func>
                      <m:funcPr>
                        <m:ctrlPr>
                          <a:rPr lang="en-US" i="1" smtClean="0">
                            <a:latin typeface="Cambria Math" panose="02040503050406030204" pitchFamily="18" charset="0"/>
                          </a:rPr>
                        </m:ctrlPr>
                      </m:funcPr>
                      <m:fName>
                        <m:sSup>
                          <m:sSupPr>
                            <m:ctrlPr>
                              <a:rPr lang="en-US" i="1" smtClean="0">
                                <a:latin typeface="Cambria Math" panose="02040503050406030204" pitchFamily="18" charset="0"/>
                              </a:rPr>
                            </m:ctrlPr>
                          </m:sSupPr>
                          <m:e>
                            <m:r>
                              <m:rPr>
                                <m:sty m:val="p"/>
                              </m:rPr>
                              <a:rPr lang="en-US" i="0" smtClean="0">
                                <a:latin typeface="Cambria Math" panose="02040503050406030204" pitchFamily="18" charset="0"/>
                              </a:rPr>
                              <m:t>sin</m:t>
                            </m:r>
                          </m:e>
                          <m:sup>
                            <m:r>
                              <a:rPr lang="en-US" b="0" i="1" smtClean="0">
                                <a:latin typeface="Cambria Math" panose="02040503050406030204" pitchFamily="18" charset="0"/>
                              </a:rPr>
                              <m:t>2</m:t>
                            </m:r>
                          </m:sup>
                        </m:sSup>
                      </m:fName>
                      <m:e>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cos</m:t>
                                </m:r>
                              </m:e>
                              <m:sup>
                                <m:r>
                                  <a:rPr lang="en-US" b="0" i="1" smtClean="0">
                                    <a:latin typeface="Cambria Math" panose="02040503050406030204" pitchFamily="18" charset="0"/>
                                    <a:ea typeface="Cambria Math" panose="02040503050406030204" pitchFamily="18" charset="0"/>
                                  </a:rPr>
                                  <m:t>2</m:t>
                                </m:r>
                              </m:sup>
                            </m:sSup>
                          </m:fName>
                          <m:e>
                            <m:r>
                              <a:rPr lang="en-US" b="0" i="1" smtClean="0">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ea typeface="Cambria Math" panose="02040503050406030204" pitchFamily="18" charset="0"/>
                          </a:rPr>
                          <m:t>=1</m:t>
                        </m:r>
                      </m:e>
                    </m:func>
                  </m:oMath>
                </a14:m>
                <a:r>
                  <a:rPr lang="en-US" dirty="0" smtClean="0">
                    <a:latin typeface="Times New Roman" panose="02020603050405020304" pitchFamily="18" charset="0"/>
                    <a:cs typeface="Times New Roman" panose="02020603050405020304" pitchFamily="18" charset="0"/>
                  </a:rPr>
                  <a:t>, find the value of </a:t>
                </a:r>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tan</m:t>
                        </m:r>
                      </m:fName>
                      <m:e>
                        <m:r>
                          <a:rPr lang="en-US" i="1" smtClean="0">
                            <a:latin typeface="Cambria Math" panose="02040503050406030204" pitchFamily="18" charset="0"/>
                            <a:ea typeface="Cambria Math" panose="02040503050406030204" pitchFamily="18" charset="0"/>
                          </a:rPr>
                          <m:t>𝜃</m:t>
                        </m:r>
                      </m:e>
                    </m:func>
                  </m:oMath>
                </a14:m>
                <a:r>
                  <a:rPr lang="en-US" dirty="0" smtClean="0">
                    <a:latin typeface="Times New Roman" panose="02020603050405020304" pitchFamily="18" charset="0"/>
                    <a:cs typeface="Times New Roman" panose="02020603050405020304" pitchFamily="18" charset="0"/>
                  </a:rPr>
                  <a:t>, to the </a:t>
                </a:r>
                <a:r>
                  <a:rPr lang="en-US" i="1" dirty="0" smtClean="0">
                    <a:latin typeface="Times New Roman" panose="02020603050405020304" pitchFamily="18" charset="0"/>
                    <a:cs typeface="Times New Roman" panose="02020603050405020304" pitchFamily="18" charset="0"/>
                  </a:rPr>
                  <a:t>nearest hundredth</a:t>
                </a:r>
                <a:r>
                  <a:rPr lang="en-US" dirty="0" smtClean="0">
                    <a:latin typeface="Times New Roman" panose="02020603050405020304" pitchFamily="18" charset="0"/>
                    <a:cs typeface="Times New Roman" panose="02020603050405020304" pitchFamily="18" charset="0"/>
                  </a:rPr>
                  <a:t>, if </a:t>
                </a:r>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r>
                          <a:rPr lang="en-US" i="1" smtClean="0">
                            <a:latin typeface="Cambria Math" panose="02040503050406030204" pitchFamily="18" charset="0"/>
                            <a:ea typeface="Cambria Math" panose="02040503050406030204" pitchFamily="18" charset="0"/>
                          </a:rPr>
                          <m:t>𝜃</m:t>
                        </m:r>
                      </m:e>
                    </m:func>
                  </m:oMath>
                </a14:m>
                <a:r>
                  <a:rPr lang="en-US" dirty="0" smtClean="0">
                    <a:latin typeface="Times New Roman" panose="02020603050405020304" pitchFamily="18" charset="0"/>
                    <a:cs typeface="Times New Roman" panose="02020603050405020304" pitchFamily="18" charset="0"/>
                  </a:rPr>
                  <a:t> is </a:t>
                </a:r>
                <a14:m>
                  <m:oMath xmlns:m="http://schemas.openxmlformats.org/officeDocument/2006/math">
                    <m:r>
                      <a:rPr lang="en-US" b="0" i="1" smtClean="0">
                        <a:latin typeface="Cambria Math" panose="02040503050406030204" pitchFamily="18" charset="0"/>
                      </a:rPr>
                      <m:t>−0.7</m:t>
                    </m:r>
                  </m:oMath>
                </a14:m>
                <a:r>
                  <a:rPr lang="en-US" dirty="0" smtClean="0">
                    <a:latin typeface="Times New Roman" panose="02020603050405020304" pitchFamily="18" charset="0"/>
                    <a:cs typeface="Times New Roman" panose="02020603050405020304" pitchFamily="18" charset="0"/>
                  </a:rPr>
                  <a:t> and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smtClean="0">
                    <a:latin typeface="Times New Roman" panose="02020603050405020304" pitchFamily="18" charset="0"/>
                    <a:cs typeface="Times New Roman" panose="02020603050405020304" pitchFamily="18" charset="0"/>
                  </a:rPr>
                  <a:t> is in Quadrant II.</a:t>
                </a:r>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852" t="-1573" r="-1556"/>
                </a:stretch>
              </a:blipFill>
            </p:spPr>
            <p:txBody>
              <a:bodyPr/>
              <a:lstStyle/>
              <a:p>
                <a:r>
                  <a:rPr lang="en-US">
                    <a:noFill/>
                  </a:rPr>
                  <a:t> </a:t>
                </a:r>
              </a:p>
            </p:txBody>
          </p:sp>
        </mc:Fallback>
      </mc:AlternateContent>
    </p:spTree>
    <p:extLst>
      <p:ext uri="{BB962C8B-B14F-4D97-AF65-F5344CB8AC3E}">
        <p14:creationId xmlns:p14="http://schemas.microsoft.com/office/powerpoint/2010/main" val="374158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High School to College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Math 220, </a:t>
                </a:r>
                <a:r>
                  <a:rPr lang="en-US" i="1" dirty="0" smtClean="0"/>
                  <a:t>typical</a:t>
                </a:r>
                <a:r>
                  <a:rPr lang="en-US" dirty="0" smtClean="0"/>
                  <a:t> question:</a:t>
                </a:r>
              </a:p>
              <a:p>
                <a:pPr marL="0" indent="0" algn="ctr">
                  <a:buNone/>
                </a:pPr>
                <a:endParaRPr lang="en-US" dirty="0" smtClean="0"/>
              </a:p>
              <a:p>
                <a:pPr marL="0" indent="0" algn="ctr">
                  <a:buNone/>
                </a:pPr>
                <a:r>
                  <a:rPr lang="en-US" dirty="0" smtClean="0">
                    <a:latin typeface="Times New Roman" panose="02020603050405020304" pitchFamily="18" charset="0"/>
                    <a:cs typeface="Times New Roman" panose="02020603050405020304" pitchFamily="18" charset="0"/>
                  </a:rPr>
                  <a:t>Find the domain of the function</a:t>
                </a:r>
              </a:p>
              <a:p>
                <a:pPr marL="0" indent="0" algn="ctr">
                  <a:buNone/>
                </a:pPr>
                <a14:m>
                  <m:oMath xmlns:m="http://schemas.openxmlformats.org/officeDocument/2006/math">
                    <m:r>
                      <a:rPr lang="en-US" b="0" i="1" smtClean="0">
                        <a:latin typeface="Cambria Math" panose="02040503050406030204" pitchFamily="18" charset="0"/>
                        <a:cs typeface="Times New Roman" panose="02020603050405020304" pitchFamily="18" charset="0"/>
                      </a:rPr>
                      <m:t>𝑓</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𝑥</m:t>
                        </m:r>
                      </m:e>
                    </m:d>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sin</m:t>
                            </m:r>
                          </m:fName>
                          <m:e>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+5)</m:t>
                            </m:r>
                          </m:e>
                        </m:func>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𝑥</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 −121)</m:t>
                        </m:r>
                      </m:num>
                      <m:den>
                        <m:func>
                          <m:funcPr>
                            <m:ctrlPr>
                              <a:rPr lang="en-US" b="0" i="1" smtClean="0">
                                <a:latin typeface="Cambria Math" panose="02040503050406030204" pitchFamily="18" charset="0"/>
                                <a:cs typeface="Times New Roman" panose="02020603050405020304" pitchFamily="18" charset="0"/>
                              </a:rPr>
                            </m:ctrlPr>
                          </m:funcPr>
                          <m:fName>
                            <m:r>
                              <a:rPr lang="en-US" b="0" i="0" smtClean="0">
                                <a:latin typeface="Cambria Math" panose="02040503050406030204" pitchFamily="18" charset="0"/>
                                <a:cs typeface="Times New Roman" panose="02020603050405020304" pitchFamily="18" charset="0"/>
                              </a:rPr>
                              <m:t>2</m:t>
                            </m:r>
                            <m:r>
                              <m:rPr>
                                <m:sty m:val="p"/>
                              </m:rPr>
                              <a:rPr lang="en-US" b="0" i="0" smtClean="0">
                                <a:latin typeface="Cambria Math" panose="02040503050406030204" pitchFamily="18" charset="0"/>
                                <a:cs typeface="Times New Roman" panose="02020603050405020304" pitchFamily="18" charset="0"/>
                              </a:rPr>
                              <m:t>ln</m:t>
                            </m:r>
                          </m:fName>
                          <m:e>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e>
                        </m:func>
                        <m:r>
                          <a:rPr lang="en-US" b="0" i="1" smtClean="0">
                            <a:latin typeface="Cambria Math" panose="02040503050406030204" pitchFamily="18" charset="0"/>
                            <a:cs typeface="Times New Roman" panose="02020603050405020304" pitchFamily="18" charset="0"/>
                          </a:rPr>
                          <m:t>−</m:t>
                        </m:r>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ln</m:t>
                            </m:r>
                          </m:fName>
                          <m:e>
                            <m:r>
                              <a:rPr lang="en-US" b="0" i="1" smtClean="0">
                                <a:latin typeface="Cambria Math" panose="02040503050406030204" pitchFamily="18" charset="0"/>
                                <a:cs typeface="Times New Roman" panose="02020603050405020304" pitchFamily="18" charset="0"/>
                              </a:rPr>
                              <m:t>(23−2</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𝑥</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m:t>
                            </m:r>
                          </m:e>
                        </m:func>
                      </m:den>
                    </m:f>
                  </m:oMath>
                </a14:m>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852" t="-1573"/>
                </a:stretch>
              </a:blipFill>
            </p:spPr>
            <p:txBody>
              <a:bodyPr/>
              <a:lstStyle/>
              <a:p>
                <a:r>
                  <a:rPr lang="en-US">
                    <a:noFill/>
                  </a:rPr>
                  <a:t> </a:t>
                </a:r>
              </a:p>
            </p:txBody>
          </p:sp>
        </mc:Fallback>
      </mc:AlternateContent>
    </p:spTree>
    <p:extLst>
      <p:ext uri="{BB962C8B-B14F-4D97-AF65-F5344CB8AC3E}">
        <p14:creationId xmlns:p14="http://schemas.microsoft.com/office/powerpoint/2010/main" val="16271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High School to College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110.106 Calculus I, question 2(a):</a:t>
                </a:r>
              </a:p>
              <a:p>
                <a:pPr marL="0" indent="0" algn="ctr">
                  <a:buNone/>
                </a:pPr>
                <a:endParaRPr lang="en-US" dirty="0" smtClean="0"/>
              </a:p>
              <a:p>
                <a:pPr marL="0" indent="0" algn="ctr">
                  <a:buNone/>
                </a:pPr>
                <a:r>
                  <a:rPr lang="en-US" dirty="0" smtClean="0">
                    <a:latin typeface="Times New Roman" panose="02020603050405020304" pitchFamily="18" charset="0"/>
                    <a:cs typeface="Times New Roman" panose="02020603050405020304" pitchFamily="18" charset="0"/>
                  </a:rPr>
                  <a:t>Evaluate the following:</a:t>
                </a:r>
              </a:p>
              <a:p>
                <a:pPr marL="0" indent="0" algn="ctr">
                  <a:buNone/>
                </a:pPr>
                <a14:m>
                  <m:oMath xmlns:m="http://schemas.openxmlformats.org/officeDocument/2006/math">
                    <m:func>
                      <m:funcPr>
                        <m:ctrlPr>
                          <a:rPr lang="en-US" b="0" i="1" smtClean="0">
                            <a:latin typeface="Cambria Math" panose="02040503050406030204" pitchFamily="18" charset="0"/>
                            <a:cs typeface="Times New Roman" panose="02020603050405020304" pitchFamily="18" charset="0"/>
                          </a:rPr>
                        </m:ctrlPr>
                      </m:funcPr>
                      <m:fName>
                        <m:limLow>
                          <m:limLowPr>
                            <m:ctrlPr>
                              <a:rPr lang="en-US" b="0" i="1" smtClean="0">
                                <a:latin typeface="Cambria Math" panose="02040503050406030204" pitchFamily="18" charset="0"/>
                                <a:cs typeface="Times New Roman" panose="02020603050405020304" pitchFamily="18" charset="0"/>
                              </a:rPr>
                            </m:ctrlPr>
                          </m:limLowPr>
                          <m:e>
                            <m:r>
                              <m:rPr>
                                <m:sty m:val="p"/>
                              </m:rPr>
                              <a:rPr lang="en-US" b="0" i="0" smtClean="0">
                                <a:latin typeface="Cambria Math" panose="02040503050406030204" pitchFamily="18" charset="0"/>
                                <a:cs typeface="Times New Roman" panose="02020603050405020304" pitchFamily="18" charset="0"/>
                              </a:rPr>
                              <m:t>lim</m:t>
                            </m:r>
                          </m:e>
                          <m:lim>
                            <m:r>
                              <a:rPr lang="en-US" b="0" i="1" smtClean="0">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lim>
                        </m:limLow>
                      </m:fName>
                      <m:e>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𝑎</m:t>
                            </m:r>
                          </m:e>
                          <m:sub>
                            <m:r>
                              <a:rPr lang="en-US" b="0" i="1" smtClean="0">
                                <a:latin typeface="Cambria Math" panose="02040503050406030204" pitchFamily="18" charset="0"/>
                                <a:cs typeface="Times New Roman" panose="02020603050405020304" pitchFamily="18" charset="0"/>
                              </a:rPr>
                              <m:t>𝑛</m:t>
                            </m:r>
                          </m:sub>
                        </m:sSub>
                      </m:e>
                    </m:func>
                  </m:oMath>
                </a14:m>
                <a:r>
                  <a:rPr lang="en-US" dirty="0" smtClean="0">
                    <a:latin typeface="Times New Roman" panose="02020603050405020304" pitchFamily="18" charset="0"/>
                    <a:cs typeface="Times New Roman" panose="02020603050405020304" pitchFamily="18" charset="0"/>
                  </a:rPr>
                  <a:t>, for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𝑎</m:t>
                        </m:r>
                      </m:e>
                      <m:sub>
                        <m:r>
                          <a:rPr lang="en-US" b="0" i="1" smtClean="0">
                            <a:latin typeface="Cambria Math" panose="02040503050406030204" pitchFamily="18" charset="0"/>
                            <a:cs typeface="Times New Roman" panose="02020603050405020304" pitchFamily="18" charset="0"/>
                          </a:rPr>
                          <m:t>𝑛</m:t>
                        </m:r>
                      </m:sub>
                    </m:sSub>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1+</m:t>
                        </m:r>
                        <m:func>
                          <m:funcPr>
                            <m:ctrlPr>
                              <a:rPr lang="en-US" b="0" i="1" smtClean="0">
                                <a:latin typeface="Cambria Math" panose="02040503050406030204" pitchFamily="18" charset="0"/>
                                <a:cs typeface="Times New Roman" panose="02020603050405020304" pitchFamily="18" charset="0"/>
                              </a:rPr>
                            </m:ctrlPr>
                          </m:funcPr>
                          <m:fName>
                            <m:r>
                              <m:rPr>
                                <m:sty m:val="p"/>
                              </m:rPr>
                              <a:rPr lang="en-US" b="0" i="0" smtClean="0">
                                <a:latin typeface="Cambria Math" panose="02040503050406030204" pitchFamily="18" charset="0"/>
                                <a:cs typeface="Times New Roman" panose="02020603050405020304" pitchFamily="18" charset="0"/>
                              </a:rPr>
                              <m:t>sin</m:t>
                            </m:r>
                          </m:fName>
                          <m:e>
                            <m:r>
                              <a:rPr lang="en-US" b="0" i="1" smtClean="0">
                                <a:latin typeface="Cambria Math" panose="02040503050406030204" pitchFamily="18" charset="0"/>
                                <a:cs typeface="Times New Roman" panose="02020603050405020304" pitchFamily="18" charset="0"/>
                              </a:rPr>
                              <m:t>𝑛</m:t>
                            </m:r>
                          </m:e>
                        </m:func>
                      </m:num>
                      <m:den>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𝑛</m:t>
                            </m:r>
                          </m:e>
                          <m:sup>
                            <m:r>
                              <a:rPr lang="en-US" b="0" i="1" smtClean="0">
                                <a:latin typeface="Cambria Math" panose="02040503050406030204" pitchFamily="18" charset="0"/>
                                <a:cs typeface="Times New Roman" panose="02020603050405020304" pitchFamily="18" charset="0"/>
                              </a:rPr>
                              <m:t>2</m:t>
                            </m:r>
                          </m:sup>
                        </m:sSup>
                      </m:den>
                    </m:f>
                  </m:oMath>
                </a14:m>
                <a:r>
                  <a:rPr lang="en-US" dirty="0" smtClean="0">
                    <a:latin typeface="Times New Roman" panose="02020603050405020304" pitchFamily="18" charset="0"/>
                    <a:cs typeface="Times New Roman" panose="02020603050405020304" pitchFamily="18" charset="0"/>
                  </a:rPr>
                  <a:t>.</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dirty="0" smtClean="0">
                    <a:latin typeface="Times New Roman" panose="02020603050405020304" pitchFamily="18" charset="0"/>
                    <a:cs typeface="Times New Roman" panose="02020603050405020304" pitchFamily="18" charset="0"/>
                  </a:rPr>
                  <a:t>Note: this requires proof/explanation.</a:t>
                </a:r>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852" t="-1573"/>
                </a:stretch>
              </a:blipFill>
            </p:spPr>
            <p:txBody>
              <a:bodyPr/>
              <a:lstStyle/>
              <a:p>
                <a:r>
                  <a:rPr lang="en-US">
                    <a:noFill/>
                  </a:rPr>
                  <a:t> </a:t>
                </a:r>
              </a:p>
            </p:txBody>
          </p:sp>
        </mc:Fallback>
      </mc:AlternateContent>
    </p:spTree>
    <p:extLst>
      <p:ext uri="{BB962C8B-B14F-4D97-AF65-F5344CB8AC3E}">
        <p14:creationId xmlns:p14="http://schemas.microsoft.com/office/powerpoint/2010/main" val="214878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0"/>
            <a:ext cx="4191000" cy="5105400"/>
          </a:xfrm>
          <a:prstGeom prst="rect">
            <a:avLst/>
          </a:prstGeom>
        </p:spPr>
        <p:style>
          <a:lnRef idx="1">
            <a:schemeClr val="accent1"/>
          </a:lnRef>
          <a:fillRef idx="3">
            <a:schemeClr val="accent1"/>
          </a:fillRef>
          <a:effectRef idx="2">
            <a:schemeClr val="accent1"/>
          </a:effectRef>
          <a:fontRef idx="minor">
            <a:schemeClr val="lt1"/>
          </a:fontRef>
        </p:style>
        <p:txBody>
          <a:bodyPr wrap="square" tIns="914400" rtlCol="0" anchor="t" anchorCtr="0">
            <a:noAutofit/>
          </a:bodyPr>
          <a:lstStyle/>
          <a:p>
            <a:pPr algn="ctr"/>
            <a:r>
              <a:rPr lang="en-US" sz="5400" dirty="0" smtClean="0">
                <a:latin typeface="+mj-lt"/>
              </a:rPr>
              <a:t>Math</a:t>
            </a:r>
          </a:p>
          <a:p>
            <a:pPr algn="ctr"/>
            <a:r>
              <a:rPr lang="en-US" sz="5400" dirty="0" smtClean="0">
                <a:latin typeface="+mj-lt"/>
              </a:rPr>
              <a:t>Enrichment</a:t>
            </a:r>
            <a:endParaRPr lang="en-US" sz="5400" dirty="0">
              <a:latin typeface="+mj-lt"/>
            </a:endParaRPr>
          </a:p>
        </p:txBody>
      </p:sp>
      <p:sp>
        <p:nvSpPr>
          <p:cNvPr id="6" name="TextBox 5"/>
          <p:cNvSpPr txBox="1"/>
          <p:nvPr/>
        </p:nvSpPr>
        <p:spPr>
          <a:xfrm>
            <a:off x="4724400" y="762000"/>
            <a:ext cx="4191000" cy="5105400"/>
          </a:xfrm>
          <a:prstGeom prst="rect">
            <a:avLst/>
          </a:prstGeom>
        </p:spPr>
        <p:style>
          <a:lnRef idx="1">
            <a:schemeClr val="accent6"/>
          </a:lnRef>
          <a:fillRef idx="3">
            <a:schemeClr val="accent6"/>
          </a:fillRef>
          <a:effectRef idx="2">
            <a:schemeClr val="accent6"/>
          </a:effectRef>
          <a:fontRef idx="minor">
            <a:schemeClr val="lt1"/>
          </a:fontRef>
        </p:style>
        <p:txBody>
          <a:bodyPr wrap="square" tIns="914400" rtlCol="0" anchor="t" anchorCtr="0">
            <a:noAutofit/>
          </a:bodyPr>
          <a:lstStyle/>
          <a:p>
            <a:pPr algn="ctr"/>
            <a:r>
              <a:rPr lang="en-US" sz="5400" dirty="0" smtClean="0">
                <a:latin typeface="+mj-lt"/>
              </a:rPr>
              <a:t>Underserved Students</a:t>
            </a:r>
            <a:endParaRPr lang="en-US" sz="5400" dirty="0">
              <a:latin typeface="+mj-lt"/>
            </a:endParaRPr>
          </a:p>
        </p:txBody>
      </p:sp>
      <p:sp>
        <p:nvSpPr>
          <p:cNvPr id="8" name="TextBox 7"/>
          <p:cNvSpPr txBox="1"/>
          <p:nvPr/>
        </p:nvSpPr>
        <p:spPr>
          <a:xfrm>
            <a:off x="533400" y="3764340"/>
            <a:ext cx="35814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Deep thinking, high level</a:t>
            </a:r>
          </a:p>
          <a:p>
            <a:pPr marL="342900" indent="-342900">
              <a:buFont typeface="Arial" panose="020B0604020202020204" pitchFamily="34" charset="0"/>
              <a:buChar char="•"/>
            </a:pPr>
            <a:r>
              <a:rPr lang="en-US" sz="2400" dirty="0" smtClean="0">
                <a:solidFill>
                  <a:schemeClr val="bg1"/>
                </a:solidFill>
              </a:rPr>
              <a:t>Mostly white &amp; Asian, affluent/connected</a:t>
            </a:r>
            <a:endParaRPr lang="en-US" sz="2400" dirty="0">
              <a:solidFill>
                <a:schemeClr val="bg1"/>
              </a:solidFill>
            </a:endParaRPr>
          </a:p>
        </p:txBody>
      </p:sp>
      <p:sp>
        <p:nvSpPr>
          <p:cNvPr id="9" name="TextBox 8"/>
          <p:cNvSpPr txBox="1"/>
          <p:nvPr/>
        </p:nvSpPr>
        <p:spPr>
          <a:xfrm>
            <a:off x="5029200" y="3764340"/>
            <a:ext cx="35814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Test prep, minimum benchmarks</a:t>
            </a:r>
          </a:p>
          <a:p>
            <a:pPr marL="342900" indent="-342900">
              <a:buFont typeface="Arial" panose="020B0604020202020204" pitchFamily="34" charset="0"/>
              <a:buChar char="•"/>
            </a:pPr>
            <a:r>
              <a:rPr lang="en-US" sz="2400" dirty="0" smtClean="0">
                <a:solidFill>
                  <a:schemeClr val="bg1"/>
                </a:solidFill>
              </a:rPr>
              <a:t>Often lacks mathematical expertise</a:t>
            </a:r>
            <a:endParaRPr lang="en-US" sz="2400" dirty="0">
              <a:solidFill>
                <a:schemeClr val="bg1"/>
              </a:solidFill>
            </a:endParaRPr>
          </a:p>
        </p:txBody>
      </p:sp>
    </p:spTree>
    <p:extLst>
      <p:ext uri="{BB962C8B-B14F-4D97-AF65-F5344CB8AC3E}">
        <p14:creationId xmlns:p14="http://schemas.microsoft.com/office/powerpoint/2010/main" val="4395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457200" y="76196"/>
          <a:ext cx="8458200" cy="6166926"/>
        </p:xfrm>
        <a:graphic>
          <a:graphicData uri="http://schemas.openxmlformats.org/drawingml/2006/table">
            <a:tbl>
              <a:tblPr firstRow="1" firstCol="1" bandRow="1">
                <a:tableStyleId>{5C22544A-7EE6-4342-B048-85BDC9FD1C3A}</a:tableStyleId>
              </a:tblPr>
              <a:tblGrid>
                <a:gridCol w="1855216">
                  <a:extLst>
                    <a:ext uri="{9D8B030D-6E8A-4147-A177-3AD203B41FA5}">
                      <a16:colId xmlns:a16="http://schemas.microsoft.com/office/drawing/2014/main" val="3971962898"/>
                    </a:ext>
                  </a:extLst>
                </a:gridCol>
                <a:gridCol w="1810843">
                  <a:extLst>
                    <a:ext uri="{9D8B030D-6E8A-4147-A177-3AD203B41FA5}">
                      <a16:colId xmlns:a16="http://schemas.microsoft.com/office/drawing/2014/main" val="243287453"/>
                    </a:ext>
                  </a:extLst>
                </a:gridCol>
                <a:gridCol w="1810843">
                  <a:extLst>
                    <a:ext uri="{9D8B030D-6E8A-4147-A177-3AD203B41FA5}">
                      <a16:colId xmlns:a16="http://schemas.microsoft.com/office/drawing/2014/main" val="888236293"/>
                    </a:ext>
                  </a:extLst>
                </a:gridCol>
                <a:gridCol w="1490649">
                  <a:extLst>
                    <a:ext uri="{9D8B030D-6E8A-4147-A177-3AD203B41FA5}">
                      <a16:colId xmlns:a16="http://schemas.microsoft.com/office/drawing/2014/main" val="107878052"/>
                    </a:ext>
                  </a:extLst>
                </a:gridCol>
                <a:gridCol w="1490649">
                  <a:extLst>
                    <a:ext uri="{9D8B030D-6E8A-4147-A177-3AD203B41FA5}">
                      <a16:colId xmlns:a16="http://schemas.microsoft.com/office/drawing/2014/main" val="2955744739"/>
                    </a:ext>
                  </a:extLst>
                </a:gridCol>
              </a:tblGrid>
              <a:tr h="431996">
                <a:tc gridSpan="5">
                  <a:txBody>
                    <a:bodyPr/>
                    <a:lstStyle/>
                    <a:p>
                      <a:pPr marL="0" marR="0" algn="ctr">
                        <a:spcBef>
                          <a:spcPts val="0"/>
                        </a:spcBef>
                        <a:spcAft>
                          <a:spcPts val="0"/>
                        </a:spcAft>
                      </a:pPr>
                      <a:r>
                        <a:rPr lang="en-US" sz="3200" dirty="0">
                          <a:effectLst/>
                        </a:rPr>
                        <a:t>8</a:t>
                      </a:r>
                      <a:r>
                        <a:rPr lang="en-US" sz="3200" baseline="30000" dirty="0">
                          <a:effectLst/>
                        </a:rPr>
                        <a:t>th</a:t>
                      </a:r>
                      <a:r>
                        <a:rPr lang="en-US" sz="3200" dirty="0">
                          <a:effectLst/>
                        </a:rPr>
                        <a:t> </a:t>
                      </a:r>
                      <a:r>
                        <a:rPr lang="en-US" sz="3200" dirty="0" smtClean="0">
                          <a:effectLst/>
                        </a:rPr>
                        <a:t>Grade Math on NAEP</a:t>
                      </a:r>
                      <a:endParaRPr lang="en-US" sz="3200" dirty="0">
                        <a:effectLst/>
                        <a:latin typeface="Adobe Caslon Pro" panose="0205050205050A020403" pitchFamily="18" charset="0"/>
                        <a:ea typeface="PMingLiU"/>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7398474"/>
                  </a:ext>
                </a:extLst>
              </a:tr>
              <a:tr h="1485954">
                <a:tc>
                  <a:txBody>
                    <a:bodyPr/>
                    <a:lstStyle/>
                    <a:p>
                      <a:pPr marL="0" marR="0" algn="l">
                        <a:spcBef>
                          <a:spcPts val="0"/>
                        </a:spcBef>
                        <a:spcAft>
                          <a:spcPts val="0"/>
                        </a:spcAft>
                      </a:pPr>
                      <a:r>
                        <a:rPr lang="en-US" sz="2000" dirty="0">
                          <a:effectLst/>
                        </a:rPr>
                        <a:t> </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dirty="0">
                          <a:effectLst/>
                        </a:rPr>
                        <a:t>Reporting Groups</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dirty="0">
                          <a:effectLst/>
                        </a:rPr>
                        <a:t>Percentage of Student Population</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dirty="0">
                          <a:effectLst/>
                        </a:rPr>
                        <a:t>Percentage at or Above Proficient</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a:effectLst/>
                        </a:rPr>
                        <a:t>Percentage at Advanced</a:t>
                      </a:r>
                      <a:endParaRPr lang="en-US" sz="200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1027391345"/>
                  </a:ext>
                </a:extLst>
              </a:tr>
              <a:tr h="431996">
                <a:tc rowSpan="4">
                  <a:txBody>
                    <a:bodyPr/>
                    <a:lstStyle/>
                    <a:p>
                      <a:pPr marL="0" marR="0" algn="ctr">
                        <a:spcBef>
                          <a:spcPts val="0"/>
                        </a:spcBef>
                        <a:spcAft>
                          <a:spcPts val="0"/>
                        </a:spcAft>
                      </a:pPr>
                      <a:r>
                        <a:rPr lang="en-US" sz="2000" dirty="0">
                          <a:effectLst/>
                        </a:rPr>
                        <a:t> </a:t>
                      </a:r>
                      <a:r>
                        <a:rPr lang="en-US" sz="2000" dirty="0" smtClean="0">
                          <a:effectLst/>
                        </a:rPr>
                        <a:t>Race/Ethnicity</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dirty="0">
                          <a:effectLst/>
                        </a:rPr>
                        <a:t>White</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a:effectLst/>
                        </a:rPr>
                        <a:t>10</a:t>
                      </a:r>
                      <a:endParaRPr lang="en-US" sz="200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45</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a:effectLst/>
                        </a:rPr>
                        <a:t>4</a:t>
                      </a:r>
                      <a:endParaRPr lang="en-US" sz="200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1999204625"/>
                  </a:ext>
                </a:extLst>
              </a:tr>
              <a:tr h="431996">
                <a:tc vMerge="1">
                  <a:txBody>
                    <a:bodyPr/>
                    <a:lstStyle/>
                    <a:p>
                      <a:endParaRPr lang="en-US"/>
                    </a:p>
                  </a:txBody>
                  <a:tcPr/>
                </a:tc>
                <a:tc>
                  <a:txBody>
                    <a:bodyPr/>
                    <a:lstStyle/>
                    <a:p>
                      <a:pPr marL="0" marR="0" algn="l">
                        <a:spcBef>
                          <a:spcPts val="0"/>
                        </a:spcBef>
                        <a:spcAft>
                          <a:spcPts val="0"/>
                        </a:spcAft>
                      </a:pPr>
                      <a:r>
                        <a:rPr lang="en-US" sz="2000" dirty="0">
                          <a:effectLst/>
                        </a:rPr>
                        <a:t>Black</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a:effectLst/>
                        </a:rPr>
                        <a:t>8</a:t>
                      </a:r>
                      <a:endParaRPr lang="en-US" sz="200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18</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a:effectLst/>
                        </a:rPr>
                        <a:t>#</a:t>
                      </a:r>
                      <a:endParaRPr lang="en-US" sz="200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786229370"/>
                  </a:ext>
                </a:extLst>
              </a:tr>
              <a:tr h="455919">
                <a:tc vMerge="1">
                  <a:txBody>
                    <a:bodyPr/>
                    <a:lstStyle/>
                    <a:p>
                      <a:endParaRPr lang="en-US"/>
                    </a:p>
                  </a:txBody>
                  <a:tcPr/>
                </a:tc>
                <a:tc>
                  <a:txBody>
                    <a:bodyPr/>
                    <a:lstStyle/>
                    <a:p>
                      <a:pPr marL="0" marR="0" algn="l">
                        <a:spcBef>
                          <a:spcPts val="0"/>
                        </a:spcBef>
                        <a:spcAft>
                          <a:spcPts val="0"/>
                        </a:spcAft>
                      </a:pPr>
                      <a:r>
                        <a:rPr lang="en-US" sz="2000" dirty="0">
                          <a:effectLst/>
                        </a:rPr>
                        <a:t>Hispanic</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75</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14</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2304591936"/>
                  </a:ext>
                </a:extLst>
              </a:tr>
              <a:tr h="431996">
                <a:tc vMerge="1">
                  <a:txBody>
                    <a:bodyPr/>
                    <a:lstStyle/>
                    <a:p>
                      <a:endParaRPr lang="en-US"/>
                    </a:p>
                  </a:txBody>
                  <a:tcPr/>
                </a:tc>
                <a:tc>
                  <a:txBody>
                    <a:bodyPr/>
                    <a:lstStyle/>
                    <a:p>
                      <a:pPr marL="0" marR="0" algn="l">
                        <a:spcBef>
                          <a:spcPts val="0"/>
                        </a:spcBef>
                        <a:spcAft>
                          <a:spcPts val="0"/>
                        </a:spcAft>
                      </a:pPr>
                      <a:r>
                        <a:rPr lang="en-US" sz="2000" dirty="0">
                          <a:effectLst/>
                        </a:rPr>
                        <a:t>Asian</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6</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47</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7</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3086746441"/>
                  </a:ext>
                </a:extLst>
              </a:tr>
              <a:tr h="431996">
                <a:tc rowSpan="2">
                  <a:txBody>
                    <a:bodyPr/>
                    <a:lstStyle/>
                    <a:p>
                      <a:pPr marL="0" marR="0" algn="ctr">
                        <a:spcBef>
                          <a:spcPts val="0"/>
                        </a:spcBef>
                        <a:spcAft>
                          <a:spcPts val="0"/>
                        </a:spcAft>
                      </a:pPr>
                      <a:r>
                        <a:rPr lang="en-US" sz="2000">
                          <a:effectLst/>
                        </a:rPr>
                        <a:t>Gender</a:t>
                      </a:r>
                      <a:endParaRPr lang="en-US" sz="200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pPr>
                      <a:r>
                        <a:rPr lang="en-US" sz="2000" dirty="0">
                          <a:effectLst/>
                        </a:rPr>
                        <a:t>Male</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51</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a:effectLst/>
                        </a:rPr>
                        <a:t>16</a:t>
                      </a:r>
                      <a:endParaRPr lang="en-US" sz="200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3869495502"/>
                  </a:ext>
                </a:extLst>
              </a:tr>
              <a:tr h="431996">
                <a:tc vMerge="1">
                  <a:txBody>
                    <a:bodyPr/>
                    <a:lstStyle/>
                    <a:p>
                      <a:endParaRPr lang="en-US"/>
                    </a:p>
                  </a:txBody>
                  <a:tcPr/>
                </a:tc>
                <a:tc>
                  <a:txBody>
                    <a:bodyPr/>
                    <a:lstStyle/>
                    <a:p>
                      <a:pPr marL="0" marR="0" algn="l">
                        <a:spcBef>
                          <a:spcPts val="0"/>
                        </a:spcBef>
                        <a:spcAft>
                          <a:spcPts val="0"/>
                        </a:spcAft>
                        <a:tabLst>
                          <a:tab pos="685800" algn="l"/>
                        </a:tabLst>
                      </a:pPr>
                      <a:r>
                        <a:rPr lang="en-US" sz="2000" dirty="0">
                          <a:effectLst/>
                        </a:rPr>
                        <a:t>Female	</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49</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23</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3957383314"/>
                  </a:ext>
                </a:extLst>
              </a:tr>
              <a:tr h="431996">
                <a:tc rowSpan="2">
                  <a:txBody>
                    <a:bodyPr/>
                    <a:lstStyle/>
                    <a:p>
                      <a:pPr marL="0" marR="0" algn="ctr">
                        <a:spcBef>
                          <a:spcPts val="0"/>
                        </a:spcBef>
                        <a:spcAft>
                          <a:spcPts val="0"/>
                        </a:spcAft>
                      </a:pPr>
                      <a:r>
                        <a:rPr lang="en-US" sz="2000" dirty="0">
                          <a:effectLst/>
                        </a:rPr>
                        <a:t>National School Lunch Program Eligibility</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l">
                        <a:spcBef>
                          <a:spcPts val="0"/>
                        </a:spcBef>
                        <a:spcAft>
                          <a:spcPts val="0"/>
                        </a:spcAft>
                        <a:tabLst>
                          <a:tab pos="685800" algn="l"/>
                        </a:tabLst>
                      </a:pPr>
                      <a:r>
                        <a:rPr lang="en-US" sz="2000" dirty="0">
                          <a:effectLst/>
                        </a:rPr>
                        <a:t>Eligible</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85</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15</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664001953"/>
                  </a:ext>
                </a:extLst>
              </a:tr>
              <a:tr h="1053957">
                <a:tc vMerge="1">
                  <a:txBody>
                    <a:bodyPr/>
                    <a:lstStyle/>
                    <a:p>
                      <a:endParaRPr lang="en-US"/>
                    </a:p>
                  </a:txBody>
                  <a:tcPr/>
                </a:tc>
                <a:tc>
                  <a:txBody>
                    <a:bodyPr/>
                    <a:lstStyle/>
                    <a:p>
                      <a:pPr marL="0" marR="0" algn="l">
                        <a:spcBef>
                          <a:spcPts val="0"/>
                        </a:spcBef>
                        <a:spcAft>
                          <a:spcPts val="0"/>
                        </a:spcAft>
                        <a:tabLst>
                          <a:tab pos="685800" algn="l"/>
                        </a:tabLst>
                      </a:pPr>
                      <a:r>
                        <a:rPr lang="en-US" sz="2000" dirty="0">
                          <a:effectLst/>
                        </a:rPr>
                        <a:t>Not Eligible</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15</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47</a:t>
                      </a:r>
                      <a:endParaRPr lang="en-US" sz="2000" dirty="0">
                        <a:effectLst/>
                        <a:latin typeface="Adobe Caslon Pro" panose="0205050205050A020403" pitchFamily="18" charset="0"/>
                        <a:ea typeface="PMingLiU"/>
                        <a:cs typeface="Times New Roman" panose="02020603050405020304" pitchFamily="18" charset="0"/>
                      </a:endParaRPr>
                    </a:p>
                  </a:txBody>
                  <a:tcPr/>
                </a:tc>
                <a:tc>
                  <a:txBody>
                    <a:bodyPr/>
                    <a:lstStyle/>
                    <a:p>
                      <a:pPr marL="0" marR="0" algn="ctr">
                        <a:spcBef>
                          <a:spcPts val="0"/>
                        </a:spcBef>
                        <a:spcAft>
                          <a:spcPts val="0"/>
                        </a:spcAft>
                      </a:pPr>
                      <a:r>
                        <a:rPr lang="en-US" sz="2000" dirty="0">
                          <a:effectLst/>
                        </a:rPr>
                        <a:t>6</a:t>
                      </a:r>
                      <a:endParaRPr lang="en-US" sz="2000" dirty="0">
                        <a:effectLst/>
                        <a:latin typeface="Adobe Caslon Pro" panose="0205050205050A020403" pitchFamily="18" charset="0"/>
                        <a:ea typeface="PMingLiU"/>
                        <a:cs typeface="Times New Roman" panose="02020603050405020304" pitchFamily="18" charset="0"/>
                      </a:endParaRPr>
                    </a:p>
                  </a:txBody>
                  <a:tcPr/>
                </a:tc>
                <a:extLst>
                  <a:ext uri="{0D108BD9-81ED-4DB2-BD59-A6C34878D82A}">
                    <a16:rowId xmlns:a16="http://schemas.microsoft.com/office/drawing/2014/main" val="1031468726"/>
                  </a:ext>
                </a:extLst>
              </a:tr>
            </a:tbl>
          </a:graphicData>
        </a:graphic>
      </p:graphicFrame>
    </p:spTree>
    <p:extLst>
      <p:ext uri="{BB962C8B-B14F-4D97-AF65-F5344CB8AC3E}">
        <p14:creationId xmlns:p14="http://schemas.microsoft.com/office/powerpoint/2010/main" val="21619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PMPS Theme">
  <a:themeElements>
    <a:clrScheme name="SPMPS Colors">
      <a:dk1>
        <a:srgbClr val="6E6E70"/>
      </a:dk1>
      <a:lt1>
        <a:sysClr val="window" lastClr="FFFFFF"/>
      </a:lt1>
      <a:dk2>
        <a:srgbClr val="1F497D"/>
      </a:dk2>
      <a:lt2>
        <a:srgbClr val="FFFFFF"/>
      </a:lt2>
      <a:accent1>
        <a:srgbClr val="486F97"/>
      </a:accent1>
      <a:accent2>
        <a:srgbClr val="DBA10F"/>
      </a:accent2>
      <a:accent3>
        <a:srgbClr val="4CB847"/>
      </a:accent3>
      <a:accent4>
        <a:srgbClr val="63A2D8"/>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SPMPS Theme</Template>
  <TotalTime>11188</TotalTime>
  <Words>2162</Words>
  <Application>Microsoft Office PowerPoint</Application>
  <PresentationFormat>On-screen Show (4:3)</PresentationFormat>
  <Paragraphs>333</Paragraphs>
  <Slides>49</Slides>
  <Notes>31</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Adobe Caslon Pro</vt:lpstr>
      <vt:lpstr>Arial</vt:lpstr>
      <vt:lpstr>Calibri</vt:lpstr>
      <vt:lpstr>Cambria Math</vt:lpstr>
      <vt:lpstr>Franklin Gothic Book</vt:lpstr>
      <vt:lpstr>Franklin Gothic Demi</vt:lpstr>
      <vt:lpstr>Franklin Gothic Heavy</vt:lpstr>
      <vt:lpstr>Franklin Gothic Medium</vt:lpstr>
      <vt:lpstr>PMingLiU</vt:lpstr>
      <vt:lpstr>Times New Roman</vt:lpstr>
      <vt:lpstr>SPMPS Theme</vt:lpstr>
      <vt:lpstr>PowerPoint Presentation</vt:lpstr>
      <vt:lpstr>PowerPoint Presentation</vt:lpstr>
      <vt:lpstr>PowerPoint Presentation</vt:lpstr>
      <vt:lpstr>PowerPoint Presentation</vt:lpstr>
      <vt:lpstr>From High School to College</vt:lpstr>
      <vt:lpstr>From High School to College</vt:lpstr>
      <vt:lpstr>From High School to College</vt:lpstr>
      <vt:lpstr>PowerPoint Presentation</vt:lpstr>
      <vt:lpstr>PowerPoint Presentation</vt:lpstr>
      <vt:lpstr>PowerPoint Presentation</vt:lpstr>
      <vt:lpstr>PowerPoint Presentation</vt:lpstr>
      <vt:lpstr>PowerPoint Presentation</vt:lpstr>
      <vt:lpstr>PowerPoint Presentation</vt:lpstr>
      <vt:lpstr>Pathways to 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6 – 100 students</vt:lpstr>
      <vt:lpstr>Course Tracks, BEAM 6</vt:lpstr>
      <vt:lpstr>PowerPoint Presentation</vt:lpstr>
      <vt:lpstr>MATHCOUNTS 2015, States</vt:lpstr>
      <vt:lpstr>MATHCOUNTS 2015, States</vt:lpstr>
      <vt:lpstr>PowerPoint Presentation</vt:lpstr>
      <vt:lpstr>PowerPoint Presentation</vt:lpstr>
      <vt:lpstr>PowerPoint Presentation</vt:lpstr>
      <vt:lpstr>Monthly 7th Grade Challenge Sets</vt:lpstr>
      <vt:lpstr>BEAM 7 – 2 sites, 40 students each</vt:lpstr>
      <vt:lpstr>Classes (Bard,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AMC 8 Score Growth</vt:lpstr>
      <vt:lpstr>High School Placements</vt:lpstr>
      <vt:lpstr>2016 Continued Advanced Study</vt:lpstr>
      <vt:lpstr>Student Feedback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Zaharopol</dc:creator>
  <cp:lastModifiedBy>Daniel Zaharopol</cp:lastModifiedBy>
  <cp:revision>207</cp:revision>
  <cp:lastPrinted>2013-12-05T22:27:12Z</cp:lastPrinted>
  <dcterms:created xsi:type="dcterms:W3CDTF">2012-12-12T15:25:55Z</dcterms:created>
  <dcterms:modified xsi:type="dcterms:W3CDTF">2018-03-12T17:40:48Z</dcterms:modified>
</cp:coreProperties>
</file>