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84" r:id="rId1"/>
  </p:sldMasterIdLst>
  <p:notesMasterIdLst>
    <p:notesMasterId r:id="rId24"/>
  </p:notesMasterIdLst>
  <p:sldIdLst>
    <p:sldId id="256" r:id="rId2"/>
    <p:sldId id="325" r:id="rId3"/>
    <p:sldId id="340" r:id="rId4"/>
    <p:sldId id="326" r:id="rId5"/>
    <p:sldId id="314" r:id="rId6"/>
    <p:sldId id="315" r:id="rId7"/>
    <p:sldId id="316" r:id="rId8"/>
    <p:sldId id="317" r:id="rId9"/>
    <p:sldId id="318" r:id="rId10"/>
    <p:sldId id="319" r:id="rId11"/>
    <p:sldId id="328" r:id="rId12"/>
    <p:sldId id="320" r:id="rId13"/>
    <p:sldId id="329" r:id="rId14"/>
    <p:sldId id="321" r:id="rId15"/>
    <p:sldId id="342" r:id="rId16"/>
    <p:sldId id="337" r:id="rId17"/>
    <p:sldId id="330" r:id="rId18"/>
    <p:sldId id="333" r:id="rId19"/>
    <p:sldId id="334" r:id="rId20"/>
    <p:sldId id="336" r:id="rId21"/>
    <p:sldId id="339" r:id="rId22"/>
    <p:sldId id="297" r:id="rId23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5387" autoAdjust="0"/>
  </p:normalViewPr>
  <p:slideViewPr>
    <p:cSldViewPr snapToGrid="0" snapToObjects="1">
      <p:cViewPr varScale="1">
        <p:scale>
          <a:sx n="82" d="100"/>
          <a:sy n="82" d="100"/>
        </p:scale>
        <p:origin x="-976" y="-1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1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tags" Target="tags/tag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832D6-E731-8E43-B389-8298CAF6C11A}" type="datetimeFigureOut">
              <a:rPr lang="en-US" smtClean="0"/>
              <a:t>2/19/16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4F7C8-4CA8-444D-8112-76319DFC2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4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Two fundamental problems (not to say obsessions) of micro-econ &amp; AGT is:</a:t>
            </a:r>
            <a:r>
              <a:rPr lang="en-US" baseline="0" dirty="0" smtClean="0"/>
              <a:t> </a:t>
            </a:r>
          </a:p>
          <a:p>
            <a:pPr marL="228600" indent="-228600">
              <a:buAutoNum type="arabicParenBoth"/>
            </a:pPr>
            <a:r>
              <a:rPr lang="en-US" baseline="0" dirty="0" smtClean="0"/>
              <a:t>… dates back to 1920’s (pure optimization </a:t>
            </a:r>
            <a:r>
              <a:rPr lang="en-US" baseline="0" dirty="0" err="1" smtClean="0"/>
              <a:t>prob</a:t>
            </a:r>
            <a:r>
              <a:rPr lang="en-US" baseline="0" dirty="0" smtClean="0"/>
              <a:t>).</a:t>
            </a:r>
          </a:p>
          <a:p>
            <a:pPr marL="228600" indent="-228600">
              <a:buAutoNum type="arabicParenBoth"/>
            </a:pPr>
            <a:endParaRPr lang="en-US" baseline="0" dirty="0" smtClean="0"/>
          </a:p>
          <a:p>
            <a:pPr marL="228600" indent="-228600">
              <a:buAutoNum type="arabicParenBoth"/>
            </a:pPr>
            <a:r>
              <a:rPr lang="en-US" dirty="0" smtClean="0"/>
              <a:t> Second problem has a strategic aspect to it – one of the DOGMAs of economics is that </a:t>
            </a:r>
          </a:p>
          <a:p>
            <a:pPr marL="0" indent="0">
              <a:buNone/>
            </a:pPr>
            <a:r>
              <a:rPr lang="en-US" dirty="0" smtClean="0"/>
              <a:t>“market always converges to equilibrium”.</a:t>
            </a:r>
            <a:r>
              <a:rPr lang="en-US" baseline="0" dirty="0" smtClean="0"/>
              <a:t> But can we quantify the </a:t>
            </a:r>
            <a:r>
              <a:rPr lang="en-US" b="1" baseline="0" dirty="0" smtClean="0"/>
              <a:t>rate of convergence </a:t>
            </a:r>
            <a:r>
              <a:rPr lang="en-US" b="0" i="0" baseline="0" dirty="0" smtClean="0"/>
              <a:t>of </a:t>
            </a:r>
          </a:p>
          <a:p>
            <a:pPr marL="0" indent="0">
              <a:buNone/>
            </a:pPr>
            <a:r>
              <a:rPr lang="en-US" b="0" i="0" baseline="0" dirty="0" smtClean="0"/>
              <a:t>such market </a:t>
            </a:r>
            <a:r>
              <a:rPr lang="en-US" b="0" i="0" baseline="0" dirty="0" err="1" smtClean="0"/>
              <a:t>procedured</a:t>
            </a:r>
            <a:r>
              <a:rPr lang="en-US" b="0" i="0" baseline="0" dirty="0" smtClean="0"/>
              <a:t>? </a:t>
            </a:r>
          </a:p>
          <a:p>
            <a:pPr marL="0" indent="0">
              <a:buNone/>
            </a:pPr>
            <a:endParaRPr lang="en-US" b="0" i="0" baseline="0" dirty="0" smtClean="0"/>
          </a:p>
          <a:p>
            <a:pPr marL="0" indent="0">
              <a:buNone/>
            </a:pPr>
            <a:r>
              <a:rPr lang="en-US" b="0" i="0" baseline="0" dirty="0" smtClean="0"/>
              <a:t>We’ll focus on information-theoretic </a:t>
            </a:r>
            <a:r>
              <a:rPr lang="en-US" b="0" i="0" baseline="0" dirty="0" err="1" smtClean="0"/>
              <a:t>bottelenecks</a:t>
            </a:r>
            <a:r>
              <a:rPr lang="en-US" b="0" i="0" baseline="0" dirty="0" smtClean="0"/>
              <a:t>, which are totally </a:t>
            </a:r>
            <a:r>
              <a:rPr lang="en-US" b="0" i="0" baseline="0" dirty="0" err="1" smtClean="0"/>
              <a:t>indep</a:t>
            </a:r>
            <a:r>
              <a:rPr lang="en-US" b="0" i="0" baseline="0" dirty="0" smtClean="0"/>
              <a:t> of the way the players </a:t>
            </a:r>
          </a:p>
          <a:p>
            <a:pPr marL="0" indent="0">
              <a:buNone/>
            </a:pPr>
            <a:r>
              <a:rPr lang="en-US" b="0" i="0" baseline="0" dirty="0" smtClean="0"/>
              <a:t>Behave (so no rationality or behavioral assumptions whatsoever). </a:t>
            </a:r>
          </a:p>
          <a:p>
            <a:pPr marL="0" indent="0">
              <a:buNone/>
            </a:pPr>
            <a:endParaRPr lang="en-US" b="0" i="0" baseline="0" dirty="0" smtClean="0"/>
          </a:p>
          <a:p>
            <a:pPr marL="0" indent="0">
              <a:buNone/>
            </a:pPr>
            <a:r>
              <a:rPr lang="en-US" b="0" i="0" baseline="0" dirty="0" smtClean="0"/>
              <a:t>So ECON is a natural fit to communication complexity, since this model in </a:t>
            </a:r>
            <a:r>
              <a:rPr lang="en-US" b="1" i="0" baseline="0" dirty="0" smtClean="0"/>
              <a:t>distributed by nature</a:t>
            </a:r>
            <a:r>
              <a:rPr lang="en-US" b="0" i="0" baseline="0" dirty="0" smtClean="0"/>
              <a:t>, </a:t>
            </a:r>
          </a:p>
          <a:p>
            <a:pPr marL="0" indent="0">
              <a:buNone/>
            </a:pPr>
            <a:r>
              <a:rPr lang="en-US" b="0" i="0" baseline="0" dirty="0" smtClean="0"/>
              <a:t>Simply because valuations of players are PRIVATE. </a:t>
            </a:r>
          </a:p>
          <a:p>
            <a:pPr marL="0" indent="0">
              <a:buNone/>
            </a:pPr>
            <a:endParaRPr lang="en-US" b="0" i="0" baseline="0" dirty="0" smtClean="0"/>
          </a:p>
          <a:p>
            <a:pPr marL="0" indent="0">
              <a:buNone/>
            </a:pPr>
            <a:r>
              <a:rPr lang="en-US" b="0" i="0" baseline="0" dirty="0" smtClean="0"/>
              <a:t>Hayek </a:t>
            </a:r>
            <a:r>
              <a:rPr lang="en-US" b="0" i="0" baseline="0" dirty="0" err="1" smtClean="0"/>
              <a:t>alredy</a:t>
            </a:r>
            <a:r>
              <a:rPr lang="en-US" b="0" i="0" baseline="0" dirty="0" smtClean="0"/>
              <a:t> observed that this distributed nature is the HEART of economic optimization problems, </a:t>
            </a:r>
          </a:p>
          <a:p>
            <a:pPr marL="0" indent="0">
              <a:buNone/>
            </a:pPr>
            <a:r>
              <a:rPr lang="en-US" b="0" i="0" baseline="0" dirty="0" smtClean="0"/>
              <a:t>Suggesting in his thesis that a MARKET-BASED economy is better than a centrally-planned one, by virtue of </a:t>
            </a:r>
          </a:p>
          <a:p>
            <a:pPr marL="0" indent="0">
              <a:buNone/>
            </a:pPr>
            <a:r>
              <a:rPr lang="en-US" b="0" i="0" baseline="0" dirty="0" smtClean="0"/>
              <a:t>Allowing for more interaction.</a:t>
            </a:r>
          </a:p>
          <a:p>
            <a:pPr marL="0" indent="0">
              <a:buNone/>
            </a:pPr>
            <a:endParaRPr lang="en-US" b="0" i="0" baseline="0" dirty="0" smtClean="0"/>
          </a:p>
          <a:p>
            <a:pPr marL="0" indent="0">
              <a:buNone/>
            </a:pPr>
            <a:r>
              <a:rPr lang="en-US" b="0" i="0" baseline="0" dirty="0" smtClean="0"/>
              <a:t>DNO proposed a formal study of Hayek’s question in the CC model – their goal was to give a formal prediction of </a:t>
            </a:r>
          </a:p>
          <a:p>
            <a:pPr marL="0" indent="0">
              <a:buNone/>
            </a:pPr>
            <a:r>
              <a:rPr lang="en-US" b="0" i="0" baseline="0" dirty="0" smtClean="0"/>
              <a:t>Hayek’s thesis. </a:t>
            </a:r>
          </a:p>
          <a:p>
            <a:pPr marL="0" indent="0">
              <a:buNone/>
            </a:pPr>
            <a:endParaRPr lang="en-US" b="0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4F7C8-4CA8-444D-8112-76319DFC2D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11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expectation of L_2 norm can be written as the L2(E[]) – </a:t>
            </a:r>
            <a:r>
              <a:rPr lang="en-US" dirty="0" err="1" smtClean="0"/>
              <a:t>Var</a:t>
            </a:r>
            <a:r>
              <a:rPr lang="en-US" dirty="0" smtClean="0"/>
              <a:t> (on which Alice doesn’t have control).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4F7C8-4CA8-444D-8112-76319DFC2D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9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Intuition why AFPC might be hard…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4F7C8-4CA8-444D-8112-76319DFC2D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5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Intuition why AFPC might be hard…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4F7C8-4CA8-444D-8112-76319DFC2D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5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Such  a results is called a SIMULATION THEOREM, in which one shows that</a:t>
            </a:r>
          </a:p>
          <a:p>
            <a:r>
              <a:rPr lang="en-US" baseline="0" dirty="0" smtClean="0"/>
              <a:t>if you take the inputs to any search </a:t>
            </a:r>
            <a:r>
              <a:rPr lang="en-US" baseline="0" dirty="0" err="1" smtClean="0"/>
              <a:t>prob</a:t>
            </a:r>
            <a:r>
              <a:rPr lang="en-US" baseline="0" dirty="0" smtClean="0"/>
              <a:t> S in the query model, </a:t>
            </a:r>
          </a:p>
          <a:p>
            <a:r>
              <a:rPr lang="en-US" baseline="0" dirty="0" smtClean="0"/>
              <a:t>And u decompose each of the inputs </a:t>
            </a:r>
            <a:r>
              <a:rPr lang="en-US" baseline="0" dirty="0" err="1" smtClean="0"/>
              <a:t>Z_i</a:t>
            </a:r>
            <a:r>
              <a:rPr lang="en-US" baseline="0" dirty="0" smtClean="0"/>
              <a:t> to the problem in a CAREFULLY CHOSEN WAY, </a:t>
            </a:r>
          </a:p>
          <a:p>
            <a:r>
              <a:rPr lang="en-US" baseline="0" dirty="0" smtClean="0"/>
              <a:t>then the resulting CC problem remains at least as hard as the query problem, in the sense that </a:t>
            </a:r>
          </a:p>
          <a:p>
            <a:r>
              <a:rPr lang="en-US" baseline="0" dirty="0" smtClean="0"/>
              <a:t>The best thing A and B can do is to simulate the best Query algorithm for the problem.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Specifically, RM showed that if Bob receives a large </a:t>
            </a:r>
            <a:r>
              <a:rPr lang="en-US" baseline="0" dirty="0" err="1" smtClean="0"/>
              <a:t>vercor</a:t>
            </a:r>
            <a:r>
              <a:rPr lang="en-US" baseline="0" dirty="0" smtClean="0"/>
              <a:t> of elements Y, Alice receives N indices </a:t>
            </a:r>
          </a:p>
          <a:p>
            <a:r>
              <a:rPr lang="en-US" baseline="0" dirty="0" smtClean="0"/>
              <a:t>Of that vector, in a way that the “TRUE” input </a:t>
            </a:r>
            <a:r>
              <a:rPr lang="en-US" baseline="0" dirty="0" err="1" smtClean="0"/>
              <a:t>Z_i</a:t>
            </a:r>
            <a:r>
              <a:rPr lang="en-US" baseline="0" dirty="0" smtClean="0"/>
              <a:t> is obtained by following the corresponding index </a:t>
            </a:r>
            <a:r>
              <a:rPr lang="en-US" baseline="0" dirty="0" err="1" smtClean="0"/>
              <a:t>x_i</a:t>
            </a:r>
            <a:r>
              <a:rPr lang="en-US" baseline="0" dirty="0" smtClean="0"/>
              <a:t> in y,</a:t>
            </a:r>
          </a:p>
          <a:p>
            <a:r>
              <a:rPr lang="en-US" baseline="0" dirty="0" smtClean="0"/>
              <a:t>Then the DETERMINISTIC cc of this problem is &gt; QC.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4F7C8-4CA8-444D-8112-76319DFC2D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58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Such  a results is called a SIMULATION THEOREM, in which one shows that</a:t>
            </a:r>
          </a:p>
          <a:p>
            <a:r>
              <a:rPr lang="en-US" baseline="0" dirty="0" smtClean="0"/>
              <a:t>if you take the inputs to any search </a:t>
            </a:r>
            <a:r>
              <a:rPr lang="en-US" baseline="0" dirty="0" err="1" smtClean="0"/>
              <a:t>prob</a:t>
            </a:r>
            <a:r>
              <a:rPr lang="en-US" baseline="0" dirty="0" smtClean="0"/>
              <a:t> S in the query model, </a:t>
            </a:r>
          </a:p>
          <a:p>
            <a:r>
              <a:rPr lang="en-US" baseline="0" dirty="0" smtClean="0"/>
              <a:t>And u decompose each of the inputs </a:t>
            </a:r>
            <a:r>
              <a:rPr lang="en-US" baseline="0" dirty="0" err="1" smtClean="0"/>
              <a:t>Z_i</a:t>
            </a:r>
            <a:r>
              <a:rPr lang="en-US" baseline="0" dirty="0" smtClean="0"/>
              <a:t> to the problem in a CAREFULLY CHOSEN WAY, </a:t>
            </a:r>
          </a:p>
          <a:p>
            <a:r>
              <a:rPr lang="en-US" baseline="0" dirty="0" smtClean="0"/>
              <a:t>then the resulting CC problem remains at least as hard as the query problem, in the sense that </a:t>
            </a:r>
          </a:p>
          <a:p>
            <a:r>
              <a:rPr lang="en-US" baseline="0" dirty="0" smtClean="0"/>
              <a:t>The best thing A and B can do is to simulate the best Query algorithm for the problem.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Specifically, RM showed that if Bob receives a large </a:t>
            </a:r>
            <a:r>
              <a:rPr lang="en-US" baseline="0" dirty="0" err="1" smtClean="0"/>
              <a:t>vercor</a:t>
            </a:r>
            <a:r>
              <a:rPr lang="en-US" baseline="0" dirty="0" smtClean="0"/>
              <a:t> of elements Y, Alice receives N indices </a:t>
            </a:r>
          </a:p>
          <a:p>
            <a:r>
              <a:rPr lang="en-US" baseline="0" dirty="0" smtClean="0"/>
              <a:t>Of that vector, in a way that the “TRUE” input </a:t>
            </a:r>
            <a:r>
              <a:rPr lang="en-US" baseline="0" dirty="0" err="1" smtClean="0"/>
              <a:t>Z_i</a:t>
            </a:r>
            <a:r>
              <a:rPr lang="en-US" baseline="0" dirty="0" smtClean="0"/>
              <a:t> is obtained by following the corresponding index </a:t>
            </a:r>
            <a:r>
              <a:rPr lang="en-US" baseline="0" dirty="0" err="1" smtClean="0"/>
              <a:t>x_i</a:t>
            </a:r>
            <a:r>
              <a:rPr lang="en-US" baseline="0" dirty="0" smtClean="0"/>
              <a:t> in y,</a:t>
            </a:r>
          </a:p>
          <a:p>
            <a:r>
              <a:rPr lang="en-US" baseline="0" dirty="0" smtClean="0"/>
              <a:t>Then the DETERMINISTIC cc of this problem is &gt; QC.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4F7C8-4CA8-444D-8112-76319DFC2D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81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key observation is that, if you set S=AFP problem</a:t>
            </a:r>
            <a:r>
              <a:rPr lang="en-US" baseline="0" dirty="0" smtClean="0"/>
              <a:t> (</a:t>
            </a:r>
            <a:r>
              <a:rPr lang="en-US" dirty="0" smtClean="0"/>
              <a:t> so the input (</a:t>
            </a:r>
            <a:r>
              <a:rPr lang="en-US" dirty="0" err="1" smtClean="0"/>
              <a:t>Z_i</a:t>
            </a:r>
            <a:r>
              <a:rPr lang="en-US" dirty="0" smtClean="0"/>
              <a:t>) are  just the evaluations of h on the grid in the cube),</a:t>
            </a:r>
          </a:p>
          <a:p>
            <a:r>
              <a:rPr lang="en-US" dirty="0" smtClean="0"/>
              <a:t>Then the INDEX decomposition into X,Y corresponds exactly to AFPC.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4F7C8-4CA8-444D-8112-76319DFC2D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26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simplicity,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most of the talk we’ll stick to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2-player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though it naturally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generalizes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 multiplayer case.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34D6-D85F-F742-B504-2CBD5367AD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2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I’d like to move on to the second question</a:t>
            </a:r>
            <a:r>
              <a:rPr lang="en-US" baseline="0" dirty="0" smtClean="0"/>
              <a:t> I mentioned, on which I’ll spend most of this talk, </a:t>
            </a:r>
          </a:p>
          <a:p>
            <a:r>
              <a:rPr lang="en-US" baseline="0" dirty="0" smtClean="0"/>
              <a:t>And this is the question of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Nash’s </a:t>
            </a:r>
            <a:r>
              <a:rPr lang="en-US" dirty="0" err="1" smtClean="0"/>
              <a:t>nobel</a:t>
            </a:r>
            <a:r>
              <a:rPr lang="en-US" dirty="0" smtClean="0"/>
              <a:t>-prize winning </a:t>
            </a:r>
            <a:r>
              <a:rPr lang="en-US" dirty="0" err="1" smtClean="0"/>
              <a:t>thm</a:t>
            </a:r>
            <a:r>
              <a:rPr lang="en-US" dirty="0" smtClean="0"/>
              <a:t> is that every…. EXAMPLE: in RPS: No pure </a:t>
            </a:r>
            <a:r>
              <a:rPr lang="en-US" dirty="0" err="1" smtClean="0"/>
              <a:t>eq</a:t>
            </a:r>
            <a:r>
              <a:rPr lang="en-US" dirty="0" smtClean="0"/>
              <a:t>, but always mixed (random).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4F7C8-4CA8-444D-8112-76319DFC2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6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short answer is that it is VERY hard, potentially requiring exponential time in the number of actions, </a:t>
            </a:r>
          </a:p>
          <a:p>
            <a:r>
              <a:rPr lang="en-US" dirty="0" smtClean="0"/>
              <a:t>Complete</a:t>
            </a:r>
            <a:r>
              <a:rPr lang="en-US" baseline="0" dirty="0" smtClean="0"/>
              <a:t> for a certain subclass of TOTAL search problems (where solution is guaranteed to exist). </a:t>
            </a:r>
          </a:p>
          <a:p>
            <a:endParaRPr lang="en-US" baseline="0" dirty="0" smtClean="0"/>
          </a:p>
          <a:p>
            <a:r>
              <a:rPr lang="en-US" dirty="0" smtClean="0"/>
              <a:t>Impossibility result initiated a quest for</a:t>
            </a:r>
            <a:r>
              <a:rPr lang="en-US" baseline="0" dirty="0" smtClean="0"/>
              <a:t> finding a more modest notion of APPROXIMATE EQ, which captures </a:t>
            </a:r>
          </a:p>
          <a:p>
            <a:r>
              <a:rPr lang="en-US" dirty="0" smtClean="0"/>
              <a:t>An approximately stable state of a market.</a:t>
            </a:r>
          </a:p>
          <a:p>
            <a:endParaRPr lang="en-US" dirty="0" smtClean="0"/>
          </a:p>
          <a:p>
            <a:r>
              <a:rPr lang="en-US" dirty="0" smtClean="0"/>
              <a:t>One of the important benefits</a:t>
            </a:r>
            <a:r>
              <a:rPr lang="en-US" baseline="0" dirty="0" smtClean="0"/>
              <a:t> of this </a:t>
            </a:r>
            <a:r>
              <a:rPr lang="en-US" baseline="0" dirty="0" err="1" smtClean="0"/>
              <a:t>def</a:t>
            </a:r>
            <a:r>
              <a:rPr lang="en-US" baseline="0" dirty="0" smtClean="0"/>
              <a:t>, beyond making the computational problem potentially more tractable, </a:t>
            </a:r>
          </a:p>
          <a:p>
            <a:r>
              <a:rPr lang="en-US" baseline="0" dirty="0" smtClean="0"/>
              <a:t>Is that </a:t>
            </a:r>
            <a:r>
              <a:rPr lang="en-US" dirty="0" smtClean="0"/>
              <a:t>it imposes a weaker constraint on </a:t>
            </a:r>
            <a:r>
              <a:rPr lang="en-US" b="1" dirty="0" smtClean="0"/>
              <a:t>how</a:t>
            </a:r>
            <a:r>
              <a:rPr lang="en-US" b="1" baseline="0" dirty="0" smtClean="0"/>
              <a:t> people are assumed to behave</a:t>
            </a:r>
            <a:r>
              <a:rPr lang="en-US" b="0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4F7C8-4CA8-444D-8112-76319DFC2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08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Always exists an </a:t>
            </a:r>
            <a:r>
              <a:rPr lang="en-US" dirty="0" err="1" smtClean="0"/>
              <a:t>apx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eq</a:t>
            </a:r>
            <a:r>
              <a:rPr lang="en-US" baseline="0" dirty="0" smtClean="0"/>
              <a:t> supported on a small set of actions.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So, all we need to do in order to find </a:t>
            </a:r>
            <a:r>
              <a:rPr lang="en-US" baseline="0" dirty="0" err="1" smtClean="0"/>
              <a:t>eq</a:t>
            </a:r>
            <a:r>
              <a:rPr lang="en-US" baseline="0" dirty="0" smtClean="0"/>
              <a:t> is to enumerate all this small sets (</a:t>
            </a:r>
            <a:r>
              <a:rPr lang="en-US" baseline="0" dirty="0" err="1" smtClean="0"/>
              <a:t>x,y</a:t>
            </a:r>
            <a:r>
              <a:rPr lang="en-US" baseline="0" dirty="0" smtClean="0"/>
              <a:t>), which gives the above running time.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 do better? So last year we showed that,</a:t>
            </a:r>
            <a:r>
              <a:rPr lang="en-US" baseline="0" dirty="0" smtClean="0"/>
              <a:t> if one insists on finding not just ANY </a:t>
            </a:r>
            <a:r>
              <a:rPr lang="en-US" baseline="0" dirty="0" err="1" smtClean="0"/>
              <a:t>apx</a:t>
            </a:r>
            <a:r>
              <a:rPr lang="en-US" baseline="0" dirty="0" smtClean="0"/>
              <a:t>-NE but an EFFICIENT one </a:t>
            </a:r>
          </a:p>
          <a:p>
            <a:r>
              <a:rPr lang="en-US" baseline="0" dirty="0" smtClean="0"/>
              <a:t>(=which has high welfare relative to the best NE), then this algorithm is essentially OPTIMAL! 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 this is more or less the state of the problem in the computational world… 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4F7C8-4CA8-444D-8112-76319DFC2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99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…but in fact one might argue that it’s not clear what this </a:t>
            </a:r>
            <a:r>
              <a:rPr lang="en-US" b="1" dirty="0" smtClean="0"/>
              <a:t>computational problem </a:t>
            </a:r>
            <a:r>
              <a:rPr lang="en-US" dirty="0" smtClean="0"/>
              <a:t>actually models, </a:t>
            </a:r>
          </a:p>
          <a:p>
            <a:r>
              <a:rPr lang="en-US" dirty="0" smtClean="0"/>
              <a:t>As it assumes there is some centralized authority/algorithm that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posseses</a:t>
            </a:r>
            <a:r>
              <a:rPr lang="en-US" baseline="0" dirty="0" smtClean="0"/>
              <a:t> all information and can manipulate this information. </a:t>
            </a:r>
          </a:p>
          <a:p>
            <a:endParaRPr lang="en-US" dirty="0" smtClean="0"/>
          </a:p>
          <a:p>
            <a:r>
              <a:rPr lang="en-US" dirty="0" smtClean="0"/>
              <a:t>Once again, the reality of the problem is that typical economic scenarios (such as auctions or strategic games) </a:t>
            </a:r>
          </a:p>
          <a:p>
            <a:r>
              <a:rPr lang="en-US" dirty="0" smtClean="0"/>
              <a:t>are distributed</a:t>
            </a:r>
            <a:r>
              <a:rPr lang="en-US" baseline="0" dirty="0" smtClean="0"/>
              <a:t> – private valuations, decisions made on individual (</a:t>
            </a:r>
            <a:r>
              <a:rPr lang="en-US" baseline="0" dirty="0" err="1" smtClean="0"/>
              <a:t>sefish</a:t>
            </a:r>
            <a:r>
              <a:rPr lang="en-US" baseline="0" dirty="0" smtClean="0"/>
              <a:t>) basis..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-Previous</a:t>
            </a:r>
            <a:r>
              <a:rPr lang="en-US" baseline="0" dirty="0" smtClean="0"/>
              <a:t> model does not capture the process in which equilibrium actually arises in more realistic </a:t>
            </a:r>
            <a:r>
              <a:rPr lang="en-US" baseline="0" dirty="0" err="1" smtClean="0"/>
              <a:t>enviroments</a:t>
            </a:r>
            <a:r>
              <a:rPr lang="en-US" baseline="0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But we don’t have full understanding of market dynamics,</a:t>
            </a:r>
            <a:r>
              <a:rPr lang="en-US" baseline="0" dirty="0" smtClean="0"/>
              <a:t> CC captures all of them (doesn’t care if players are </a:t>
            </a:r>
          </a:p>
          <a:p>
            <a:r>
              <a:rPr lang="en-US" baseline="0" dirty="0" smtClean="0"/>
              <a:t>Cooperative or strategic, playing regret-minimization or </a:t>
            </a:r>
            <a:r>
              <a:rPr lang="en-US" baseline="0" dirty="0" err="1" smtClean="0"/>
              <a:t>b.r</a:t>
            </a:r>
            <a:r>
              <a:rPr lang="en-US" baseline="0" dirty="0" smtClean="0"/>
              <a:t> dynamics, communicate directly or indirectly…).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Note: This explores the information theoretic bottleneck, not subject to any rationality aspect..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4F7C8-4CA8-444D-8112-76319DFC2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62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A’s payoff from any pair of points, is - the L_2 distance of her point x</a:t>
            </a:r>
            <a:r>
              <a:rPr lang="en-US" baseline="0" dirty="0" smtClean="0"/>
              <a:t> and her f applied on Bob’s input (so A is trying to match the image of Bob’s action under her function f). Similarly, Bob is trying to match…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Alice has a UNIQUE </a:t>
            </a:r>
            <a:r>
              <a:rPr lang="en-US" dirty="0" err="1" smtClean="0"/>
              <a:t>b.r</a:t>
            </a:r>
            <a:r>
              <a:rPr lang="en-US" dirty="0" smtClean="0"/>
              <a:t> which is equal (point-wise) to the expected value of f(y) under sigma. </a:t>
            </a:r>
          </a:p>
          <a:p>
            <a:endParaRPr lang="en-US" dirty="0" smtClean="0"/>
          </a:p>
          <a:p>
            <a:r>
              <a:rPr lang="en-US" dirty="0" smtClean="0"/>
              <a:t>The expectation of L_2 norm can be written as the L2(E[]) – </a:t>
            </a:r>
            <a:r>
              <a:rPr lang="en-US" dirty="0" err="1" smtClean="0"/>
              <a:t>Var</a:t>
            </a:r>
            <a:r>
              <a:rPr lang="en-US" dirty="0" smtClean="0"/>
              <a:t> (on which Alice doesn’t have control).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4F7C8-4CA8-444D-8112-76319DFC2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30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expectation of L_2 norm can be written as the L2(E[]) – </a:t>
            </a:r>
            <a:r>
              <a:rPr lang="en-US" dirty="0" err="1" smtClean="0"/>
              <a:t>Var</a:t>
            </a:r>
            <a:r>
              <a:rPr lang="en-US" dirty="0" smtClean="0"/>
              <a:t> (on which Alice doesn’t have control).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4F7C8-4CA8-444D-8112-76319DFC2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9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expectation of L_2 norm can be written as the L2(E[]) – </a:t>
            </a:r>
            <a:r>
              <a:rPr lang="en-US" dirty="0" err="1" smtClean="0"/>
              <a:t>Var</a:t>
            </a:r>
            <a:r>
              <a:rPr lang="en-US" dirty="0" smtClean="0"/>
              <a:t> (on which Alice doesn’t have control).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4F7C8-4CA8-444D-8112-76319DFC2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7892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342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6886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32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11365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47215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76138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21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17867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2/19/16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50266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003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14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emf"/><Relationship Id="rId12" Type="http://schemas.openxmlformats.org/officeDocument/2006/relationships/image" Target="../media/image25.emf"/><Relationship Id="rId13" Type="http://schemas.openxmlformats.org/officeDocument/2006/relationships/image" Target="../media/image26.emf"/><Relationship Id="rId14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7" Type="http://schemas.openxmlformats.org/officeDocument/2006/relationships/image" Target="../media/image20.emf"/><Relationship Id="rId8" Type="http://schemas.openxmlformats.org/officeDocument/2006/relationships/image" Target="../media/image21.emf"/><Relationship Id="rId9" Type="http://schemas.openxmlformats.org/officeDocument/2006/relationships/image" Target="../media/image22.emf"/><Relationship Id="rId10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7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6" Type="http://schemas.openxmlformats.org/officeDocument/2006/relationships/image" Target="../media/image39.emf"/><Relationship Id="rId7" Type="http://schemas.openxmlformats.org/officeDocument/2006/relationships/image" Target="../media/image40.emf"/><Relationship Id="rId8" Type="http://schemas.openxmlformats.org/officeDocument/2006/relationships/image" Target="../media/image41.emf"/><Relationship Id="rId9" Type="http://schemas.openxmlformats.org/officeDocument/2006/relationships/image" Target="../media/image42.emf"/><Relationship Id="rId10" Type="http://schemas.openxmlformats.org/officeDocument/2006/relationships/image" Target="../media/image4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5" Type="http://schemas.openxmlformats.org/officeDocument/2006/relationships/image" Target="../media/image33.png"/><Relationship Id="rId6" Type="http://schemas.openxmlformats.org/officeDocument/2006/relationships/image" Target="../media/image46.emf"/><Relationship Id="rId7" Type="http://schemas.openxmlformats.org/officeDocument/2006/relationships/image" Target="../media/image47.emf"/><Relationship Id="rId8" Type="http://schemas.openxmlformats.org/officeDocument/2006/relationships/image" Target="../media/image48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jpe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6.emf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9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85400" y="-78737"/>
            <a:ext cx="14007932" cy="3566160"/>
          </a:xfrm>
        </p:spPr>
        <p:txBody>
          <a:bodyPr>
            <a:normAutofit/>
          </a:bodyPr>
          <a:lstStyle/>
          <a:p>
            <a:pPr algn="ctr"/>
            <a:r>
              <a:rPr lang="en-US" sz="5800" dirty="0" smtClean="0">
                <a:latin typeface="Gill Sans" charset="0"/>
                <a:ea typeface="Gill Sans" charset="0"/>
                <a:cs typeface="Gill Sans" charset="0"/>
              </a:rPr>
              <a:t>On the Communication </a:t>
            </a:r>
            <a:br>
              <a:rPr lang="en-US" sz="5800" dirty="0" smtClean="0">
                <a:latin typeface="Gill Sans" charset="0"/>
                <a:ea typeface="Gill Sans" charset="0"/>
                <a:cs typeface="Gill Sans" charset="0"/>
              </a:rPr>
            </a:br>
            <a:r>
              <a:rPr lang="en-US" sz="5800" dirty="0" smtClean="0">
                <a:latin typeface="Gill Sans" charset="0"/>
                <a:ea typeface="Gill Sans" charset="0"/>
                <a:cs typeface="Gill Sans" charset="0"/>
              </a:rPr>
              <a:t>Complexity </a:t>
            </a:r>
            <a:r>
              <a:rPr lang="en-US" sz="5800" dirty="0" smtClean="0">
                <a:latin typeface="Gill Sans" charset="0"/>
                <a:ea typeface="Gill Sans" charset="0"/>
                <a:cs typeface="Gill Sans" charset="0"/>
              </a:rPr>
              <a:t>of  </a:t>
            </a:r>
            <a:br>
              <a:rPr lang="en-US" sz="5800" dirty="0" smtClean="0">
                <a:latin typeface="Gill Sans" charset="0"/>
                <a:ea typeface="Gill Sans" charset="0"/>
                <a:cs typeface="Gill Sans" charset="0"/>
              </a:rPr>
            </a:br>
            <a:r>
              <a:rPr lang="en-US" sz="5800" dirty="0" smtClean="0">
                <a:latin typeface="Gill Sans" charset="0"/>
                <a:ea typeface="Gill Sans" charset="0"/>
                <a:cs typeface="Gill Sans" charset="0"/>
              </a:rPr>
              <a:t>Approximate </a:t>
            </a:r>
            <a:r>
              <a:rPr lang="en-US" sz="5800" dirty="0" smtClean="0">
                <a:latin typeface="Gill Sans" charset="0"/>
                <a:ea typeface="Gill Sans" charset="0"/>
                <a:cs typeface="Gill Sans" charset="0"/>
              </a:rPr>
              <a:t>Fixed Point</a:t>
            </a:r>
            <a:endParaRPr lang="en-US" sz="580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46209"/>
            <a:ext cx="10058400" cy="1938826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				OMRI WEINSTEIN</a:t>
            </a:r>
          </a:p>
          <a:p>
            <a:r>
              <a:rPr lang="en-US" sz="2000" dirty="0" smtClean="0">
                <a:solidFill>
                  <a:srgbClr val="7F7F7F"/>
                </a:solidFill>
                <a:latin typeface="Gill Sans" charset="0"/>
                <a:ea typeface="Gill Sans" charset="0"/>
                <a:cs typeface="Gill Sans" charset="0"/>
              </a:rPr>
              <a:t>		          Courant INSTITUTE (NYU)</a:t>
            </a:r>
          </a:p>
          <a:p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             Joint work with 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tim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roughgarden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dirty="0" smtClean="0">
                <a:solidFill>
                  <a:srgbClr val="7F7F7F"/>
                </a:solidFill>
                <a:latin typeface="Gill Sans" charset="0"/>
                <a:ea typeface="Gill Sans" charset="0"/>
                <a:cs typeface="Gill Sans" charset="0"/>
              </a:rPr>
              <a:t> (STANFORD)</a:t>
            </a:r>
          </a:p>
          <a:p>
            <a:endParaRPr lang="en-US" sz="2000" dirty="0">
              <a:solidFill>
                <a:schemeClr val="accent2">
                  <a:lumMod val="75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001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97975" y="206834"/>
            <a:ext cx="63432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GillSans" charset="0"/>
              </a:rPr>
              <a:t>Proof sketch:   </a:t>
            </a:r>
            <a:r>
              <a:rPr lang="en-US" sz="3000" dirty="0" smtClean="0">
                <a:latin typeface="GillSans" charset="0"/>
              </a:rPr>
              <a:t>Exact NE </a:t>
            </a:r>
            <a:r>
              <a:rPr lang="en-US" sz="3000" dirty="0" smtClean="0">
                <a:latin typeface="GillSans" charset="0"/>
                <a:sym typeface="Wingdings"/>
              </a:rPr>
              <a:t> Exact FP</a:t>
            </a:r>
            <a:endParaRPr lang="en-US" sz="3000" dirty="0">
              <a:latin typeface="GillSans" charset="0"/>
            </a:endParaRP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05" y="1614173"/>
            <a:ext cx="918321" cy="101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658" y="1619801"/>
            <a:ext cx="864418" cy="100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8478" y="1808890"/>
            <a:ext cx="2659536" cy="483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1962" y="1808890"/>
            <a:ext cx="2680125" cy="488497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62338" y="5444857"/>
            <a:ext cx="3636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Similarly, Bob’s </a:t>
            </a:r>
            <a:r>
              <a:rPr lang="en-US" sz="2400" dirty="0" err="1" smtClean="0">
                <a:solidFill>
                  <a:srgbClr val="000000"/>
                </a:solidFill>
                <a:latin typeface="GillSans" charset="0"/>
              </a:rPr>
              <a:t>b.r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 is  </a:t>
            </a:r>
            <a:r>
              <a:rPr lang="en-US" sz="2400" b="1" dirty="0" smtClean="0">
                <a:solidFill>
                  <a:srgbClr val="000000"/>
                </a:solidFill>
                <a:latin typeface="GillSans" charset="0"/>
              </a:rPr>
              <a:t>pure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 </a:t>
            </a:r>
            <a:endParaRPr lang="en-US" sz="24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0180" y="5546820"/>
            <a:ext cx="2367507" cy="32284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25787" y="1006140"/>
            <a:ext cx="11623695" cy="461665"/>
            <a:chOff x="325787" y="1006140"/>
            <a:chExt cx="11623695" cy="461665"/>
          </a:xfrm>
        </p:grpSpPr>
        <p:grpSp>
          <p:nvGrpSpPr>
            <p:cNvPr id="9" name="Group 8"/>
            <p:cNvGrpSpPr/>
            <p:nvPr/>
          </p:nvGrpSpPr>
          <p:grpSpPr>
            <a:xfrm>
              <a:off x="325787" y="1006140"/>
              <a:ext cx="11623695" cy="461665"/>
              <a:chOff x="325787" y="1087785"/>
              <a:chExt cx="11623695" cy="46166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25787" y="1087785"/>
                <a:ext cx="11623695" cy="461665"/>
                <a:chOff x="325787" y="1153101"/>
                <a:chExt cx="11623695" cy="461665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325787" y="1153101"/>
                  <a:ext cx="1162369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342900" indent="-342900">
                    <a:buFont typeface="Arial" charset="0"/>
                    <a:buChar char="•"/>
                  </a:pPr>
                  <a:r>
                    <a:rPr lang="en-US" sz="2400" dirty="0" smtClean="0">
                      <a:solidFill>
                        <a:srgbClr val="000000"/>
                      </a:solidFill>
                      <a:latin typeface="GillSans" charset="0"/>
                    </a:rPr>
                    <a:t>Given         players construct </a:t>
                  </a:r>
                  <a:r>
                    <a:rPr lang="en-US" sz="2400" dirty="0">
                      <a:solidFill>
                        <a:srgbClr val="000000"/>
                      </a:solidFill>
                      <a:latin typeface="cmsy10"/>
                      <a:ea typeface="cmsy10"/>
                      <a:cs typeface="cmsy10"/>
                    </a:rPr>
                    <a:t>G</a:t>
                  </a:r>
                  <a:r>
                    <a:rPr lang="en-US" sz="2400" dirty="0" smtClean="0">
                      <a:solidFill>
                        <a:srgbClr val="000000"/>
                      </a:solidFill>
                      <a:latin typeface="GillSans" charset="0"/>
                    </a:rPr>
                    <a:t> where actions are 			      (game size N  =            )</a:t>
                  </a:r>
                </a:p>
              </p:txBody>
            </p:sp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98323" y="1267700"/>
                  <a:ext cx="1305417" cy="284120"/>
                </a:xfrm>
                <a:prstGeom prst="rect">
                  <a:avLst/>
                </a:prstGeom>
              </p:spPr>
            </p:pic>
          </p:grp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45716" y="1186055"/>
                <a:ext cx="844176" cy="309253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55691" y="1112027"/>
              <a:ext cx="461547" cy="307698"/>
            </a:xfrm>
            <a:prstGeom prst="rect">
              <a:avLst/>
            </a:prstGeom>
          </p:spPr>
        </p:pic>
      </p:grpSp>
      <p:graphicFrame>
        <p:nvGraphicFramePr>
          <p:cNvPr id="37" name="Table 36"/>
          <p:cNvGraphicFramePr>
            <a:graphicFrameLocks noGrp="1"/>
          </p:cNvGraphicFramePr>
          <p:nvPr>
            <p:extLst/>
          </p:nvPr>
        </p:nvGraphicFramePr>
        <p:xfrm>
          <a:off x="9910183" y="2719892"/>
          <a:ext cx="1503808" cy="14630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75952"/>
                <a:gridCol w="375952"/>
                <a:gridCol w="375952"/>
                <a:gridCol w="375952"/>
              </a:tblGrid>
              <a:tr h="337596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596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596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596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8" name="Oval 37"/>
          <p:cNvSpPr/>
          <p:nvPr/>
        </p:nvSpPr>
        <p:spPr>
          <a:xfrm>
            <a:off x="10186857" y="3035234"/>
            <a:ext cx="173421" cy="13204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0948856" y="3356966"/>
            <a:ext cx="173421" cy="1320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45042" y="2924820"/>
            <a:ext cx="6358616" cy="461665"/>
            <a:chOff x="245042" y="2924820"/>
            <a:chExt cx="6358616" cy="461665"/>
          </a:xfrm>
        </p:grpSpPr>
        <p:sp>
          <p:nvSpPr>
            <p:cNvPr id="4" name="Rectangle 3"/>
            <p:cNvSpPr/>
            <p:nvPr/>
          </p:nvSpPr>
          <p:spPr>
            <a:xfrm>
              <a:off x="245042" y="2924820"/>
              <a:ext cx="63586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GillSans" charset="0"/>
                  <a:sym typeface="Wingdings"/>
                </a:rPr>
                <a:t>Suppose      finds an exact NE             of G.  </a:t>
              </a:r>
              <a:endParaRPr lang="en-US" sz="2400" dirty="0">
                <a:solidFill>
                  <a:srgbClr val="000000"/>
                </a:solidFill>
                <a:latin typeface="GillSans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176186" y="2981782"/>
              <a:ext cx="764574" cy="34925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494573" y="3087493"/>
              <a:ext cx="228186" cy="182549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3500" y="3583061"/>
            <a:ext cx="4682353" cy="65998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84583" y="4529066"/>
            <a:ext cx="10239406" cy="461665"/>
            <a:chOff x="340566" y="4642760"/>
            <a:chExt cx="10239406" cy="461665"/>
          </a:xfrm>
        </p:grpSpPr>
        <p:sp>
          <p:nvSpPr>
            <p:cNvPr id="21" name="Rectangle 20"/>
            <p:cNvSpPr/>
            <p:nvPr/>
          </p:nvSpPr>
          <p:spPr>
            <a:xfrm>
              <a:off x="340566" y="4642760"/>
              <a:ext cx="102394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GillSans" charset="0"/>
                </a:rPr>
                <a:t>Claim:                                  is the </a:t>
              </a:r>
              <a:r>
                <a:rPr lang="en-US" sz="2400" i="1" dirty="0" smtClean="0">
                  <a:solidFill>
                    <a:srgbClr val="000000"/>
                  </a:solidFill>
                  <a:latin typeface="GillSans" charset="0"/>
                </a:rPr>
                <a:t>unique </a:t>
              </a:r>
              <a:r>
                <a:rPr lang="en-US" sz="2400" dirty="0" smtClean="0">
                  <a:solidFill>
                    <a:srgbClr val="000000"/>
                  </a:solidFill>
                  <a:latin typeface="GillSans" charset="0"/>
                </a:rPr>
                <a:t>minimizer !     </a:t>
              </a:r>
              <a:r>
                <a:rPr lang="en-US" sz="2400" dirty="0" smtClean="0">
                  <a:solidFill>
                    <a:srgbClr val="000000"/>
                  </a:solidFill>
                  <a:latin typeface="GillSans" charset="0"/>
                  <a:sym typeface="Wingdings"/>
                </a:rPr>
                <a:t></a:t>
              </a:r>
              <a:r>
                <a:rPr lang="en-US" sz="2400" dirty="0" smtClean="0">
                  <a:solidFill>
                    <a:srgbClr val="000000"/>
                  </a:solidFill>
                  <a:latin typeface="GillSans" charset="0"/>
                </a:rPr>
                <a:t>   Alice’s </a:t>
              </a:r>
              <a:r>
                <a:rPr lang="en-US" sz="2400" dirty="0" err="1" smtClean="0">
                  <a:solidFill>
                    <a:srgbClr val="000000"/>
                  </a:solidFill>
                  <a:latin typeface="GillSans" charset="0"/>
                </a:rPr>
                <a:t>b.r</a:t>
              </a:r>
              <a:r>
                <a:rPr lang="en-US" sz="2400" dirty="0" smtClean="0">
                  <a:solidFill>
                    <a:srgbClr val="000000"/>
                  </a:solidFill>
                  <a:latin typeface="GillSans" charset="0"/>
                </a:rPr>
                <a:t> is  </a:t>
              </a:r>
              <a:r>
                <a:rPr lang="en-US" sz="2400" b="1" dirty="0" smtClean="0">
                  <a:solidFill>
                    <a:srgbClr val="000000"/>
                  </a:solidFill>
                  <a:latin typeface="GillSans" charset="0"/>
                </a:rPr>
                <a:t>pure</a:t>
              </a:r>
              <a:r>
                <a:rPr lang="en-US" sz="2400" dirty="0" smtClean="0">
                  <a:solidFill>
                    <a:srgbClr val="000000"/>
                  </a:solidFill>
                  <a:latin typeface="GillSans" charset="0"/>
                </a:rPr>
                <a:t> .</a:t>
              </a:r>
              <a:endParaRPr lang="en-US" sz="2400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387895" y="4718083"/>
              <a:ext cx="2461984" cy="3570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5764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245042" y="195407"/>
            <a:ext cx="514756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So                           must be </a:t>
            </a:r>
            <a:r>
              <a:rPr lang="en-US" sz="2600" i="1" dirty="0" smtClean="0">
                <a:solidFill>
                  <a:srgbClr val="000000"/>
                </a:solidFill>
                <a:latin typeface="GillSans" charset="0"/>
              </a:rPr>
              <a:t>pure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.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3699" y="2099351"/>
            <a:ext cx="287925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err="1" smtClean="0">
                <a:solidFill>
                  <a:schemeClr val="accent3"/>
                </a:solidFill>
                <a:latin typeface="GillSans" charset="0"/>
              </a:rPr>
              <a:t>Apx</a:t>
            </a:r>
            <a:r>
              <a:rPr lang="en-US" sz="2600" dirty="0" smtClean="0">
                <a:solidFill>
                  <a:schemeClr val="accent3"/>
                </a:solidFill>
                <a:latin typeface="GillSans" charset="0"/>
              </a:rPr>
              <a:t> NE </a:t>
            </a:r>
            <a:r>
              <a:rPr lang="en-US" sz="2600" dirty="0" smtClean="0">
                <a:solidFill>
                  <a:schemeClr val="accent3"/>
                </a:solidFill>
                <a:latin typeface="GillSans" charset="0"/>
                <a:sym typeface="Wingdings"/>
              </a:rPr>
              <a:t> </a:t>
            </a:r>
            <a:r>
              <a:rPr lang="en-US" sz="2600" dirty="0" err="1" smtClean="0">
                <a:solidFill>
                  <a:schemeClr val="accent3"/>
                </a:solidFill>
                <a:latin typeface="GillSans" charset="0"/>
                <a:sym typeface="Wingdings"/>
              </a:rPr>
              <a:t>Apx</a:t>
            </a:r>
            <a:r>
              <a:rPr lang="en-US" sz="2600" dirty="0" smtClean="0">
                <a:solidFill>
                  <a:schemeClr val="accent3"/>
                </a:solidFill>
                <a:latin typeface="GillSans" charset="0"/>
                <a:sym typeface="Wingdings"/>
              </a:rPr>
              <a:t> FP </a:t>
            </a:r>
            <a:r>
              <a:rPr lang="en-US" sz="2600" dirty="0">
                <a:solidFill>
                  <a:schemeClr val="accent3"/>
                </a:solidFill>
                <a:latin typeface="GillSans" charset="0"/>
                <a:sym typeface="Wingdings"/>
              </a:rPr>
              <a:t>:</a:t>
            </a:r>
            <a:endParaRPr lang="en-US" sz="2600" dirty="0">
              <a:solidFill>
                <a:schemeClr val="accent3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341" y="277690"/>
            <a:ext cx="2187749" cy="3303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137" y="864062"/>
            <a:ext cx="2078122" cy="3495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9137" y="1564821"/>
            <a:ext cx="2078122" cy="35433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870741" y="1155092"/>
            <a:ext cx="4859061" cy="487486"/>
            <a:chOff x="4907553" y="1902875"/>
            <a:chExt cx="4859061" cy="48748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32692" y="1902875"/>
              <a:ext cx="3074694" cy="332643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9521685" y="2153873"/>
              <a:ext cx="244929" cy="2364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07553" y="1958376"/>
              <a:ext cx="600479" cy="270933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3574180" y="4389488"/>
            <a:ext cx="2591996" cy="1757636"/>
            <a:chOff x="3574180" y="4279058"/>
            <a:chExt cx="2591996" cy="1757636"/>
          </a:xfrm>
        </p:grpSpPr>
        <p:sp>
          <p:nvSpPr>
            <p:cNvPr id="7" name="Frame 6"/>
            <p:cNvSpPr/>
            <p:nvPr/>
          </p:nvSpPr>
          <p:spPr>
            <a:xfrm>
              <a:off x="4197834" y="4279058"/>
              <a:ext cx="1968342" cy="1757636"/>
            </a:xfrm>
            <a:prstGeom prst="frame">
              <a:avLst>
                <a:gd name="adj1" fmla="val 98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74180" y="4784256"/>
              <a:ext cx="43056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>
                  <a:latin typeface="cmmi10"/>
                  <a:ea typeface="cmmi10"/>
                  <a:cs typeface="cmmi10"/>
                </a:rPr>
                <a:t>®</a:t>
              </a:r>
              <a:endParaRPr lang="en-US" sz="3000" dirty="0">
                <a:latin typeface="cmmi10"/>
              </a:endParaRPr>
            </a:p>
          </p:txBody>
        </p:sp>
      </p:grpSp>
      <p:sp>
        <p:nvSpPr>
          <p:cNvPr id="16" name="Oval 15"/>
          <p:cNvSpPr/>
          <p:nvPr/>
        </p:nvSpPr>
        <p:spPr>
          <a:xfrm>
            <a:off x="7784041" y="6023472"/>
            <a:ext cx="135826" cy="148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502160" y="4679242"/>
            <a:ext cx="969060" cy="603797"/>
            <a:chOff x="4502160" y="4568812"/>
            <a:chExt cx="969060" cy="603797"/>
          </a:xfrm>
        </p:grpSpPr>
        <p:sp>
          <p:nvSpPr>
            <p:cNvPr id="20" name="Rectangle 19"/>
            <p:cNvSpPr/>
            <p:nvPr/>
          </p:nvSpPr>
          <p:spPr>
            <a:xfrm>
              <a:off x="4502160" y="4568812"/>
              <a:ext cx="96906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b="1" dirty="0">
                  <a:solidFill>
                    <a:srgbClr val="000000"/>
                  </a:solidFill>
                  <a:latin typeface="Gill Sans"/>
                  <a:cs typeface="Gill Sans"/>
                </a:rPr>
                <a:t>E</a:t>
              </a:r>
              <a:r>
                <a:rPr lang="en-US" sz="2200" dirty="0">
                  <a:solidFill>
                    <a:srgbClr val="000000"/>
                  </a:solidFill>
                  <a:latin typeface="GillSans" charset="0"/>
                </a:rPr>
                <a:t>[f(</a:t>
              </a:r>
              <a:r>
                <a:rPr lang="en-US" sz="2200" dirty="0">
                  <a:solidFill>
                    <a:srgbClr val="000000"/>
                  </a:solidFill>
                  <a:latin typeface="cmmi10"/>
                  <a:ea typeface="cmmi10"/>
                  <a:cs typeface="cmmi10"/>
                </a:rPr>
                <a:t>¾</a:t>
              </a:r>
              <a:r>
                <a:rPr lang="en-US" sz="2200" dirty="0" smtClean="0">
                  <a:solidFill>
                    <a:srgbClr val="000000"/>
                  </a:solidFill>
                  <a:latin typeface="GillSans" charset="0"/>
                </a:rPr>
                <a:t>)]</a:t>
              </a:r>
              <a:endParaRPr lang="en-US" sz="2200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705087" y="5024442"/>
              <a:ext cx="135826" cy="148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89824" y="2718449"/>
            <a:ext cx="11928552" cy="1192714"/>
            <a:chOff x="189824" y="2718449"/>
            <a:chExt cx="11928552" cy="1192714"/>
          </a:xfrm>
        </p:grpSpPr>
        <p:sp>
          <p:nvSpPr>
            <p:cNvPr id="5" name="Rectangle 4"/>
            <p:cNvSpPr/>
            <p:nvPr/>
          </p:nvSpPr>
          <p:spPr>
            <a:xfrm>
              <a:off x="189824" y="2718449"/>
              <a:ext cx="1192855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b="1" dirty="0" smtClean="0">
                  <a:solidFill>
                    <a:srgbClr val="000000"/>
                  </a:solidFill>
                  <a:latin typeface="GillSans" charset="0"/>
                </a:rPr>
                <a:t>Claim</a:t>
              </a:r>
              <a:r>
                <a:rPr lang="en-US" sz="2600" dirty="0" smtClean="0">
                  <a:solidFill>
                    <a:srgbClr val="000000"/>
                  </a:solidFill>
                  <a:latin typeface="GillSans" charset="0"/>
                </a:rPr>
                <a:t> </a:t>
              </a:r>
              <a:r>
                <a:rPr lang="en-US" sz="2600" b="1" dirty="0" smtClean="0">
                  <a:solidFill>
                    <a:srgbClr val="000000"/>
                  </a:solidFill>
                  <a:latin typeface="GillSans" charset="0"/>
                </a:rPr>
                <a:t>(*) :   </a:t>
              </a:r>
              <a:r>
                <a:rPr lang="en-US" sz="2600" dirty="0" smtClean="0">
                  <a:solidFill>
                    <a:srgbClr val="000000"/>
                  </a:solidFill>
                  <a:latin typeface="GillSans" charset="0"/>
                </a:rPr>
                <a:t>Any O(1/</a:t>
              </a:r>
              <a:r>
                <a:rPr lang="en-US" sz="260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log</a:t>
              </a:r>
              <a:r>
                <a:rPr lang="en-US" sz="2600" baseline="3000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2</a:t>
              </a:r>
              <a:r>
                <a:rPr lang="en-US" sz="2600" dirty="0" smtClean="0">
                  <a:solidFill>
                    <a:srgbClr val="000000"/>
                  </a:solidFill>
                  <a:latin typeface="GillSans" charset="0"/>
                </a:rPr>
                <a:t> N)-NE  (</a:t>
              </a:r>
              <a:r>
                <a:rPr lang="en-US" sz="2600" dirty="0" smtClean="0">
                  <a:solidFill>
                    <a:srgbClr val="000000"/>
                  </a:solidFill>
                  <a:latin typeface="cmmi10"/>
                  <a:ea typeface="cmmi10"/>
                  <a:cs typeface="cmmi10"/>
                </a:rPr>
                <a:t>¹ </a:t>
              </a:r>
              <a:r>
                <a:rPr lang="en-US" sz="2600" dirty="0" smtClean="0">
                  <a:solidFill>
                    <a:srgbClr val="000000"/>
                  </a:solidFill>
                  <a:latin typeface="GillSans" charset="0"/>
                </a:rPr>
                <a:t>, </a:t>
              </a:r>
              <a:r>
                <a:rPr lang="en-US" sz="2600" dirty="0" smtClean="0">
                  <a:solidFill>
                    <a:srgbClr val="000000"/>
                  </a:solidFill>
                  <a:latin typeface="cmmi10"/>
                  <a:ea typeface="cmmi10"/>
                  <a:cs typeface="cmmi10"/>
                </a:rPr>
                <a:t>¾</a:t>
              </a:r>
              <a:r>
                <a:rPr lang="en-US" sz="2600" dirty="0" smtClean="0">
                  <a:solidFill>
                    <a:srgbClr val="000000"/>
                  </a:solidFill>
                  <a:latin typeface="GillSans" charset="0"/>
                </a:rPr>
                <a:t>)  of </a:t>
              </a:r>
              <a:r>
                <a:rPr lang="en-US" sz="2800" dirty="0" smtClean="0">
                  <a:solidFill>
                    <a:srgbClr val="000000"/>
                  </a:solidFill>
                  <a:latin typeface="cmsy10"/>
                  <a:ea typeface="cmsy10"/>
                  <a:cs typeface="cmsy10"/>
                </a:rPr>
                <a:t>G </a:t>
              </a:r>
              <a:r>
                <a:rPr lang="en-US" sz="2600" dirty="0" smtClean="0">
                  <a:solidFill>
                    <a:srgbClr val="000000"/>
                  </a:solidFill>
                  <a:latin typeface="GillSans" charset="0"/>
                </a:rPr>
                <a:t>satisfies :    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520272" y="3418720"/>
              <a:ext cx="9818138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 err="1">
                  <a:solidFill>
                    <a:srgbClr val="000000"/>
                  </a:solidFill>
                  <a:latin typeface="GillSans" charset="0"/>
                </a:rPr>
                <a:t>Supp</a:t>
              </a:r>
              <a:r>
                <a:rPr lang="en-US" sz="2600" dirty="0">
                  <a:solidFill>
                    <a:srgbClr val="000000"/>
                  </a:solidFill>
                  <a:latin typeface="GillSans" charset="0"/>
                </a:rPr>
                <a:t>(</a:t>
              </a:r>
              <a:r>
                <a:rPr lang="en-US" sz="2600" dirty="0">
                  <a:solidFill>
                    <a:srgbClr val="000000"/>
                  </a:solidFill>
                  <a:latin typeface="cmmi10"/>
                  <a:ea typeface="cmmi10"/>
                  <a:cs typeface="cmmi10"/>
                </a:rPr>
                <a:t>¹</a:t>
              </a:r>
              <a:r>
                <a:rPr lang="en-US" sz="2600" dirty="0">
                  <a:solidFill>
                    <a:srgbClr val="000000"/>
                  </a:solidFill>
                  <a:latin typeface="GillSans" charset="0"/>
                </a:rPr>
                <a:t>) </a:t>
              </a:r>
              <a:r>
                <a:rPr lang="en-US" sz="2600" dirty="0">
                  <a:solidFill>
                    <a:srgbClr val="000000"/>
                  </a:solidFill>
                  <a:latin typeface="cmsy10"/>
                  <a:ea typeface="cmsy10"/>
                  <a:cs typeface="cmsy10"/>
                </a:rPr>
                <a:t>2</a:t>
              </a:r>
              <a:r>
                <a:rPr lang="en-US" sz="2600" dirty="0">
                  <a:solidFill>
                    <a:srgbClr val="000000"/>
                  </a:solidFill>
                  <a:latin typeface="GillSans" charset="0"/>
                </a:rPr>
                <a:t> Cube(</a:t>
              </a:r>
              <a:r>
                <a:rPr lang="en-US" sz="2600" b="1" dirty="0">
                  <a:solidFill>
                    <a:srgbClr val="000000"/>
                  </a:solidFill>
                  <a:latin typeface="Gill Sans"/>
                  <a:cs typeface="Gill Sans"/>
                </a:rPr>
                <a:t>E</a:t>
              </a:r>
              <a:r>
                <a:rPr lang="en-US" sz="2600" dirty="0">
                  <a:solidFill>
                    <a:srgbClr val="000000"/>
                  </a:solidFill>
                  <a:latin typeface="GillSans" charset="0"/>
                </a:rPr>
                <a:t>[f(</a:t>
              </a:r>
              <a:r>
                <a:rPr lang="en-US" sz="2600" dirty="0">
                  <a:solidFill>
                    <a:srgbClr val="37A76F"/>
                  </a:solidFill>
                  <a:latin typeface="cmmi10"/>
                  <a:ea typeface="cmmi10"/>
                  <a:cs typeface="cmmi10"/>
                </a:rPr>
                <a:t>¾</a:t>
              </a:r>
              <a:r>
                <a:rPr lang="en-US" sz="2600" dirty="0">
                  <a:solidFill>
                    <a:srgbClr val="000000"/>
                  </a:solidFill>
                  <a:latin typeface="GillSans" charset="0"/>
                </a:rPr>
                <a:t>)])   </a:t>
              </a:r>
              <a:r>
                <a:rPr lang="en-US" sz="2600" dirty="0" smtClean="0">
                  <a:solidFill>
                    <a:srgbClr val="000000"/>
                  </a:solidFill>
                  <a:latin typeface="GillSans" charset="0"/>
                </a:rPr>
                <a:t>, </a:t>
              </a:r>
              <a:r>
                <a:rPr lang="en-US" sz="2600" dirty="0">
                  <a:solidFill>
                    <a:srgbClr val="000000"/>
                  </a:solidFill>
                  <a:latin typeface="GillSans" charset="0"/>
                </a:rPr>
                <a:t>	</a:t>
              </a:r>
              <a:r>
                <a:rPr lang="en-US" sz="2600" dirty="0" err="1">
                  <a:solidFill>
                    <a:srgbClr val="000000"/>
                  </a:solidFill>
                  <a:latin typeface="GillSans" charset="0"/>
                </a:rPr>
                <a:t>Supp</a:t>
              </a:r>
              <a:r>
                <a:rPr lang="en-US" sz="2600" dirty="0">
                  <a:solidFill>
                    <a:srgbClr val="000000"/>
                  </a:solidFill>
                  <a:latin typeface="GillSans" charset="0"/>
                </a:rPr>
                <a:t>(</a:t>
              </a:r>
              <a:r>
                <a:rPr lang="en-US" sz="2600" dirty="0">
                  <a:solidFill>
                    <a:srgbClr val="37A76F"/>
                  </a:solidFill>
                  <a:latin typeface="cmmi10"/>
                  <a:ea typeface="cmmi10"/>
                  <a:cs typeface="cmmi10"/>
                </a:rPr>
                <a:t>¾</a:t>
              </a:r>
              <a:r>
                <a:rPr lang="en-US" sz="2600" dirty="0">
                  <a:solidFill>
                    <a:srgbClr val="000000"/>
                  </a:solidFill>
                  <a:latin typeface="GillSans" charset="0"/>
                </a:rPr>
                <a:t>) </a:t>
              </a:r>
              <a:r>
                <a:rPr lang="en-US" sz="2600" dirty="0">
                  <a:solidFill>
                    <a:srgbClr val="000000"/>
                  </a:solidFill>
                  <a:latin typeface="cmsy10"/>
                  <a:ea typeface="cmsy10"/>
                  <a:cs typeface="cmsy10"/>
                </a:rPr>
                <a:t>2</a:t>
              </a:r>
              <a:r>
                <a:rPr lang="en-US" sz="2600" dirty="0">
                  <a:solidFill>
                    <a:srgbClr val="000000"/>
                  </a:solidFill>
                  <a:latin typeface="GillSans" charset="0"/>
                </a:rPr>
                <a:t> Cube(</a:t>
              </a:r>
              <a:r>
                <a:rPr lang="en-US" sz="2600" b="1" dirty="0">
                  <a:solidFill>
                    <a:srgbClr val="000000"/>
                  </a:solidFill>
                  <a:latin typeface="Gill Sans"/>
                  <a:cs typeface="Gill Sans"/>
                </a:rPr>
                <a:t>E</a:t>
              </a:r>
              <a:r>
                <a:rPr lang="en-US" sz="2600" baseline="-25000" dirty="0">
                  <a:solidFill>
                    <a:srgbClr val="000000"/>
                  </a:solidFill>
                  <a:latin typeface="GillSans"/>
                </a:rPr>
                <a:t> </a:t>
              </a:r>
              <a:r>
                <a:rPr lang="en-US" sz="2600" dirty="0">
                  <a:solidFill>
                    <a:srgbClr val="000000"/>
                  </a:solidFill>
                  <a:latin typeface="GillSans" charset="0"/>
                </a:rPr>
                <a:t>[g(</a:t>
              </a:r>
              <a:r>
                <a:rPr lang="en-US" sz="2600" dirty="0">
                  <a:solidFill>
                    <a:srgbClr val="000000"/>
                  </a:solidFill>
                  <a:latin typeface="cmmi10"/>
                  <a:ea typeface="cmmi10"/>
                  <a:cs typeface="cmmi10"/>
                </a:rPr>
                <a:t>¹</a:t>
              </a:r>
              <a:r>
                <a:rPr lang="en-US" sz="2600" dirty="0">
                  <a:solidFill>
                    <a:srgbClr val="000000"/>
                  </a:solidFill>
                  <a:latin typeface="GillSans" charset="0"/>
                </a:rPr>
                <a:t>)]) </a:t>
              </a:r>
              <a:endParaRPr lang="en-US" sz="2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00212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74251" y="2418578"/>
            <a:ext cx="5480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GillSans" charset="0"/>
              </a:rPr>
              <a:t>Lemma :    </a:t>
            </a:r>
            <a:r>
              <a:rPr lang="en-US" sz="2400" dirty="0" smtClean="0">
                <a:solidFill>
                  <a:srgbClr val="37A76F"/>
                </a:solidFill>
                <a:latin typeface="GillSans" charset="0"/>
              </a:rPr>
              <a:t>w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  is a (2</a:t>
            </a:r>
            <a:r>
              <a:rPr lang="en-US" sz="24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¸</a:t>
            </a:r>
            <a:r>
              <a:rPr lang="en-US" sz="2400" baseline="-25000" dirty="0" smtClean="0">
                <a:solidFill>
                  <a:srgbClr val="000000"/>
                </a:solidFill>
                <a:latin typeface="GillSans"/>
                <a:ea typeface="cmmi10"/>
                <a:cs typeface="cmmi10"/>
              </a:rPr>
              <a:t>1</a:t>
            </a:r>
            <a:r>
              <a:rPr lang="en-US" sz="24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¸</a:t>
            </a:r>
            <a:r>
              <a:rPr lang="en-US" sz="2400" baseline="-25000" dirty="0" smtClean="0">
                <a:solidFill>
                  <a:srgbClr val="000000"/>
                </a:solidFill>
                <a:latin typeface="GillSans"/>
                <a:ea typeface="cmmi10"/>
                <a:cs typeface="cmmi1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®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)-FP of  </a:t>
            </a:r>
            <a:r>
              <a:rPr lang="en-US" sz="24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g </a:t>
            </a:r>
            <a:r>
              <a:rPr lang="en-US" sz="2400" dirty="0" smtClean="0">
                <a:solidFill>
                  <a:srgbClr val="000000"/>
                </a:solidFill>
                <a:latin typeface="cmsy10"/>
                <a:ea typeface="cmsy10"/>
                <a:cs typeface="cmsy10"/>
              </a:rPr>
              <a:t>± </a:t>
            </a:r>
            <a:r>
              <a:rPr lang="en-US" sz="24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f</a:t>
            </a:r>
            <a:r>
              <a:rPr lang="en-US" sz="2400" dirty="0">
                <a:solidFill>
                  <a:srgbClr val="000000"/>
                </a:solidFill>
                <a:latin typeface="GillSans" charset="0"/>
              </a:rPr>
              <a:t>. </a:t>
            </a:r>
            <a:endParaRPr lang="en-US" sz="2400" b="1" dirty="0"/>
          </a:p>
        </p:txBody>
      </p:sp>
      <p:sp>
        <p:nvSpPr>
          <p:cNvPr id="41" name="Rectangle 40"/>
          <p:cNvSpPr/>
          <p:nvPr/>
        </p:nvSpPr>
        <p:spPr>
          <a:xfrm>
            <a:off x="163815" y="3104707"/>
            <a:ext cx="7455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(1)  </a:t>
            </a:r>
            <a:r>
              <a:rPr lang="en-US" sz="2400" dirty="0" err="1" smtClean="0">
                <a:latin typeface="cmsy10"/>
                <a:ea typeface="cmsy10"/>
                <a:cs typeface="cmsy10"/>
              </a:rPr>
              <a:t>k</a:t>
            </a:r>
            <a:r>
              <a:rPr lang="en-US" sz="2400" b="1" dirty="0" err="1" smtClean="0">
                <a:solidFill>
                  <a:srgbClr val="000000"/>
                </a:solidFill>
                <a:latin typeface="GillSans" charset="0"/>
              </a:rPr>
              <a:t>E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[</a:t>
            </a:r>
            <a:r>
              <a:rPr lang="en-US" sz="2400" dirty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g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(</a:t>
            </a:r>
            <a:r>
              <a:rPr lang="en-US" sz="24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¹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)] – </a:t>
            </a:r>
            <a:r>
              <a:rPr lang="en-US" sz="2400" dirty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g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(z)</a:t>
            </a:r>
            <a:r>
              <a:rPr lang="en-US" sz="2400" dirty="0" smtClean="0">
                <a:latin typeface="cmsy10"/>
                <a:ea typeface="cmsy10"/>
                <a:cs typeface="cmsy10"/>
              </a:rPr>
              <a:t>k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latin typeface="cmsy10"/>
                <a:ea typeface="cmsy10"/>
                <a:cs typeface="cmsy10"/>
              </a:rPr>
              <a:t>·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"/>
                <a:cs typeface="Gill Sans"/>
              </a:rPr>
              <a:t>max</a:t>
            </a:r>
            <a:r>
              <a:rPr lang="en-US" sz="2400" baseline="-25000" dirty="0" smtClean="0">
                <a:solidFill>
                  <a:srgbClr val="000000"/>
                </a:solidFill>
                <a:latin typeface="GillSans"/>
              </a:rPr>
              <a:t>x</a:t>
            </a:r>
            <a:r>
              <a:rPr lang="en-US" sz="2400" baseline="-25000" dirty="0" smtClean="0">
                <a:solidFill>
                  <a:srgbClr val="000000"/>
                </a:solidFill>
                <a:latin typeface="cmsy10"/>
                <a:ea typeface="cmsy10"/>
                <a:cs typeface="cmsy10"/>
              </a:rPr>
              <a:t>2</a:t>
            </a:r>
            <a:r>
              <a:rPr lang="en-US" sz="2400" baseline="-25000" dirty="0" smtClean="0">
                <a:solidFill>
                  <a:srgbClr val="000000"/>
                </a:solidFill>
                <a:latin typeface="GillSans"/>
                <a:ea typeface="cmsy10"/>
                <a:cs typeface="cmsy10"/>
              </a:rPr>
              <a:t> </a:t>
            </a:r>
            <a:r>
              <a:rPr lang="en-US" sz="2400" baseline="-25000" dirty="0" err="1" smtClean="0">
                <a:solidFill>
                  <a:srgbClr val="000000"/>
                </a:solidFill>
                <a:latin typeface="GillSans"/>
                <a:ea typeface="cmsy10"/>
                <a:cs typeface="cmsy10"/>
              </a:rPr>
              <a:t>Supp</a:t>
            </a:r>
            <a:r>
              <a:rPr lang="en-US" sz="2400" baseline="-25000" dirty="0" smtClean="0">
                <a:solidFill>
                  <a:srgbClr val="000000"/>
                </a:solidFill>
                <a:latin typeface="GillSans"/>
                <a:ea typeface="cmsy10"/>
                <a:cs typeface="cmsy10"/>
              </a:rPr>
              <a:t>(</a:t>
            </a:r>
            <a:r>
              <a:rPr lang="en-US" sz="2400" baseline="-250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¹</a:t>
            </a:r>
            <a:r>
              <a:rPr lang="en-US" sz="2400" baseline="-25000" dirty="0" smtClean="0">
                <a:solidFill>
                  <a:srgbClr val="000000"/>
                </a:solidFill>
                <a:latin typeface="GillSans"/>
                <a:ea typeface="cmmi10"/>
                <a:cs typeface="cmmi10"/>
              </a:rPr>
              <a:t>)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 </a:t>
            </a:r>
            <a:r>
              <a:rPr lang="en-US" sz="2400" dirty="0" smtClean="0">
                <a:latin typeface="cmsy10"/>
                <a:ea typeface="cmsy10"/>
                <a:cs typeface="cmsy10"/>
              </a:rPr>
              <a:t>k</a:t>
            </a:r>
            <a:r>
              <a:rPr lang="en-US" sz="24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g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(x) – </a:t>
            </a:r>
            <a:r>
              <a:rPr lang="en-US" sz="2400" dirty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g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(z)</a:t>
            </a:r>
            <a:r>
              <a:rPr lang="en-US" sz="2400" dirty="0" smtClean="0">
                <a:latin typeface="cmsy10"/>
                <a:ea typeface="cmsy10"/>
                <a:cs typeface="cmsy10"/>
              </a:rPr>
              <a:t>k ·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¸</a:t>
            </a:r>
            <a:r>
              <a:rPr lang="en-US" sz="2400" baseline="-25000" dirty="0" smtClean="0">
                <a:solidFill>
                  <a:srgbClr val="000000"/>
                </a:solidFill>
                <a:latin typeface="GillSans"/>
                <a:ea typeface="cmmi10"/>
                <a:cs typeface="cmmi1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®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 . </a:t>
            </a:r>
            <a:endParaRPr lang="en-US" sz="24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458248" y="72721"/>
            <a:ext cx="8800841" cy="2206853"/>
            <a:chOff x="458248" y="72721"/>
            <a:chExt cx="8800841" cy="2206853"/>
          </a:xfrm>
        </p:grpSpPr>
        <p:grpSp>
          <p:nvGrpSpPr>
            <p:cNvPr id="8" name="Group 7"/>
            <p:cNvGrpSpPr/>
            <p:nvPr/>
          </p:nvGrpSpPr>
          <p:grpSpPr>
            <a:xfrm>
              <a:off x="1293752" y="72721"/>
              <a:ext cx="7965337" cy="2206853"/>
              <a:chOff x="1293752" y="72721"/>
              <a:chExt cx="7965337" cy="2206853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293752" y="72721"/>
                <a:ext cx="2424360" cy="2006992"/>
                <a:chOff x="3741816" y="4029702"/>
                <a:chExt cx="2424360" cy="2006992"/>
              </a:xfrm>
            </p:grpSpPr>
            <p:sp>
              <p:nvSpPr>
                <p:cNvPr id="20" name="Frame 19"/>
                <p:cNvSpPr/>
                <p:nvPr/>
              </p:nvSpPr>
              <p:spPr>
                <a:xfrm>
                  <a:off x="4197834" y="4279058"/>
                  <a:ext cx="1968342" cy="1757636"/>
                </a:xfrm>
                <a:prstGeom prst="frame">
                  <a:avLst>
                    <a:gd name="adj1" fmla="val 981"/>
                  </a:avLst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3741816" y="4029702"/>
                  <a:ext cx="33439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000000"/>
                      </a:solidFill>
                      <a:latin typeface="GillSans" charset="0"/>
                    </a:rPr>
                    <a:t>z</a:t>
                  </a:r>
                  <a:endParaRPr lang="en-US" sz="2600" dirty="0">
                    <a:latin typeface="cmmi10"/>
                  </a:endParaRP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2054096" y="482996"/>
                <a:ext cx="969060" cy="603797"/>
                <a:chOff x="4502160" y="4568812"/>
                <a:chExt cx="969060" cy="603797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4502160" y="4568812"/>
                  <a:ext cx="969060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200" b="1" dirty="0">
                      <a:solidFill>
                        <a:srgbClr val="000000"/>
                      </a:solidFill>
                      <a:latin typeface="Gill Sans"/>
                      <a:cs typeface="Gill Sans"/>
                    </a:rPr>
                    <a:t>E</a:t>
                  </a:r>
                  <a:r>
                    <a:rPr lang="en-US" sz="2200" dirty="0">
                      <a:solidFill>
                        <a:srgbClr val="000000"/>
                      </a:solidFill>
                      <a:latin typeface="GillSans" charset="0"/>
                    </a:rPr>
                    <a:t>[f(</a:t>
                  </a:r>
                  <a:r>
                    <a:rPr lang="en-US" sz="2200" dirty="0">
                      <a:solidFill>
                        <a:srgbClr val="000000"/>
                      </a:solidFill>
                      <a:latin typeface="cmmi10"/>
                      <a:ea typeface="cmmi10"/>
                      <a:cs typeface="cmmi10"/>
                    </a:rPr>
                    <a:t>¾</a:t>
                  </a:r>
                  <a:r>
                    <a:rPr lang="en-US" sz="2200" dirty="0" smtClean="0">
                      <a:solidFill>
                        <a:srgbClr val="000000"/>
                      </a:solidFill>
                      <a:latin typeface="GillSans" charset="0"/>
                    </a:rPr>
                    <a:t>)]</a:t>
                  </a:r>
                  <a:endParaRPr lang="en-US" sz="2200" dirty="0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4705087" y="5024442"/>
                  <a:ext cx="135826" cy="14816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" name="Oval 31"/>
              <p:cNvSpPr/>
              <p:nvPr/>
            </p:nvSpPr>
            <p:spPr>
              <a:xfrm>
                <a:off x="1709995" y="299611"/>
                <a:ext cx="135826" cy="14816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6775570" y="330932"/>
                <a:ext cx="2483519" cy="1948642"/>
                <a:chOff x="3682657" y="4279058"/>
                <a:chExt cx="2483519" cy="1948642"/>
              </a:xfrm>
            </p:grpSpPr>
            <p:sp>
              <p:nvSpPr>
                <p:cNvPr id="34" name="Frame 33"/>
                <p:cNvSpPr/>
                <p:nvPr/>
              </p:nvSpPr>
              <p:spPr>
                <a:xfrm>
                  <a:off x="4197834" y="4279058"/>
                  <a:ext cx="1968342" cy="1757636"/>
                </a:xfrm>
                <a:prstGeom prst="frame">
                  <a:avLst>
                    <a:gd name="adj1" fmla="val 981"/>
                  </a:avLst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3682657" y="5704480"/>
                  <a:ext cx="45397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37A76F"/>
                      </a:solidFill>
                      <a:latin typeface="GillSans" charset="0"/>
                    </a:rPr>
                    <a:t>w</a:t>
                  </a:r>
                  <a:endParaRPr lang="en-US" sz="2600" b="1" dirty="0">
                    <a:solidFill>
                      <a:srgbClr val="37A76F"/>
                    </a:solidFill>
                    <a:latin typeface="cmmi10"/>
                  </a:endParaRPr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7667227" y="1109437"/>
                <a:ext cx="1027745" cy="603797"/>
                <a:chOff x="4502160" y="4568812"/>
                <a:chExt cx="1027745" cy="603797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4502160" y="4568812"/>
                  <a:ext cx="1027745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200" b="1" dirty="0">
                      <a:solidFill>
                        <a:srgbClr val="000000"/>
                      </a:solidFill>
                      <a:latin typeface="Gill Sans"/>
                      <a:cs typeface="Gill Sans"/>
                    </a:rPr>
                    <a:t>E</a:t>
                  </a:r>
                  <a:r>
                    <a:rPr lang="en-US" sz="2200" dirty="0" smtClean="0">
                      <a:solidFill>
                        <a:srgbClr val="000000"/>
                      </a:solidFill>
                      <a:latin typeface="GillSans" charset="0"/>
                    </a:rPr>
                    <a:t>[g(</a:t>
                  </a:r>
                  <a:r>
                    <a:rPr lang="en-US" sz="2200" dirty="0" smtClean="0">
                      <a:solidFill>
                        <a:srgbClr val="000000"/>
                      </a:solidFill>
                      <a:latin typeface="cmmi10"/>
                      <a:ea typeface="cmmi10"/>
                      <a:cs typeface="cmmi10"/>
                    </a:rPr>
                    <a:t>¹</a:t>
                  </a:r>
                  <a:r>
                    <a:rPr lang="en-US" sz="2200" dirty="0" smtClean="0">
                      <a:solidFill>
                        <a:srgbClr val="000000"/>
                      </a:solidFill>
                      <a:latin typeface="GillSans" charset="0"/>
                    </a:rPr>
                    <a:t>)]</a:t>
                  </a:r>
                  <a:endParaRPr lang="en-US" sz="2200" dirty="0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4705087" y="5024442"/>
                  <a:ext cx="135826" cy="14816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0" name="Oval 39"/>
              <p:cNvSpPr/>
              <p:nvPr/>
            </p:nvSpPr>
            <p:spPr>
              <a:xfrm>
                <a:off x="7237070" y="2003447"/>
                <a:ext cx="135826" cy="14816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458248" y="900407"/>
              <a:ext cx="82367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  <a:latin typeface="cmmi10"/>
                  <a:ea typeface="cmmi10"/>
                  <a:cs typeface="cmmi10"/>
                </a:rPr>
                <a:t>¹</a:t>
              </a:r>
              <a:r>
                <a:rPr lang="en-US" sz="2800" dirty="0" smtClean="0">
                  <a:solidFill>
                    <a:srgbClr val="000000"/>
                  </a:solidFill>
                  <a:latin typeface="GillSans" charset="0"/>
                </a:rPr>
                <a:t> :		               						       </a:t>
              </a:r>
              <a:r>
                <a:rPr lang="en-US" sz="2800" dirty="0" smtClean="0">
                  <a:solidFill>
                    <a:srgbClr val="000000"/>
                  </a:solidFill>
                  <a:latin typeface="cmmi10"/>
                  <a:ea typeface="cmmi10"/>
                  <a:cs typeface="cmmi10"/>
                </a:rPr>
                <a:t>¾</a:t>
              </a:r>
              <a:r>
                <a:rPr lang="en-US" sz="2800" dirty="0" smtClean="0">
                  <a:solidFill>
                    <a:srgbClr val="000000"/>
                  </a:solidFill>
                  <a:latin typeface="GillSans" charset="0"/>
                </a:rPr>
                <a:t> :</a:t>
              </a:r>
              <a:endParaRPr lang="en-US" sz="2600" dirty="0">
                <a:latin typeface="cmmi1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7829531" y="3067897"/>
            <a:ext cx="3596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GillSans" charset="0"/>
              </a:rPr>
              <a:t> (</a:t>
            </a:r>
            <a:r>
              <a:rPr lang="en-US" sz="2400" dirty="0" err="1">
                <a:latin typeface="cmsy10"/>
                <a:ea typeface="cmsy10"/>
                <a:cs typeface="cmsy10"/>
              </a:rPr>
              <a:t>k</a:t>
            </a:r>
            <a:r>
              <a:rPr lang="en-US" sz="2400" b="1" dirty="0" err="1">
                <a:solidFill>
                  <a:srgbClr val="000000"/>
                </a:solidFill>
                <a:latin typeface="GillSans" charset="0"/>
              </a:rPr>
              <a:t>E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[</a:t>
            </a:r>
            <a:r>
              <a:rPr lang="en-US" sz="24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f 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¾</a:t>
            </a:r>
            <a:r>
              <a:rPr lang="en-US" sz="2400" dirty="0">
                <a:solidFill>
                  <a:srgbClr val="000000"/>
                </a:solidFill>
                <a:latin typeface="GillSans" charset="0"/>
              </a:rPr>
              <a:t>)] – f(w)</a:t>
            </a:r>
            <a:r>
              <a:rPr lang="en-US" sz="2400" dirty="0">
                <a:latin typeface="cmsy10"/>
                <a:ea typeface="cmsy10"/>
                <a:cs typeface="cmsy10"/>
              </a:rPr>
              <a:t>k</a:t>
            </a:r>
            <a:r>
              <a:rPr lang="en-US" sz="2400" dirty="0">
                <a:solidFill>
                  <a:srgbClr val="000000"/>
                </a:solidFill>
                <a:latin typeface="GillSans" charset="0"/>
              </a:rPr>
              <a:t>  </a:t>
            </a:r>
            <a:r>
              <a:rPr lang="en-US" sz="2400" dirty="0">
                <a:latin typeface="cmsy10"/>
                <a:ea typeface="cmsy10"/>
                <a:cs typeface="cmsy10"/>
              </a:rPr>
              <a:t>·</a:t>
            </a:r>
            <a:r>
              <a:rPr lang="en-US" sz="2400" dirty="0">
                <a:solidFill>
                  <a:srgbClr val="000000"/>
                </a:solidFill>
                <a:latin typeface="GillSans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¸</a:t>
            </a:r>
            <a:r>
              <a:rPr lang="en-US" sz="2400" baseline="-25000" dirty="0" smtClean="0">
                <a:solidFill>
                  <a:srgbClr val="000000"/>
                </a:solidFill>
                <a:latin typeface="GillSans"/>
                <a:ea typeface="cmmi10"/>
                <a:cs typeface="cmmi1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®</a:t>
            </a:r>
            <a:r>
              <a:rPr lang="en-US" sz="2400" dirty="0">
                <a:solidFill>
                  <a:srgbClr val="000000"/>
                </a:solidFill>
                <a:latin typeface="GillSans" charset="0"/>
              </a:rPr>
              <a:t>)</a:t>
            </a:r>
            <a:endParaRPr lang="en-US" sz="2400" dirty="0"/>
          </a:p>
        </p:txBody>
      </p:sp>
      <p:sp>
        <p:nvSpPr>
          <p:cNvPr id="43" name="Rectangle 42"/>
          <p:cNvSpPr/>
          <p:nvPr/>
        </p:nvSpPr>
        <p:spPr>
          <a:xfrm>
            <a:off x="168967" y="3809257"/>
            <a:ext cx="8984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(2) </a:t>
            </a:r>
            <a:r>
              <a:rPr lang="en-US" sz="2400" dirty="0" smtClean="0">
                <a:solidFill>
                  <a:srgbClr val="000000"/>
                </a:solidFill>
                <a:latin typeface="cmsy10"/>
                <a:ea typeface="cmsy10"/>
                <a:cs typeface="cmsy10"/>
              </a:rPr>
              <a:t>)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  </a:t>
            </a:r>
            <a:r>
              <a:rPr lang="en-US" sz="2400" dirty="0" smtClean="0">
                <a:solidFill>
                  <a:srgbClr val="37A76F"/>
                </a:solidFill>
                <a:latin typeface="cmsy10"/>
                <a:ea typeface="cmsy10"/>
                <a:cs typeface="cmsy10"/>
              </a:rPr>
              <a:t>k</a:t>
            </a:r>
            <a:r>
              <a:rPr lang="en-US" sz="2400" dirty="0" smtClean="0">
                <a:solidFill>
                  <a:srgbClr val="37A76F"/>
                </a:solidFill>
                <a:latin typeface="GillSans" charset="0"/>
              </a:rPr>
              <a:t>w – </a:t>
            </a:r>
            <a:r>
              <a:rPr lang="en-US" sz="2400" dirty="0">
                <a:solidFill>
                  <a:srgbClr val="37A76F"/>
                </a:solidFill>
                <a:latin typeface="cmmi10"/>
                <a:ea typeface="cmmi10"/>
                <a:cs typeface="cmmi10"/>
              </a:rPr>
              <a:t>g</a:t>
            </a:r>
            <a:r>
              <a:rPr lang="en-US" sz="2400" dirty="0" smtClean="0">
                <a:solidFill>
                  <a:srgbClr val="37A76F"/>
                </a:solidFill>
                <a:latin typeface="GillSans" charset="0"/>
              </a:rPr>
              <a:t>(z) </a:t>
            </a:r>
            <a:r>
              <a:rPr lang="en-US" sz="2400" dirty="0" smtClean="0">
                <a:solidFill>
                  <a:srgbClr val="37A76F"/>
                </a:solidFill>
                <a:latin typeface="cmsy10"/>
                <a:ea typeface="cmsy10"/>
                <a:cs typeface="cmsy10"/>
              </a:rPr>
              <a:t>k</a:t>
            </a:r>
            <a:r>
              <a:rPr lang="en-US" sz="2400" dirty="0" smtClean="0">
                <a:solidFill>
                  <a:srgbClr val="37A76F"/>
                </a:solidFill>
                <a:latin typeface="GillSans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msy10"/>
                <a:ea typeface="cmsy10"/>
                <a:cs typeface="cmsy10"/>
              </a:rPr>
              <a:t>· </a:t>
            </a:r>
            <a:r>
              <a:rPr lang="en-US" sz="2400" dirty="0" smtClean="0">
                <a:latin typeface="cmsy10"/>
                <a:ea typeface="cmsy10"/>
                <a:cs typeface="cmsy10"/>
              </a:rPr>
              <a:t>k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w </a:t>
            </a:r>
            <a:r>
              <a:rPr lang="en-US" sz="2400" dirty="0">
                <a:solidFill>
                  <a:srgbClr val="000000"/>
                </a:solidFill>
                <a:latin typeface="GillSans" charset="0"/>
              </a:rPr>
              <a:t>– </a:t>
            </a:r>
            <a:r>
              <a:rPr lang="en-US" sz="2400" b="1" dirty="0">
                <a:solidFill>
                  <a:srgbClr val="000000"/>
                </a:solidFill>
                <a:latin typeface="GillSans" charset="0"/>
              </a:rPr>
              <a:t>E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[</a:t>
            </a:r>
            <a:r>
              <a:rPr lang="en-US" sz="2400" dirty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g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¹</a:t>
            </a:r>
            <a:r>
              <a:rPr lang="en-US" sz="2400" dirty="0">
                <a:solidFill>
                  <a:srgbClr val="000000"/>
                </a:solidFill>
                <a:latin typeface="GillSans" charset="0"/>
              </a:rPr>
              <a:t>)]</a:t>
            </a:r>
            <a:r>
              <a:rPr lang="en-US" sz="2400" dirty="0" smtClean="0">
                <a:latin typeface="cmsy10"/>
                <a:ea typeface="cmsy10"/>
                <a:cs typeface="cmsy10"/>
              </a:rPr>
              <a:t>k </a:t>
            </a:r>
            <a:r>
              <a:rPr lang="en-US" sz="2400" dirty="0" smtClean="0">
                <a:solidFill>
                  <a:srgbClr val="000000"/>
                </a:solidFill>
                <a:latin typeface="Gill Sans"/>
                <a:cs typeface="Gill Sans"/>
              </a:rPr>
              <a:t>+ </a:t>
            </a:r>
            <a:r>
              <a:rPr lang="en-US" sz="2400" dirty="0" err="1" smtClean="0">
                <a:latin typeface="cmsy10"/>
                <a:ea typeface="cmsy10"/>
                <a:cs typeface="cmsy10"/>
              </a:rPr>
              <a:t>k</a:t>
            </a:r>
            <a:r>
              <a:rPr lang="en-US" sz="2400" b="1" dirty="0" err="1" smtClean="0">
                <a:solidFill>
                  <a:srgbClr val="000000"/>
                </a:solidFill>
                <a:latin typeface="GillSans" charset="0"/>
              </a:rPr>
              <a:t>E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[</a:t>
            </a:r>
            <a:r>
              <a:rPr lang="en-US" sz="2400" dirty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g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¹</a:t>
            </a:r>
            <a:r>
              <a:rPr lang="en-US" sz="2400" dirty="0">
                <a:solidFill>
                  <a:srgbClr val="000000"/>
                </a:solidFill>
                <a:latin typeface="GillSans" charset="0"/>
              </a:rPr>
              <a:t>)] – </a:t>
            </a:r>
            <a:r>
              <a:rPr lang="en-US" sz="2400" dirty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g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GillSans" charset="0"/>
              </a:rPr>
              <a:t>z)</a:t>
            </a:r>
            <a:r>
              <a:rPr lang="en-US" sz="2400" dirty="0">
                <a:latin typeface="cmsy10"/>
                <a:ea typeface="cmsy10"/>
                <a:cs typeface="cmsy10"/>
              </a:rPr>
              <a:t>k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msy10"/>
                <a:ea typeface="cmsy10"/>
                <a:cs typeface="cmsy10"/>
              </a:rPr>
              <a:t>·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®  </a:t>
            </a:r>
            <a:r>
              <a:rPr lang="en-US" sz="2400" dirty="0" smtClean="0">
                <a:solidFill>
                  <a:srgbClr val="000000"/>
                </a:solidFill>
                <a:latin typeface="Gill Sans"/>
                <a:cs typeface="Gill Sans"/>
              </a:rPr>
              <a:t>+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¸</a:t>
            </a:r>
            <a:r>
              <a:rPr lang="en-US" sz="2400" baseline="-25000" dirty="0" smtClean="0">
                <a:solidFill>
                  <a:srgbClr val="000000"/>
                </a:solidFill>
                <a:latin typeface="GillSans"/>
                <a:ea typeface="cmmi10"/>
                <a:cs typeface="cmmi1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®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 . </a:t>
            </a:r>
            <a:endParaRPr lang="en-US" sz="2400" b="1" dirty="0"/>
          </a:p>
        </p:txBody>
      </p:sp>
      <p:sp>
        <p:nvSpPr>
          <p:cNvPr id="44" name="Rectangle 43"/>
          <p:cNvSpPr/>
          <p:nvPr/>
        </p:nvSpPr>
        <p:spPr>
          <a:xfrm>
            <a:off x="192525" y="4366567"/>
            <a:ext cx="4340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GillSans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    </a:t>
            </a:r>
            <a:r>
              <a:rPr lang="en-US" sz="2400" dirty="0" smtClean="0">
                <a:solidFill>
                  <a:srgbClr val="000000"/>
                </a:solidFill>
                <a:latin typeface="cmsy10"/>
                <a:ea typeface="cmsy10"/>
                <a:cs typeface="cmsy10"/>
              </a:rPr>
              <a:t>)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  </a:t>
            </a:r>
            <a:r>
              <a:rPr lang="en-US" sz="2400" dirty="0" err="1" smtClean="0">
                <a:solidFill>
                  <a:srgbClr val="37A76F"/>
                </a:solidFill>
                <a:latin typeface="cmsy10"/>
                <a:ea typeface="cmsy10"/>
                <a:cs typeface="cmsy10"/>
              </a:rPr>
              <a:t>k</a:t>
            </a:r>
            <a:r>
              <a:rPr lang="en-US" sz="2400" dirty="0" err="1">
                <a:solidFill>
                  <a:srgbClr val="37A76F"/>
                </a:solidFill>
                <a:latin typeface="GillSans" charset="0"/>
              </a:rPr>
              <a:t>z</a:t>
            </a:r>
            <a:r>
              <a:rPr lang="en-US" sz="2400" dirty="0" smtClean="0">
                <a:solidFill>
                  <a:srgbClr val="37A76F"/>
                </a:solidFill>
                <a:latin typeface="GillSans" charset="0"/>
              </a:rPr>
              <a:t> – </a:t>
            </a:r>
            <a:r>
              <a:rPr lang="en-US" sz="2400" dirty="0" smtClean="0">
                <a:solidFill>
                  <a:srgbClr val="37A76F"/>
                </a:solidFill>
                <a:latin typeface="cmmi10"/>
                <a:ea typeface="cmmi10"/>
                <a:cs typeface="cmmi10"/>
              </a:rPr>
              <a:t>f</a:t>
            </a:r>
            <a:r>
              <a:rPr lang="en-US" sz="2400" dirty="0" smtClean="0">
                <a:solidFill>
                  <a:srgbClr val="37A76F"/>
                </a:solidFill>
                <a:latin typeface="GillSans" charset="0"/>
              </a:rPr>
              <a:t>(</a:t>
            </a:r>
            <a:r>
              <a:rPr lang="en-US" sz="2400" dirty="0">
                <a:solidFill>
                  <a:srgbClr val="37A76F"/>
                </a:solidFill>
                <a:latin typeface="GillSans" charset="0"/>
              </a:rPr>
              <a:t>w</a:t>
            </a:r>
            <a:r>
              <a:rPr lang="en-US" sz="2400" dirty="0" smtClean="0">
                <a:solidFill>
                  <a:srgbClr val="37A76F"/>
                </a:solidFill>
                <a:latin typeface="GillSans" charset="0"/>
              </a:rPr>
              <a:t>) </a:t>
            </a:r>
            <a:r>
              <a:rPr lang="en-US" sz="2400" dirty="0" smtClean="0">
                <a:solidFill>
                  <a:srgbClr val="37A76F"/>
                </a:solidFill>
                <a:latin typeface="cmsy10"/>
                <a:ea typeface="cmsy10"/>
                <a:cs typeface="cmsy10"/>
              </a:rPr>
              <a:t>k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latin typeface="cmsy10"/>
                <a:ea typeface="cmsy10"/>
                <a:cs typeface="cmsy10"/>
              </a:rPr>
              <a:t>·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®  </a:t>
            </a:r>
            <a:r>
              <a:rPr lang="en-US" sz="2400" dirty="0" smtClean="0">
                <a:solidFill>
                  <a:srgbClr val="000000"/>
                </a:solidFill>
                <a:latin typeface="Gill Sans"/>
                <a:cs typeface="Gill Sans"/>
              </a:rPr>
              <a:t>+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¸</a:t>
            </a:r>
            <a:r>
              <a:rPr lang="en-US" sz="2400" baseline="-25000" dirty="0">
                <a:solidFill>
                  <a:srgbClr val="000000"/>
                </a:solidFill>
                <a:latin typeface="GillSans"/>
                <a:ea typeface="cmmi10"/>
                <a:cs typeface="cmmi10"/>
              </a:rPr>
              <a:t>1</a:t>
            </a:r>
            <a:r>
              <a:rPr lang="en-US" sz="24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®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 . </a:t>
            </a:r>
            <a:endParaRPr lang="en-US" sz="2400" b="1" dirty="0"/>
          </a:p>
        </p:txBody>
      </p:sp>
      <p:sp>
        <p:nvSpPr>
          <p:cNvPr id="45" name="Rectangle 44"/>
          <p:cNvSpPr/>
          <p:nvPr/>
        </p:nvSpPr>
        <p:spPr>
          <a:xfrm>
            <a:off x="308113" y="5029815"/>
            <a:ext cx="7576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Combining:  </a:t>
            </a:r>
            <a:r>
              <a:rPr lang="en-US" sz="2400" dirty="0" smtClean="0">
                <a:latin typeface="cmsy10"/>
                <a:ea typeface="cmsy10"/>
                <a:cs typeface="cmsy10"/>
              </a:rPr>
              <a:t>k</a:t>
            </a:r>
            <a:r>
              <a:rPr lang="en-US" sz="2400" dirty="0" smtClean="0">
                <a:latin typeface="GillSans" charset="0"/>
              </a:rPr>
              <a:t>w – </a:t>
            </a:r>
            <a:r>
              <a:rPr lang="en-US" sz="2400" dirty="0">
                <a:latin typeface="cmmi10"/>
                <a:ea typeface="cmmi10"/>
                <a:cs typeface="cmmi10"/>
              </a:rPr>
              <a:t>g</a:t>
            </a:r>
            <a:r>
              <a:rPr lang="en-US" sz="2400" dirty="0" smtClean="0">
                <a:latin typeface="GillSans" charset="0"/>
              </a:rPr>
              <a:t>(</a:t>
            </a:r>
            <a:r>
              <a:rPr lang="en-US" sz="2400" dirty="0" smtClean="0">
                <a:latin typeface="cmmi10"/>
                <a:ea typeface="cmmi10"/>
                <a:cs typeface="cmmi10"/>
              </a:rPr>
              <a:t>f</a:t>
            </a:r>
            <a:r>
              <a:rPr lang="en-US" sz="2400" dirty="0" smtClean="0">
                <a:latin typeface="GillSans" charset="0"/>
              </a:rPr>
              <a:t>(</a:t>
            </a:r>
            <a:r>
              <a:rPr lang="en-US" sz="2400" dirty="0">
                <a:latin typeface="GillSans" charset="0"/>
              </a:rPr>
              <a:t>w</a:t>
            </a:r>
            <a:r>
              <a:rPr lang="en-US" sz="2400" dirty="0" smtClean="0">
                <a:latin typeface="GillSans" charset="0"/>
              </a:rPr>
              <a:t>)</a:t>
            </a:r>
            <a:r>
              <a:rPr lang="en-US" sz="2400" dirty="0" smtClean="0">
                <a:latin typeface="cmsy10"/>
                <a:ea typeface="cmsy10"/>
                <a:cs typeface="cmsy10"/>
              </a:rPr>
              <a:t>k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latin typeface="cmsy10"/>
                <a:ea typeface="cmsy10"/>
                <a:cs typeface="cmsy10"/>
              </a:rPr>
              <a:t>· </a:t>
            </a:r>
            <a:r>
              <a:rPr lang="en-US" sz="2400" dirty="0" smtClean="0">
                <a:latin typeface="cmsy10"/>
                <a:ea typeface="cmsy10"/>
                <a:cs typeface="cmsy10"/>
              </a:rPr>
              <a:t>k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w –</a:t>
            </a:r>
            <a:r>
              <a:rPr lang="en-US" sz="24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g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(z)</a:t>
            </a:r>
            <a:r>
              <a:rPr lang="en-US" sz="2400" dirty="0">
                <a:solidFill>
                  <a:srgbClr val="000000"/>
                </a:solidFill>
                <a:latin typeface="GillSans" charset="0"/>
              </a:rPr>
              <a:t>]</a:t>
            </a:r>
            <a:r>
              <a:rPr lang="en-US" sz="2400" dirty="0" smtClean="0">
                <a:latin typeface="cmsy10"/>
                <a:ea typeface="cmsy10"/>
                <a:cs typeface="cmsy10"/>
              </a:rPr>
              <a:t>k </a:t>
            </a:r>
            <a:r>
              <a:rPr lang="en-US" sz="2400" dirty="0" smtClean="0">
                <a:solidFill>
                  <a:srgbClr val="000000"/>
                </a:solidFill>
                <a:latin typeface="Gill Sans"/>
                <a:cs typeface="Gill Sans"/>
              </a:rPr>
              <a:t>+ </a:t>
            </a:r>
            <a:r>
              <a:rPr lang="en-US" sz="2400" dirty="0" smtClean="0">
                <a:latin typeface="cmsy10"/>
                <a:ea typeface="cmsy10"/>
                <a:cs typeface="cmsy10"/>
              </a:rPr>
              <a:t>k</a:t>
            </a:r>
            <a:r>
              <a:rPr lang="en-US" sz="24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g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(z) </a:t>
            </a:r>
            <a:r>
              <a:rPr lang="en-US" sz="2400" dirty="0">
                <a:solidFill>
                  <a:srgbClr val="000000"/>
                </a:solidFill>
                <a:latin typeface="GillSans" charset="0"/>
              </a:rPr>
              <a:t>– </a:t>
            </a:r>
            <a:r>
              <a:rPr lang="en-US" sz="24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g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(</a:t>
            </a:r>
            <a:r>
              <a:rPr lang="en-US" sz="24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f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(w)</a:t>
            </a:r>
            <a:r>
              <a:rPr lang="en-US" sz="2400" dirty="0">
                <a:latin typeface="cmsy10"/>
                <a:ea typeface="cmsy10"/>
                <a:cs typeface="cmsy10"/>
              </a:rPr>
              <a:t>k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  <a:ea typeface="cmsy10"/>
                <a:cs typeface="cmsy10"/>
              </a:rPr>
              <a:t>                 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3882922" y="5533412"/>
            <a:ext cx="370918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latin typeface="GillSans" charset="0"/>
              </a:rPr>
              <a:t> </a:t>
            </a:r>
            <a:r>
              <a:rPr lang="en-US" sz="2400" dirty="0">
                <a:latin typeface="cmsy10"/>
                <a:ea typeface="cmsy10"/>
                <a:cs typeface="cmsy10"/>
              </a:rPr>
              <a:t>· </a:t>
            </a:r>
            <a:r>
              <a:rPr lang="en-US" sz="2400" dirty="0">
                <a:latin typeface="cmmi10"/>
                <a:ea typeface="cmmi10"/>
                <a:cs typeface="cmmi10"/>
              </a:rPr>
              <a:t>® </a:t>
            </a:r>
            <a:r>
              <a:rPr lang="en-US" sz="2400" dirty="0" smtClean="0">
                <a:latin typeface="Gill Sans"/>
                <a:cs typeface="Gill Sans"/>
              </a:rPr>
              <a:t>+</a:t>
            </a:r>
            <a:r>
              <a:rPr lang="en-US" sz="2400" dirty="0" smtClean="0">
                <a:latin typeface="GillSans" charset="0"/>
              </a:rPr>
              <a:t> </a:t>
            </a:r>
            <a:r>
              <a:rPr lang="en-US" sz="2400" dirty="0">
                <a:latin typeface="cmmi10"/>
                <a:ea typeface="cmmi10"/>
                <a:cs typeface="cmmi10"/>
              </a:rPr>
              <a:t>¸</a:t>
            </a:r>
            <a:r>
              <a:rPr lang="en-US" sz="2400" baseline="-25000" dirty="0">
                <a:latin typeface="GillSans"/>
                <a:ea typeface="cmmi10"/>
                <a:cs typeface="cmmi10"/>
              </a:rPr>
              <a:t>2</a:t>
            </a:r>
            <a:r>
              <a:rPr lang="en-US" sz="2400" dirty="0">
                <a:latin typeface="cmmi10"/>
                <a:ea typeface="cmmi10"/>
                <a:cs typeface="cmmi10"/>
              </a:rPr>
              <a:t>®</a:t>
            </a:r>
            <a:r>
              <a:rPr lang="en-US" sz="2400" dirty="0">
                <a:latin typeface="GillSans" charset="0"/>
              </a:rPr>
              <a:t> </a:t>
            </a:r>
            <a:r>
              <a:rPr lang="en-US" sz="2400" dirty="0" smtClean="0">
                <a:latin typeface="Gill Sans"/>
                <a:cs typeface="Gill Sans"/>
              </a:rPr>
              <a:t>+ </a:t>
            </a:r>
            <a:r>
              <a:rPr lang="en-US" sz="2400" dirty="0" smtClean="0">
                <a:latin typeface="cmmi10"/>
                <a:ea typeface="cmmi10"/>
                <a:cs typeface="cmmi10"/>
              </a:rPr>
              <a:t>¸</a:t>
            </a:r>
            <a:r>
              <a:rPr lang="en-US" sz="2400" baseline="-25000" dirty="0" smtClean="0">
                <a:latin typeface="GillSans"/>
                <a:ea typeface="cmmi10"/>
                <a:cs typeface="cmmi10"/>
              </a:rPr>
              <a:t>2</a:t>
            </a:r>
            <a:r>
              <a:rPr lang="en-US" sz="2400" dirty="0">
                <a:latin typeface="cmsy10"/>
                <a:ea typeface="cmsy10"/>
                <a:cs typeface="cmsy10"/>
              </a:rPr>
              <a:t>k</a:t>
            </a:r>
            <a:r>
              <a:rPr lang="en-US" sz="2400" dirty="0">
                <a:latin typeface="GillSans" charset="0"/>
              </a:rPr>
              <a:t>z – </a:t>
            </a:r>
            <a:r>
              <a:rPr lang="en-US" sz="2400" dirty="0">
                <a:latin typeface="cmmi10"/>
                <a:ea typeface="cmmi10"/>
                <a:cs typeface="cmmi10"/>
              </a:rPr>
              <a:t>f</a:t>
            </a:r>
            <a:r>
              <a:rPr lang="en-US" sz="2400" dirty="0">
                <a:latin typeface="GillSans" charset="0"/>
              </a:rPr>
              <a:t>(w) </a:t>
            </a:r>
            <a:r>
              <a:rPr lang="en-US" sz="2400" dirty="0">
                <a:latin typeface="cmsy10"/>
                <a:ea typeface="cmsy10"/>
                <a:cs typeface="cmsy10"/>
              </a:rPr>
              <a:t>k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  <a:ea typeface="cmsy10"/>
                <a:cs typeface="cmsy10"/>
              </a:rPr>
              <a:t>                 </a:t>
            </a:r>
            <a:endParaRPr lang="en-US" sz="2400" b="1" dirty="0"/>
          </a:p>
        </p:txBody>
      </p:sp>
      <p:sp>
        <p:nvSpPr>
          <p:cNvPr id="46" name="Rectangle 45"/>
          <p:cNvSpPr/>
          <p:nvPr/>
        </p:nvSpPr>
        <p:spPr>
          <a:xfrm>
            <a:off x="7506039" y="5575382"/>
            <a:ext cx="1662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GillSans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msy10"/>
                <a:ea typeface="cmsy10"/>
                <a:cs typeface="cmsy10"/>
              </a:rPr>
              <a:t>· </a:t>
            </a:r>
            <a:r>
              <a:rPr lang="en-US" sz="2400" dirty="0" smtClean="0">
                <a:solidFill>
                  <a:schemeClr val="accent3"/>
                </a:solidFill>
                <a:latin typeface="GillSans" charset="0"/>
              </a:rPr>
              <a:t>2</a:t>
            </a:r>
            <a:r>
              <a:rPr lang="en-US" sz="2400" dirty="0" smtClean="0">
                <a:solidFill>
                  <a:schemeClr val="accent3"/>
                </a:solidFill>
                <a:latin typeface="cmmi10"/>
                <a:ea typeface="cmmi10"/>
                <a:cs typeface="cmmi10"/>
              </a:rPr>
              <a:t>¸</a:t>
            </a:r>
            <a:r>
              <a:rPr lang="en-US" sz="2400" baseline="-25000" dirty="0">
                <a:solidFill>
                  <a:schemeClr val="accent3"/>
                </a:solidFill>
                <a:latin typeface="GillSans"/>
                <a:ea typeface="cmmi10"/>
                <a:cs typeface="cmmi10"/>
              </a:rPr>
              <a:t>2</a:t>
            </a:r>
            <a:r>
              <a:rPr lang="en-US" sz="2400" dirty="0" smtClean="0">
                <a:solidFill>
                  <a:schemeClr val="accent3"/>
                </a:solidFill>
                <a:latin typeface="cmmi10"/>
                <a:ea typeface="cmmi10"/>
                <a:cs typeface="cmmi10"/>
              </a:rPr>
              <a:t>¸</a:t>
            </a:r>
            <a:r>
              <a:rPr lang="en-US" sz="2400" baseline="-25000" dirty="0">
                <a:solidFill>
                  <a:schemeClr val="accent3"/>
                </a:solidFill>
                <a:latin typeface="GillSans"/>
                <a:ea typeface="cmmi10"/>
                <a:cs typeface="cmmi10"/>
              </a:rPr>
              <a:t>1</a:t>
            </a:r>
            <a:r>
              <a:rPr lang="en-US" sz="2400" dirty="0" smtClean="0">
                <a:solidFill>
                  <a:schemeClr val="accent3"/>
                </a:solidFill>
                <a:latin typeface="cmmi10"/>
                <a:ea typeface="cmmi10"/>
                <a:cs typeface="cmmi10"/>
              </a:rPr>
              <a:t>® 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. </a:t>
            </a:r>
            <a:endParaRPr lang="en-US" sz="2400" b="1" dirty="0"/>
          </a:p>
        </p:txBody>
      </p:sp>
      <p:sp>
        <p:nvSpPr>
          <p:cNvPr id="47" name="Rectangle 46"/>
          <p:cNvSpPr/>
          <p:nvPr/>
        </p:nvSpPr>
        <p:spPr>
          <a:xfrm>
            <a:off x="9705793" y="5862987"/>
            <a:ext cx="244929" cy="236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3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1" grpId="0"/>
      <p:bldP spid="10" grpId="0"/>
      <p:bldP spid="43" grpId="0"/>
      <p:bldP spid="44" grpId="0"/>
      <p:bldP spid="45" grpId="0"/>
      <p:bldP spid="12" grpId="0"/>
      <p:bldP spid="46" grpId="0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716116"/>
              </p:ext>
            </p:extLst>
          </p:nvPr>
        </p:nvGraphicFramePr>
        <p:xfrm>
          <a:off x="1979388" y="2276314"/>
          <a:ext cx="1503808" cy="14630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75952"/>
                <a:gridCol w="375952"/>
                <a:gridCol w="375952"/>
                <a:gridCol w="375952"/>
              </a:tblGrid>
              <a:tr h="337596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596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596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596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094052"/>
              </p:ext>
            </p:extLst>
          </p:nvPr>
        </p:nvGraphicFramePr>
        <p:xfrm>
          <a:off x="6611420" y="1693236"/>
          <a:ext cx="2535715" cy="259588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62245"/>
                <a:gridCol w="362245"/>
                <a:gridCol w="362245"/>
                <a:gridCol w="362245"/>
                <a:gridCol w="362245"/>
                <a:gridCol w="362245"/>
                <a:gridCol w="36224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45" name="Straight Arrow Connector 44"/>
          <p:cNvCxnSpPr/>
          <p:nvPr/>
        </p:nvCxnSpPr>
        <p:spPr>
          <a:xfrm flipH="1">
            <a:off x="2742565" y="2814027"/>
            <a:ext cx="4559207" cy="5889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742565" y="2685196"/>
            <a:ext cx="4522395" cy="552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01902" y="5019127"/>
            <a:ext cx="1136781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Focus on </a:t>
            </a:r>
            <a:r>
              <a:rPr lang="en-US" sz="2600" b="1" dirty="0" smtClean="0">
                <a:solidFill>
                  <a:srgbClr val="000000"/>
                </a:solidFill>
                <a:latin typeface="GillSans" charset="0"/>
              </a:rPr>
              <a:t>AFPC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(</a:t>
            </a:r>
            <a:r>
              <a:rPr lang="en-US" sz="2600" dirty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f</a:t>
            </a:r>
            <a:r>
              <a:rPr lang="en-US" sz="2600" dirty="0">
                <a:solidFill>
                  <a:srgbClr val="000000"/>
                </a:solidFill>
                <a:latin typeface="GillSans" charset="0"/>
              </a:rPr>
              <a:t>, </a:t>
            </a:r>
            <a:r>
              <a:rPr lang="en-US" sz="2600" dirty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g</a:t>
            </a:r>
            <a:r>
              <a:rPr lang="en-US" sz="2600" dirty="0">
                <a:solidFill>
                  <a:srgbClr val="000000"/>
                </a:solidFill>
                <a:latin typeface="GillSans" charset="0"/>
              </a:rPr>
              <a:t>, 2</a:t>
            </a:r>
            <a:r>
              <a:rPr lang="en-US" sz="26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¸</a:t>
            </a:r>
            <a:r>
              <a:rPr lang="en-US" sz="2600" baseline="-25000" dirty="0" smtClean="0">
                <a:solidFill>
                  <a:srgbClr val="000000"/>
                </a:solidFill>
                <a:latin typeface="GillSans"/>
                <a:ea typeface="cmmi10"/>
                <a:cs typeface="cmmi10"/>
              </a:rPr>
              <a:t>1</a:t>
            </a:r>
            <a:r>
              <a:rPr lang="en-US" sz="26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¸</a:t>
            </a:r>
            <a:r>
              <a:rPr lang="en-US" sz="2600" baseline="-25000" dirty="0" smtClean="0">
                <a:solidFill>
                  <a:srgbClr val="000000"/>
                </a:solidFill>
                <a:latin typeface="GillSans"/>
                <a:ea typeface="cmmi10"/>
                <a:cs typeface="cmmi10"/>
              </a:rPr>
              <a:t>2</a:t>
            </a:r>
            <a:r>
              <a:rPr lang="en-US" sz="26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®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)  where:</a:t>
            </a:r>
          </a:p>
          <a:p>
            <a:r>
              <a:rPr lang="en-US" sz="26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f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:  [0,1]</a:t>
            </a:r>
            <a:r>
              <a:rPr lang="en-US" sz="2600" baseline="30000" dirty="0" smtClean="0">
                <a:solidFill>
                  <a:srgbClr val="000000"/>
                </a:solidFill>
                <a:latin typeface="GillSans"/>
              </a:rPr>
              <a:t>n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cmsy10"/>
                <a:ea typeface="cmsy10"/>
                <a:cs typeface="cmsy10"/>
              </a:rPr>
              <a:t>!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 [0,1]</a:t>
            </a:r>
            <a:r>
              <a:rPr lang="en-US" sz="2600" baseline="30000" dirty="0" smtClean="0">
                <a:solidFill>
                  <a:srgbClr val="FF0000"/>
                </a:solidFill>
                <a:latin typeface="GillSans"/>
              </a:rPr>
              <a:t>m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  (</a:t>
            </a:r>
            <a:r>
              <a:rPr lang="en-US" sz="26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¸</a:t>
            </a:r>
            <a:r>
              <a:rPr lang="en-US" sz="2600" baseline="-25000" dirty="0" smtClean="0">
                <a:solidFill>
                  <a:srgbClr val="000000"/>
                </a:solidFill>
                <a:latin typeface="GillSans"/>
                <a:ea typeface="cmmi10"/>
                <a:cs typeface="cmmi10"/>
              </a:rPr>
              <a:t>1</a:t>
            </a:r>
            <a:r>
              <a:rPr lang="en-US" sz="2600" dirty="0">
                <a:solidFill>
                  <a:srgbClr val="000000"/>
                </a:solidFill>
                <a:latin typeface="GillSans" charset="0"/>
              </a:rPr>
              <a:t>-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Lip),  </a:t>
            </a:r>
            <a:r>
              <a:rPr lang="en-US" sz="26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g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:  </a:t>
            </a:r>
            <a:r>
              <a:rPr lang="en-US" sz="2600" dirty="0">
                <a:solidFill>
                  <a:srgbClr val="000000"/>
                </a:solidFill>
                <a:latin typeface="GillSans" charset="0"/>
              </a:rPr>
              <a:t>[0,1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]</a:t>
            </a:r>
            <a:r>
              <a:rPr lang="en-US" sz="2600" baseline="30000" dirty="0" smtClean="0">
                <a:solidFill>
                  <a:srgbClr val="FF0000"/>
                </a:solidFill>
                <a:latin typeface="GillSans"/>
              </a:rPr>
              <a:t>m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cmsy10"/>
                <a:ea typeface="cmsy10"/>
                <a:cs typeface="cmsy10"/>
              </a:rPr>
              <a:t>!</a:t>
            </a:r>
            <a:r>
              <a:rPr lang="en-US" sz="2600" dirty="0">
                <a:solidFill>
                  <a:srgbClr val="000000"/>
                </a:solidFill>
                <a:latin typeface="GillSans" charset="0"/>
              </a:rPr>
              <a:t> [0,1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]</a:t>
            </a:r>
            <a:r>
              <a:rPr lang="en-US" sz="2600" baseline="30000" dirty="0" smtClean="0">
                <a:solidFill>
                  <a:srgbClr val="000000"/>
                </a:solidFill>
                <a:latin typeface="GillSans"/>
              </a:rPr>
              <a:t>n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   </a:t>
            </a:r>
            <a:r>
              <a:rPr lang="en-US" sz="2600" dirty="0">
                <a:solidFill>
                  <a:srgbClr val="000000"/>
                </a:solidFill>
                <a:latin typeface="GillSans" charset="0"/>
              </a:rPr>
              <a:t>(</a:t>
            </a:r>
            <a:r>
              <a:rPr lang="en-US" sz="26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¸</a:t>
            </a:r>
            <a:r>
              <a:rPr lang="en-US" sz="2600" baseline="-25000" dirty="0" smtClean="0">
                <a:solidFill>
                  <a:srgbClr val="000000"/>
                </a:solidFill>
                <a:latin typeface="GillSans"/>
                <a:ea typeface="cmmi10"/>
                <a:cs typeface="cmmi10"/>
              </a:rPr>
              <a:t>2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-</a:t>
            </a:r>
            <a:r>
              <a:rPr lang="en-US" sz="2600" dirty="0">
                <a:solidFill>
                  <a:srgbClr val="000000"/>
                </a:solidFill>
                <a:latin typeface="GillSans" charset="0"/>
              </a:rPr>
              <a:t>Lip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) ,    </a:t>
            </a:r>
            <a:r>
              <a:rPr lang="en-US" sz="2600" dirty="0" smtClean="0">
                <a:solidFill>
                  <a:srgbClr val="FF0000"/>
                </a:solidFill>
                <a:latin typeface="GillSans" charset="0"/>
              </a:rPr>
              <a:t>m</a:t>
            </a:r>
            <a:r>
              <a:rPr lang="en-US" sz="2600" dirty="0" smtClean="0">
                <a:solidFill>
                  <a:schemeClr val="accent3"/>
                </a:solidFill>
                <a:latin typeface="GillSans" charset="0"/>
              </a:rPr>
              <a:t> </a:t>
            </a:r>
            <a:r>
              <a:rPr lang="en-US" sz="2600" dirty="0" smtClean="0">
                <a:latin typeface="GillSans" charset="0"/>
              </a:rPr>
              <a:t>= 100</a:t>
            </a:r>
            <a:r>
              <a:rPr lang="en-US" sz="2600" dirty="0" smtClean="0">
                <a:latin typeface="cmsy10"/>
                <a:ea typeface="cmsy10"/>
                <a:cs typeface="cmsy10"/>
              </a:rPr>
              <a:t>¢</a:t>
            </a:r>
            <a:r>
              <a:rPr lang="en-US" sz="2600" dirty="0" smtClean="0">
                <a:latin typeface="GillSans" charset="0"/>
              </a:rPr>
              <a:t>n</a:t>
            </a:r>
            <a:r>
              <a:rPr lang="en-US" sz="2600" dirty="0" smtClean="0">
                <a:solidFill>
                  <a:schemeClr val="accent3"/>
                </a:solidFill>
                <a:latin typeface="GillSans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.</a:t>
            </a:r>
            <a:endParaRPr lang="en-US" sz="2600" dirty="0">
              <a:solidFill>
                <a:srgbClr val="000000"/>
              </a:solidFill>
              <a:latin typeface="GillSans" charset="0"/>
            </a:endParaRPr>
          </a:p>
          <a:p>
            <a:endParaRPr lang="en-US" sz="2600" dirty="0" smtClean="0">
              <a:solidFill>
                <a:srgbClr val="000000"/>
              </a:solidFill>
              <a:latin typeface="GillSans" charset="0"/>
            </a:endParaRPr>
          </a:p>
          <a:p>
            <a:endParaRPr lang="en-US" sz="2600" dirty="0" smtClean="0">
              <a:solidFill>
                <a:srgbClr val="000000"/>
              </a:solidFill>
              <a:latin typeface="GillSans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5251" y="2676067"/>
            <a:ext cx="95467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[0,1]</a:t>
            </a:r>
            <a:r>
              <a:rPr lang="en-US" sz="2600" b="1" baseline="30000" dirty="0" smtClean="0">
                <a:solidFill>
                  <a:srgbClr val="000000"/>
                </a:solidFill>
                <a:latin typeface="GillSans"/>
              </a:rPr>
              <a:t>n</a:t>
            </a:r>
            <a:r>
              <a:rPr lang="en-US" sz="2600" b="1" dirty="0" smtClean="0">
                <a:solidFill>
                  <a:srgbClr val="000000"/>
                </a:solidFill>
                <a:latin typeface="GillSans" charset="0"/>
              </a:rPr>
              <a:t> </a:t>
            </a:r>
            <a:endParaRPr lang="en-US" sz="2600" dirty="0" smtClean="0">
              <a:solidFill>
                <a:srgbClr val="000000"/>
              </a:solidFill>
              <a:latin typeface="GillSans" charset="0"/>
            </a:endParaRPr>
          </a:p>
          <a:p>
            <a:endParaRPr lang="en-US" sz="2600" dirty="0" smtClean="0">
              <a:solidFill>
                <a:srgbClr val="000000"/>
              </a:solidFill>
              <a:latin typeface="GillSans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174963" y="2620852"/>
            <a:ext cx="98463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[0,1]</a:t>
            </a:r>
            <a:r>
              <a:rPr lang="en-US" sz="2600" baseline="30000" dirty="0" smtClean="0">
                <a:solidFill>
                  <a:srgbClr val="FF0000"/>
                </a:solidFill>
                <a:latin typeface="GillSans"/>
              </a:rPr>
              <a:t>m</a:t>
            </a:r>
            <a:r>
              <a:rPr lang="en-US" sz="2600" b="1" dirty="0" smtClean="0">
                <a:solidFill>
                  <a:srgbClr val="000000"/>
                </a:solidFill>
                <a:latin typeface="GillSans" charset="0"/>
              </a:rPr>
              <a:t> </a:t>
            </a:r>
            <a:endParaRPr lang="en-US" sz="2600" dirty="0" smtClean="0">
              <a:solidFill>
                <a:srgbClr val="000000"/>
              </a:solidFill>
              <a:latin typeface="GillSans" charset="0"/>
            </a:endParaRPr>
          </a:p>
          <a:p>
            <a:endParaRPr lang="en-US" sz="2600" dirty="0" smtClean="0">
              <a:solidFill>
                <a:srgbClr val="000000"/>
              </a:solidFill>
              <a:latin typeface="GillSans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38748" y="2000225"/>
            <a:ext cx="133562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f</a:t>
            </a:r>
          </a:p>
          <a:p>
            <a:endParaRPr lang="en-US" sz="2800" dirty="0" smtClean="0">
              <a:solidFill>
                <a:srgbClr val="000000"/>
              </a:solidFill>
              <a:latin typeface="cmmi10"/>
              <a:ea typeface="cmmi10"/>
              <a:cs typeface="cmmi10"/>
            </a:endParaRPr>
          </a:p>
          <a:p>
            <a:endParaRPr lang="en-US" sz="2800" dirty="0">
              <a:solidFill>
                <a:srgbClr val="000000"/>
              </a:solidFill>
              <a:latin typeface="cmmi10"/>
              <a:ea typeface="cmmi10"/>
              <a:cs typeface="cmmi10"/>
            </a:endParaRPr>
          </a:p>
          <a:p>
            <a:r>
              <a:rPr lang="en-US" sz="2800" dirty="0" smtClean="0">
                <a:solidFill>
                  <a:schemeClr val="accent1"/>
                </a:solidFill>
                <a:latin typeface="cmmi10"/>
                <a:ea typeface="cmmi10"/>
                <a:cs typeface="cmmi10"/>
              </a:rPr>
              <a:t>g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47144" y="291870"/>
            <a:ext cx="107440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000000"/>
                </a:solidFill>
                <a:latin typeface="GillSans" charset="0"/>
              </a:rPr>
              <a:t>Theorem 1 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(restated) </a:t>
            </a:r>
            <a:r>
              <a:rPr lang="en-US" sz="2600" b="1" dirty="0" smtClean="0">
                <a:solidFill>
                  <a:srgbClr val="000000"/>
                </a:solidFill>
                <a:latin typeface="GillSans" charset="0"/>
              </a:rPr>
              <a:t>:   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Any </a:t>
            </a:r>
            <a:r>
              <a:rPr lang="en-US" sz="26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¼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 that finds (1/</a:t>
            </a:r>
            <a:r>
              <a:rPr lang="en-US" sz="2600" dirty="0" smtClean="0">
                <a:solidFill>
                  <a:srgbClr val="000000"/>
                </a:solidFill>
                <a:latin typeface="Gill Sans"/>
                <a:cs typeface="Gill Sans"/>
              </a:rPr>
              <a:t>log</a:t>
            </a:r>
            <a:r>
              <a:rPr lang="en-US" sz="2600" baseline="30000" dirty="0" smtClean="0">
                <a:solidFill>
                  <a:srgbClr val="000000"/>
                </a:solidFill>
                <a:latin typeface="GillSans"/>
              </a:rPr>
              <a:t>2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 N)-ANE of N</a:t>
            </a:r>
            <a:r>
              <a:rPr lang="en-US" sz="2600" dirty="0" smtClean="0">
                <a:solidFill>
                  <a:srgbClr val="000000"/>
                </a:solidFill>
                <a:latin typeface="cmsy10"/>
                <a:ea typeface="cmsy10"/>
                <a:cs typeface="cmsy10"/>
              </a:rPr>
              <a:t>£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N game </a:t>
            </a:r>
            <a:r>
              <a:rPr lang="en-US" sz="2400" dirty="0" smtClean="0">
                <a:solidFill>
                  <a:srgbClr val="000000"/>
                </a:solidFill>
                <a:latin typeface="cmsy10"/>
                <a:ea typeface="cmsy10"/>
                <a:cs typeface="cmsy10"/>
              </a:rPr>
              <a:t>G 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, </a:t>
            </a:r>
          </a:p>
          <a:p>
            <a:r>
              <a:rPr lang="en-US" sz="2600" dirty="0">
                <a:solidFill>
                  <a:srgbClr val="000000"/>
                </a:solidFill>
                <a:latin typeface="GillSans" charset="0"/>
              </a:rPr>
              <a:t>s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olves </a:t>
            </a:r>
            <a:r>
              <a:rPr lang="en-US" sz="2600" b="1" dirty="0" smtClean="0">
                <a:solidFill>
                  <a:srgbClr val="000000"/>
                </a:solidFill>
                <a:latin typeface="GillSans" charset="0"/>
              </a:rPr>
              <a:t>AFPC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(</a:t>
            </a:r>
            <a:r>
              <a:rPr lang="en-US" sz="26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f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, </a:t>
            </a:r>
            <a:r>
              <a:rPr lang="en-US" sz="26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g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, </a:t>
            </a:r>
            <a:r>
              <a:rPr lang="en-US" sz="2600" dirty="0" smtClean="0">
                <a:solidFill>
                  <a:schemeClr val="accent3"/>
                </a:solidFill>
                <a:latin typeface="GillSans" charset="0"/>
              </a:rPr>
              <a:t>2</a:t>
            </a:r>
            <a:r>
              <a:rPr lang="en-US" sz="2600" dirty="0" smtClean="0">
                <a:solidFill>
                  <a:schemeClr val="accent3"/>
                </a:solidFill>
                <a:latin typeface="cmmi10"/>
                <a:ea typeface="cmmi10"/>
                <a:cs typeface="cmmi10"/>
              </a:rPr>
              <a:t>¸</a:t>
            </a:r>
            <a:r>
              <a:rPr lang="en-US" sz="2600" baseline="-25000" dirty="0">
                <a:solidFill>
                  <a:schemeClr val="accent3"/>
                </a:solidFill>
                <a:latin typeface="GillSans"/>
                <a:ea typeface="cmmi10"/>
                <a:cs typeface="cmmi10"/>
              </a:rPr>
              <a:t>1</a:t>
            </a:r>
            <a:r>
              <a:rPr lang="en-US" sz="2600" dirty="0" smtClean="0">
                <a:solidFill>
                  <a:schemeClr val="accent3"/>
                </a:solidFill>
                <a:latin typeface="cmmi10"/>
                <a:ea typeface="cmmi10"/>
                <a:cs typeface="cmmi10"/>
              </a:rPr>
              <a:t>¸</a:t>
            </a:r>
            <a:r>
              <a:rPr lang="en-US" sz="2600" baseline="-25000" dirty="0" smtClean="0">
                <a:solidFill>
                  <a:schemeClr val="accent3"/>
                </a:solidFill>
                <a:latin typeface="GillSans"/>
                <a:ea typeface="cmmi10"/>
                <a:cs typeface="cmmi10"/>
              </a:rPr>
              <a:t>2</a:t>
            </a:r>
            <a:r>
              <a:rPr lang="en-US" sz="2600" dirty="0" smtClean="0">
                <a:solidFill>
                  <a:schemeClr val="accent3"/>
                </a:solidFill>
                <a:latin typeface="cmmi10"/>
                <a:ea typeface="cmmi10"/>
                <a:cs typeface="cmmi10"/>
              </a:rPr>
              <a:t>®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) .</a:t>
            </a:r>
            <a:r>
              <a:rPr lang="en-US" sz="2800" dirty="0" smtClean="0">
                <a:solidFill>
                  <a:srgbClr val="000000"/>
                </a:solidFill>
                <a:latin typeface="GillSans" charset="0"/>
              </a:rPr>
              <a:t>   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GillSans" charset="0"/>
              </a:rPr>
              <a:t>(where N=(1/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mmi10"/>
                <a:ea typeface="cmmi10"/>
                <a:cs typeface="cmmi10"/>
              </a:rPr>
              <a:t>®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GillSans" charset="0"/>
              </a:rPr>
              <a:t>)</a:t>
            </a:r>
            <a:r>
              <a:rPr lang="en-US" sz="2400" baseline="30000" dirty="0" smtClean="0">
                <a:solidFill>
                  <a:schemeClr val="bg1">
                    <a:lumMod val="50000"/>
                  </a:schemeClr>
                </a:solidFill>
                <a:latin typeface="GillSans"/>
              </a:rPr>
              <a:t>n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GillSans" charset="0"/>
              </a:rPr>
              <a:t>)</a:t>
            </a:r>
            <a:endParaRPr lang="en-US" sz="2600" dirty="0" smtClean="0">
              <a:solidFill>
                <a:srgbClr val="000000"/>
              </a:solidFill>
              <a:latin typeface="GillSans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0308" y="4068497"/>
            <a:ext cx="419748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>
                <a:latin typeface="GillSans" charset="0"/>
              </a:rPr>
              <a:t>Only modification : N</a:t>
            </a:r>
            <a:r>
              <a:rPr lang="en-US" sz="2600" dirty="0">
                <a:latin typeface="GillSans" charset="0"/>
              </a:rPr>
              <a:t>=(1/</a:t>
            </a:r>
            <a:r>
              <a:rPr lang="en-US" sz="2600" dirty="0">
                <a:latin typeface="cmmi10"/>
                <a:ea typeface="cmmi10"/>
                <a:cs typeface="cmmi10"/>
              </a:rPr>
              <a:t>®</a:t>
            </a:r>
            <a:r>
              <a:rPr lang="en-US" sz="2600" dirty="0" smtClean="0">
                <a:latin typeface="GillSans" charset="0"/>
              </a:rPr>
              <a:t>)</a:t>
            </a:r>
            <a:r>
              <a:rPr lang="en-US" sz="2600" baseline="30000" dirty="0">
                <a:solidFill>
                  <a:srgbClr val="FF0000"/>
                </a:solidFill>
                <a:latin typeface="GillSans"/>
              </a:rPr>
              <a:t>m</a:t>
            </a:r>
            <a:endParaRPr lang="en-US" sz="2600" dirty="0">
              <a:solidFill>
                <a:srgbClr val="FF0000"/>
              </a:solidFill>
              <a:latin typeface="GillSans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 rot="739338">
            <a:off x="2039778" y="2352707"/>
            <a:ext cx="1966822" cy="1471276"/>
            <a:chOff x="9407418" y="4121444"/>
            <a:chExt cx="1966822" cy="1471276"/>
          </a:xfrm>
        </p:grpSpPr>
        <p:grpSp>
          <p:nvGrpSpPr>
            <p:cNvPr id="66" name="Group 65"/>
            <p:cNvGrpSpPr/>
            <p:nvPr/>
          </p:nvGrpSpPr>
          <p:grpSpPr>
            <a:xfrm>
              <a:off x="9879487" y="4121444"/>
              <a:ext cx="1494753" cy="1471276"/>
              <a:chOff x="9879487" y="4121444"/>
              <a:chExt cx="1494753" cy="1471276"/>
            </a:xfrm>
          </p:grpSpPr>
          <p:sp>
            <p:nvSpPr>
              <p:cNvPr id="61" name="Arc 60"/>
              <p:cNvSpPr/>
              <p:nvPr/>
            </p:nvSpPr>
            <p:spPr>
              <a:xfrm rot="12501538">
                <a:off x="9879487" y="4121444"/>
                <a:ext cx="1494753" cy="1471276"/>
              </a:xfrm>
              <a:prstGeom prst="arc">
                <a:avLst>
                  <a:gd name="adj1" fmla="val 18036141"/>
                  <a:gd name="adj2" fmla="val 0"/>
                </a:avLst>
              </a:prstGeom>
              <a:ln w="38100"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Straight Arrow Connector 64"/>
              <p:cNvCxnSpPr/>
              <p:nvPr/>
            </p:nvCxnSpPr>
            <p:spPr>
              <a:xfrm>
                <a:off x="9932658" y="5116469"/>
                <a:ext cx="154091" cy="220854"/>
              </a:xfrm>
              <a:prstGeom prst="straightConnector1">
                <a:avLst/>
              </a:prstGeom>
              <a:ln w="38100">
                <a:solidFill>
                  <a:srgbClr val="8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Rectangle 66"/>
            <p:cNvSpPr/>
            <p:nvPr/>
          </p:nvSpPr>
          <p:spPr>
            <a:xfrm rot="20860662" flipH="1">
              <a:off x="9407418" y="4723580"/>
              <a:ext cx="14046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800" dirty="0">
                <a:solidFill>
                  <a:srgbClr val="000000"/>
                </a:solidFill>
                <a:latin typeface="cmmi10"/>
                <a:ea typeface="cmmi10"/>
                <a:cs typeface="cmmi1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242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16" grpId="0"/>
      <p:bldP spid="17" grpId="0"/>
      <p:bldP spid="1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8097" y="147200"/>
            <a:ext cx="7886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GillSans" charset="0"/>
              </a:rPr>
              <a:t>Communication </a:t>
            </a:r>
            <a:r>
              <a:rPr lang="en-US" sz="3600" dirty="0" smtClean="0">
                <a:solidFill>
                  <a:srgbClr val="00B050"/>
                </a:solidFill>
                <a:latin typeface="GillSans" charset="0"/>
              </a:rPr>
              <a:t>lower bound on AFPC  ?</a:t>
            </a:r>
            <a:endParaRPr lang="en-US" sz="3600" dirty="0">
              <a:solidFill>
                <a:srgbClr val="00B050"/>
              </a:solidFill>
              <a:latin typeface="GillSans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428" y="984476"/>
            <a:ext cx="1217954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err="1" smtClean="0">
                <a:solidFill>
                  <a:srgbClr val="000000"/>
                </a:solidFill>
                <a:latin typeface="GillSans" charset="0"/>
              </a:rPr>
              <a:t>Thm</a:t>
            </a:r>
            <a:r>
              <a:rPr lang="en-US" sz="2600" b="1" dirty="0" smtClean="0">
                <a:solidFill>
                  <a:srgbClr val="000000"/>
                </a:solidFill>
                <a:latin typeface="GillSans" charset="0"/>
              </a:rPr>
              <a:t> 2 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[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GillSans" charset="0"/>
              </a:rPr>
              <a:t>R</a:t>
            </a:r>
            <a:r>
              <a:rPr lang="en-US" sz="2600" dirty="0" smtClean="0">
                <a:solidFill>
                  <a:srgbClr val="00B050"/>
                </a:solidFill>
                <a:latin typeface="GillSans" charset="0"/>
              </a:rPr>
              <a:t>W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GillSans" charset="0"/>
              </a:rPr>
              <a:t>’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GillSans" charset="0"/>
              </a:rPr>
              <a:t>16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] </a:t>
            </a:r>
            <a:r>
              <a:rPr lang="en-US" sz="2600" b="1" dirty="0" smtClean="0">
                <a:solidFill>
                  <a:srgbClr val="000000"/>
                </a:solidFill>
                <a:latin typeface="GillSans" charset="0"/>
              </a:rPr>
              <a:t>:  </a:t>
            </a:r>
            <a:r>
              <a:rPr lang="en-US" sz="2600" b="1" dirty="0" smtClean="0">
                <a:solidFill>
                  <a:srgbClr val="000000"/>
                </a:solidFill>
                <a:latin typeface="cmsy10"/>
                <a:ea typeface="cmsy10"/>
                <a:cs typeface="cmsy10"/>
              </a:rPr>
              <a:t>9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 constants  </a:t>
            </a:r>
            <a:r>
              <a:rPr lang="en-US" sz="26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¸</a:t>
            </a:r>
            <a:r>
              <a:rPr lang="en-US" sz="2600" baseline="-25000" dirty="0" smtClean="0">
                <a:solidFill>
                  <a:srgbClr val="000000"/>
                </a:solidFill>
                <a:latin typeface="GillSans"/>
                <a:ea typeface="cmmi10"/>
                <a:cs typeface="cmmi10"/>
              </a:rPr>
              <a:t>1</a:t>
            </a:r>
            <a:r>
              <a:rPr lang="en-US" sz="26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¸</a:t>
            </a:r>
            <a:r>
              <a:rPr lang="en-US" sz="2600" baseline="-25000" dirty="0" smtClean="0">
                <a:solidFill>
                  <a:srgbClr val="000000"/>
                </a:solidFill>
                <a:latin typeface="GillSans"/>
                <a:ea typeface="cmmi10"/>
                <a:cs typeface="cmmi10"/>
              </a:rPr>
              <a:t>2</a:t>
            </a:r>
            <a:r>
              <a:rPr lang="en-US" sz="26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®</a:t>
            </a:r>
            <a:r>
              <a:rPr lang="en-US" sz="2600" dirty="0">
                <a:solidFill>
                  <a:srgbClr val="000000"/>
                </a:solidFill>
                <a:latin typeface="GillSans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and   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m = O</a:t>
            </a:r>
            <a:r>
              <a:rPr lang="en-US" sz="2600" baseline="-250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®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(n)  </a:t>
            </a:r>
            <a:r>
              <a:rPr lang="en-US" sz="2600" dirty="0" err="1" smtClean="0">
                <a:solidFill>
                  <a:srgbClr val="000000"/>
                </a:solidFill>
                <a:latin typeface="GillSans" charset="0"/>
              </a:rPr>
              <a:t>s.t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  for 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any </a:t>
            </a:r>
          </a:p>
          <a:p>
            <a:r>
              <a:rPr lang="en-US" sz="2600" dirty="0">
                <a:solidFill>
                  <a:srgbClr val="000000"/>
                </a:solidFill>
                <a:latin typeface="GillSans" charset="0"/>
              </a:rPr>
              <a:t>d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eterministic protocol, </a:t>
            </a:r>
            <a:r>
              <a:rPr lang="en-US" sz="2600" b="1" dirty="0" smtClean="0">
                <a:solidFill>
                  <a:srgbClr val="000000"/>
                </a:solidFill>
                <a:latin typeface="GillSans" charset="0"/>
              </a:rPr>
              <a:t>CC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(</a:t>
            </a:r>
            <a:r>
              <a:rPr lang="en-US" sz="2600" b="1" dirty="0" smtClean="0">
                <a:solidFill>
                  <a:srgbClr val="000000"/>
                </a:solidFill>
                <a:latin typeface="GillSans" charset="0"/>
              </a:rPr>
              <a:t>AFPC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(</a:t>
            </a:r>
            <a:r>
              <a:rPr lang="en-US" sz="26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f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, </a:t>
            </a:r>
            <a:r>
              <a:rPr lang="en-US" sz="26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g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, </a:t>
            </a:r>
            <a:r>
              <a:rPr lang="en-US" sz="2600" dirty="0">
                <a:solidFill>
                  <a:srgbClr val="37A76F"/>
                </a:solidFill>
                <a:latin typeface="cmmi10"/>
                <a:ea typeface="cmmi10"/>
                <a:cs typeface="cmmi10"/>
              </a:rPr>
              <a:t>¸</a:t>
            </a:r>
            <a:r>
              <a:rPr lang="en-US" sz="2600" baseline="-25000" dirty="0">
                <a:solidFill>
                  <a:srgbClr val="37A76F"/>
                </a:solidFill>
                <a:latin typeface="GillSans"/>
                <a:ea typeface="cmmi10"/>
                <a:cs typeface="cmmi10"/>
              </a:rPr>
              <a:t>1</a:t>
            </a:r>
            <a:r>
              <a:rPr lang="en-US" sz="2600" dirty="0">
                <a:solidFill>
                  <a:srgbClr val="37A76F"/>
                </a:solidFill>
                <a:latin typeface="cmmi10"/>
                <a:ea typeface="cmmi10"/>
                <a:cs typeface="cmmi10"/>
              </a:rPr>
              <a:t>¸</a:t>
            </a:r>
            <a:r>
              <a:rPr lang="en-US" sz="2600" baseline="-25000" dirty="0">
                <a:solidFill>
                  <a:srgbClr val="37A76F"/>
                </a:solidFill>
                <a:latin typeface="GillSans"/>
                <a:ea typeface="cmmi10"/>
                <a:cs typeface="cmmi10"/>
              </a:rPr>
              <a:t>2</a:t>
            </a:r>
            <a:r>
              <a:rPr lang="en-US" sz="2600" dirty="0" smtClean="0">
                <a:solidFill>
                  <a:srgbClr val="37A76F"/>
                </a:solidFill>
                <a:latin typeface="cmmi10"/>
                <a:ea typeface="cmmi10"/>
                <a:cs typeface="cmmi10"/>
              </a:rPr>
              <a:t>®</a:t>
            </a:r>
            <a:r>
              <a:rPr lang="en-US" sz="2600" dirty="0" smtClean="0">
                <a:solidFill>
                  <a:srgbClr val="37A76F"/>
                </a:solidFill>
                <a:latin typeface="GillSans" charset="0"/>
              </a:rPr>
              <a:t>/</a:t>
            </a:r>
            <a:r>
              <a:rPr lang="en-US" sz="2600" dirty="0" smtClean="0">
                <a:solidFill>
                  <a:schemeClr val="accent3"/>
                </a:solidFill>
                <a:latin typeface="GillSans" charset="0"/>
              </a:rPr>
              <a:t>123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)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) </a:t>
            </a:r>
            <a:r>
              <a:rPr lang="en-US" sz="2600" dirty="0" smtClean="0">
                <a:solidFill>
                  <a:srgbClr val="000000"/>
                </a:solidFill>
                <a:latin typeface="cmsy10"/>
                <a:ea typeface="cmsy10"/>
                <a:cs typeface="cmsy10"/>
              </a:rPr>
              <a:t>¸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 2</a:t>
            </a:r>
            <a:r>
              <a:rPr lang="en-US" sz="2600" baseline="30000" dirty="0" smtClean="0">
                <a:solidFill>
                  <a:srgbClr val="000000"/>
                </a:solidFill>
                <a:latin typeface="Symbol"/>
                <a:sym typeface="Symbol"/>
              </a:rPr>
              <a:t></a:t>
            </a:r>
            <a:r>
              <a:rPr lang="en-US" sz="2600" baseline="30000" dirty="0" smtClean="0">
                <a:solidFill>
                  <a:srgbClr val="000000"/>
                </a:solidFill>
                <a:latin typeface="GillSans"/>
                <a:sym typeface="Symbol"/>
              </a:rPr>
              <a:t>(n)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78097" y="2483699"/>
            <a:ext cx="11788456" cy="999282"/>
            <a:chOff x="338551" y="3163640"/>
            <a:chExt cx="11788456" cy="999282"/>
          </a:xfrm>
        </p:grpSpPr>
        <p:sp>
          <p:nvSpPr>
            <p:cNvPr id="20" name="Rectangle 19"/>
            <p:cNvSpPr/>
            <p:nvPr/>
          </p:nvSpPr>
          <p:spPr>
            <a:xfrm>
              <a:off x="338551" y="3163640"/>
              <a:ext cx="1043106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GillSans" charset="0"/>
                </a:rPr>
                <a:t>Claim</a:t>
              </a:r>
              <a:r>
                <a:rPr lang="en-US" sz="2400" dirty="0">
                  <a:solidFill>
                    <a:srgbClr val="000000"/>
                  </a:solidFill>
                  <a:latin typeface="GillSans" charset="0"/>
                </a:rPr>
                <a:t> [</a:t>
              </a: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GillSans" charset="0"/>
                </a:rPr>
                <a:t>R</a:t>
              </a:r>
              <a:r>
                <a:rPr lang="en-US" sz="2400" dirty="0">
                  <a:solidFill>
                    <a:srgbClr val="00B050"/>
                  </a:solidFill>
                  <a:latin typeface="GillSans" charset="0"/>
                </a:rPr>
                <a:t>W</a:t>
              </a: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GillSans" charset="0"/>
                </a:rPr>
                <a:t>’</a:t>
              </a:r>
              <a:r>
                <a:rPr lang="en-US" sz="2400" dirty="0" smtClean="0">
                  <a:solidFill>
                    <a:schemeClr val="bg1">
                      <a:lumMod val="50000"/>
                    </a:schemeClr>
                  </a:solidFill>
                  <a:latin typeface="GillSans" charset="0"/>
                </a:rPr>
                <a:t>16</a:t>
              </a:r>
              <a:r>
                <a:rPr lang="en-US" sz="2400" dirty="0" smtClean="0">
                  <a:solidFill>
                    <a:srgbClr val="000000"/>
                  </a:solidFill>
                  <a:latin typeface="GillSans" charset="0"/>
                </a:rPr>
                <a:t>]:  </a:t>
              </a:r>
              <a:r>
                <a:rPr lang="en-US" sz="2400" dirty="0" smtClean="0">
                  <a:solidFill>
                    <a:srgbClr val="000000"/>
                  </a:solidFill>
                  <a:latin typeface="GillSans" charset="0"/>
                </a:rPr>
                <a:t>If </a:t>
              </a:r>
              <a:r>
                <a:rPr lang="en-US" sz="2400" dirty="0" smtClean="0">
                  <a:solidFill>
                    <a:srgbClr val="000000"/>
                  </a:solidFill>
                  <a:latin typeface="GillSans" charset="0"/>
                </a:rPr>
                <a:t>same </a:t>
              </a:r>
              <a:r>
                <a:rPr lang="en-US" sz="2400" dirty="0">
                  <a:solidFill>
                    <a:srgbClr val="000000"/>
                  </a:solidFill>
                  <a:latin typeface="GillSans" charset="0"/>
                </a:rPr>
                <a:t>(2</a:t>
              </a:r>
              <a:r>
                <a:rPr lang="en-US" sz="2400" baseline="30000" dirty="0">
                  <a:solidFill>
                    <a:srgbClr val="000000"/>
                  </a:solidFill>
                  <a:latin typeface="Symbol"/>
                  <a:sym typeface="Symbol"/>
                </a:rPr>
                <a:t></a:t>
              </a:r>
              <a:r>
                <a:rPr lang="en-US" sz="2400" baseline="30000" dirty="0">
                  <a:solidFill>
                    <a:srgbClr val="000000"/>
                  </a:solidFill>
                  <a:latin typeface="GillSans"/>
                  <a:sym typeface="Symbol"/>
                </a:rPr>
                <a:t>(n)</a:t>
              </a:r>
              <a:r>
                <a:rPr lang="en-US" sz="2400" dirty="0" smtClean="0">
                  <a:solidFill>
                    <a:srgbClr val="000000"/>
                  </a:solidFill>
                  <a:latin typeface="GillSans" charset="0"/>
                </a:rPr>
                <a:t>) </a:t>
              </a:r>
              <a:r>
                <a:rPr lang="en-US" sz="2400" dirty="0" err="1" smtClean="0">
                  <a:solidFill>
                    <a:srgbClr val="000000"/>
                  </a:solidFill>
                  <a:latin typeface="GillSans" charset="0"/>
                </a:rPr>
                <a:t>l.b</a:t>
              </a:r>
              <a:r>
                <a:rPr lang="en-US" sz="2400" dirty="0" smtClean="0">
                  <a:solidFill>
                    <a:srgbClr val="000000"/>
                  </a:solidFill>
                  <a:latin typeface="GillSans" charset="0"/>
                </a:rPr>
                <a:t> holds for finding </a:t>
              </a:r>
              <a:r>
                <a:rPr lang="en-US" sz="2400" dirty="0" smtClean="0">
                  <a:solidFill>
                    <a:srgbClr val="000000"/>
                  </a:solidFill>
                  <a:latin typeface="cmmi10"/>
                  <a:ea typeface="cmmi10"/>
                  <a:cs typeface="cmmi10"/>
                </a:rPr>
                <a:t>²</a:t>
              </a:r>
              <a:r>
                <a:rPr lang="en-US" sz="2400" dirty="0" smtClean="0">
                  <a:solidFill>
                    <a:srgbClr val="000000"/>
                  </a:solidFill>
                  <a:latin typeface="GillSans" charset="0"/>
                </a:rPr>
                <a:t> = 2</a:t>
              </a:r>
              <a:r>
                <a:rPr lang="en-US" sz="2400" dirty="0" smtClean="0">
                  <a:latin typeface="cmmi10"/>
                  <a:ea typeface="cmmi10"/>
                  <a:cs typeface="cmmi10"/>
                </a:rPr>
                <a:t>¸</a:t>
              </a:r>
              <a:r>
                <a:rPr lang="en-US" sz="2400" baseline="-25000" dirty="0">
                  <a:latin typeface="GillSans"/>
                  <a:ea typeface="cmmi10"/>
                  <a:cs typeface="cmmi10"/>
                </a:rPr>
                <a:t>1</a:t>
              </a:r>
              <a:r>
                <a:rPr lang="en-US" sz="2400" dirty="0">
                  <a:latin typeface="cmmi10"/>
                  <a:ea typeface="cmmi10"/>
                  <a:cs typeface="cmmi10"/>
                </a:rPr>
                <a:t>¸</a:t>
              </a:r>
              <a:r>
                <a:rPr lang="en-US" sz="2400" baseline="-25000" dirty="0">
                  <a:latin typeface="GillSans"/>
                  <a:ea typeface="cmmi10"/>
                  <a:cs typeface="cmmi10"/>
                </a:rPr>
                <a:t>2</a:t>
              </a:r>
              <a:r>
                <a:rPr lang="en-US" sz="2400" dirty="0" smtClean="0">
                  <a:latin typeface="cmmi10"/>
                  <a:ea typeface="cmmi10"/>
                  <a:cs typeface="cmmi10"/>
                </a:rPr>
                <a:t>®</a:t>
              </a:r>
              <a:r>
                <a:rPr lang="en-US" sz="2400" dirty="0" smtClean="0">
                  <a:latin typeface="GillSans" charset="0"/>
                </a:rPr>
                <a:t>- FP  , would imply: </a:t>
              </a:r>
              <a:endParaRPr lang="en-US" sz="2400" dirty="0" smtClean="0">
                <a:latin typeface="GillSans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7671" y="3701257"/>
              <a:ext cx="117393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n-US" sz="2400" dirty="0" smtClean="0">
                  <a:solidFill>
                    <a:srgbClr val="000000"/>
                  </a:solidFill>
                  <a:latin typeface="GillSans" charset="0"/>
                </a:rPr>
                <a:t>  Finding  O(1/log</a:t>
              </a:r>
              <a:r>
                <a:rPr lang="en-US" sz="2400" baseline="30000" dirty="0" smtClean="0">
                  <a:solidFill>
                    <a:srgbClr val="000000"/>
                  </a:solidFill>
                  <a:latin typeface="GillSans"/>
                </a:rPr>
                <a:t>2</a:t>
              </a:r>
              <a:r>
                <a:rPr lang="en-US" sz="2400" dirty="0" smtClean="0">
                  <a:solidFill>
                    <a:srgbClr val="000000"/>
                  </a:solidFill>
                  <a:latin typeface="GillSans" charset="0"/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  <a:latin typeface="GillSans" charset="0"/>
                </a:rPr>
                <a:t>N</a:t>
              </a:r>
              <a:r>
                <a:rPr lang="en-US" sz="2400" dirty="0" smtClean="0">
                  <a:solidFill>
                    <a:srgbClr val="000000"/>
                  </a:solidFill>
                  <a:latin typeface="GillSans" charset="0"/>
                </a:rPr>
                <a:t>)-NE  </a:t>
              </a:r>
              <a:r>
                <a:rPr lang="en-US" sz="2400" dirty="0">
                  <a:solidFill>
                    <a:srgbClr val="000000"/>
                  </a:solidFill>
                  <a:latin typeface="GillSans" charset="0"/>
                </a:rPr>
                <a:t>in </a:t>
              </a:r>
              <a:r>
                <a:rPr lang="en-US" sz="2400" dirty="0" smtClean="0">
                  <a:solidFill>
                    <a:srgbClr val="000000"/>
                  </a:solidFill>
                  <a:latin typeface="GillSans" charset="0"/>
                </a:rPr>
                <a:t> N</a:t>
              </a:r>
              <a:r>
                <a:rPr lang="en-US" sz="2400" dirty="0" smtClean="0">
                  <a:solidFill>
                    <a:srgbClr val="000000"/>
                  </a:solidFill>
                  <a:latin typeface="cmsy10"/>
                  <a:ea typeface="cmsy10"/>
                  <a:cs typeface="cmsy10"/>
                </a:rPr>
                <a:t>£</a:t>
              </a:r>
              <a:r>
                <a:rPr lang="en-US" sz="2400" dirty="0" smtClean="0">
                  <a:solidFill>
                    <a:srgbClr val="000000"/>
                  </a:solidFill>
                  <a:latin typeface="GillSans" charset="0"/>
                </a:rPr>
                <a:t>N ([-</a:t>
              </a:r>
              <a:r>
                <a:rPr lang="en-US" sz="2400" dirty="0">
                  <a:solidFill>
                    <a:srgbClr val="000000"/>
                  </a:solidFill>
                  <a:latin typeface="GillSans" charset="0"/>
                </a:rPr>
                <a:t>1,1</a:t>
              </a:r>
              <a:r>
                <a:rPr lang="en-US" sz="2400" dirty="0" smtClean="0">
                  <a:solidFill>
                    <a:srgbClr val="000000"/>
                  </a:solidFill>
                  <a:latin typeface="GillSans" charset="0"/>
                </a:rPr>
                <a:t>])  game  </a:t>
              </a:r>
              <a:r>
                <a:rPr lang="en-US" sz="2400" dirty="0">
                  <a:solidFill>
                    <a:srgbClr val="000000"/>
                  </a:solidFill>
                  <a:latin typeface="GillSans" charset="0"/>
                </a:rPr>
                <a:t>requires </a:t>
              </a:r>
              <a:r>
                <a:rPr lang="en-US" sz="2400" dirty="0" smtClean="0">
                  <a:solidFill>
                    <a:srgbClr val="000000"/>
                  </a:solidFill>
                  <a:latin typeface="GillSans" charset="0"/>
                </a:rPr>
                <a:t>N</a:t>
              </a:r>
              <a:r>
                <a:rPr lang="en-US" sz="2400" baseline="30000" dirty="0" smtClean="0">
                  <a:solidFill>
                    <a:srgbClr val="000000"/>
                  </a:solidFill>
                  <a:latin typeface="cmmi10"/>
                  <a:ea typeface="cmmi10"/>
                  <a:cs typeface="cmmi10"/>
                </a:rPr>
                <a:t>±</a:t>
              </a:r>
              <a:r>
                <a:rPr lang="en-US" sz="2400" dirty="0" smtClean="0">
                  <a:solidFill>
                    <a:srgbClr val="000000"/>
                  </a:solidFill>
                  <a:latin typeface="GillSans" charset="0"/>
                </a:rPr>
                <a:t>  (</a:t>
              </a:r>
              <a:r>
                <a:rPr lang="en-US" sz="2400" dirty="0" err="1" smtClean="0">
                  <a:solidFill>
                    <a:srgbClr val="000000"/>
                  </a:solidFill>
                  <a:latin typeface="GillSans" charset="0"/>
                </a:rPr>
                <a:t>det</a:t>
              </a:r>
              <a:r>
                <a:rPr lang="en-US" sz="2400" dirty="0" smtClean="0">
                  <a:solidFill>
                    <a:srgbClr val="000000"/>
                  </a:solidFill>
                  <a:latin typeface="GillSans" charset="0"/>
                </a:rPr>
                <a:t>) communication</a:t>
              </a:r>
              <a:r>
                <a:rPr lang="en-US" sz="2400" dirty="0" smtClean="0">
                  <a:solidFill>
                    <a:srgbClr val="000000"/>
                  </a:solidFill>
                  <a:latin typeface="GillSans" charset="0"/>
                </a:rPr>
                <a:t>.</a:t>
              </a:r>
              <a:endParaRPr lang="en-US" sz="2400" dirty="0">
                <a:solidFill>
                  <a:srgbClr val="000000"/>
                </a:solidFill>
                <a:latin typeface="GillSans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351658" y="3619222"/>
            <a:ext cx="109599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 Finding a  (1/1000)-</a:t>
            </a:r>
            <a:r>
              <a:rPr lang="en-US" sz="2400" dirty="0">
                <a:solidFill>
                  <a:srgbClr val="000000"/>
                </a:solidFill>
                <a:latin typeface="GillSans" charset="0"/>
              </a:rPr>
              <a:t>NE  in  an </a:t>
            </a:r>
            <a:r>
              <a:rPr lang="en-US" sz="2400" dirty="0">
                <a:solidFill>
                  <a:schemeClr val="accent3"/>
                </a:solidFill>
                <a:latin typeface="GillSans" charset="0"/>
              </a:rPr>
              <a:t>k</a:t>
            </a:r>
            <a:r>
              <a:rPr lang="en-US" sz="2400" dirty="0" smtClean="0">
                <a:solidFill>
                  <a:schemeClr val="accent3"/>
                </a:solidFill>
                <a:latin typeface="GillSans" charset="0"/>
              </a:rPr>
              <a:t>-player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  (constant action)</a:t>
            </a:r>
            <a:r>
              <a:rPr lang="en-US" sz="2400" dirty="0" smtClean="0">
                <a:solidFill>
                  <a:srgbClr val="000000"/>
                </a:solidFill>
                <a:latin typeface="cmsy10"/>
                <a:ea typeface="cmsy10"/>
                <a:cs typeface="cmsy1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GillSans" charset="0"/>
              </a:rPr>
              <a:t>game requires 2</a:t>
            </a:r>
            <a:r>
              <a:rPr lang="en-US" sz="2400" baseline="30000" dirty="0">
                <a:solidFill>
                  <a:srgbClr val="000000"/>
                </a:solidFill>
                <a:latin typeface="Symbol"/>
                <a:sym typeface="Symbol"/>
              </a:rPr>
              <a:t></a:t>
            </a:r>
            <a:r>
              <a:rPr lang="en-US" sz="2400" baseline="30000" dirty="0" smtClean="0">
                <a:solidFill>
                  <a:srgbClr val="000000"/>
                </a:solidFill>
                <a:latin typeface="GillSans"/>
                <a:sym typeface="Symbol"/>
              </a:rPr>
              <a:t>(</a:t>
            </a:r>
            <a:r>
              <a:rPr lang="en-US" sz="2400" baseline="30000" dirty="0" smtClean="0">
                <a:solidFill>
                  <a:srgbClr val="000000"/>
                </a:solidFill>
                <a:latin typeface="GillSans"/>
                <a:sym typeface="Symbol"/>
              </a:rPr>
              <a:t>k/log k)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  </a:t>
            </a:r>
            <a:endParaRPr lang="en-US" sz="2400" dirty="0" smtClean="0">
              <a:solidFill>
                <a:srgbClr val="000000"/>
              </a:solidFill>
              <a:latin typeface="GillSans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GillSans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     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  <a:latin typeface="GillSans" charset="0"/>
              </a:rPr>
              <a:t>det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) communication</a:t>
            </a:r>
            <a:r>
              <a:rPr lang="en-US" sz="2400" dirty="0">
                <a:solidFill>
                  <a:srgbClr val="000000"/>
                </a:solidFill>
                <a:latin typeface="GillSans" charset="0"/>
              </a:rPr>
              <a:t>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23254" y="4926590"/>
            <a:ext cx="1195202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000000"/>
                </a:solidFill>
                <a:latin typeface="GillSans" charset="0"/>
              </a:rPr>
              <a:t>Proof 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(2-player case)</a:t>
            </a:r>
            <a:r>
              <a:rPr lang="en-US" sz="2600" b="1" dirty="0" smtClean="0">
                <a:solidFill>
                  <a:srgbClr val="000000"/>
                </a:solidFill>
                <a:latin typeface="GillSans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:  </a:t>
            </a:r>
          </a:p>
          <a:p>
            <a:r>
              <a:rPr lang="en-US" sz="2600" b="1" dirty="0" smtClean="0">
                <a:solidFill>
                  <a:srgbClr val="000000"/>
                </a:solidFill>
                <a:latin typeface="GillSans" charset="0"/>
              </a:rPr>
              <a:t>CC</a:t>
            </a:r>
            <a:r>
              <a:rPr lang="en-US" sz="2600" b="1" dirty="0" smtClean="0">
                <a:solidFill>
                  <a:srgbClr val="000000"/>
                </a:solidFill>
                <a:latin typeface="GillSans" charset="0"/>
              </a:rPr>
              <a:t>(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(1/</a:t>
            </a:r>
            <a:r>
              <a:rPr lang="en-US" sz="2600" dirty="0" smtClean="0">
                <a:solidFill>
                  <a:srgbClr val="000000"/>
                </a:solidFill>
                <a:latin typeface="Gill Sans"/>
                <a:cs typeface="Gill Sans"/>
              </a:rPr>
              <a:t>log</a:t>
            </a:r>
            <a:r>
              <a:rPr lang="en-US" sz="2600" baseline="30000" dirty="0" smtClean="0">
                <a:solidFill>
                  <a:srgbClr val="000000"/>
                </a:solidFill>
                <a:latin typeface="GillSans"/>
              </a:rPr>
              <a:t>2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 N)-</a:t>
            </a:r>
            <a:r>
              <a:rPr lang="en-US" sz="2600" b="1" dirty="0" smtClean="0">
                <a:solidFill>
                  <a:srgbClr val="000000"/>
                </a:solidFill>
                <a:latin typeface="GillSans" charset="0"/>
              </a:rPr>
              <a:t>NE) 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&gt; </a:t>
            </a:r>
            <a:r>
              <a:rPr lang="en-US" sz="2600" b="1" dirty="0" smtClean="0">
                <a:solidFill>
                  <a:srgbClr val="000000"/>
                </a:solidFill>
                <a:latin typeface="GillSans" charset="0"/>
              </a:rPr>
              <a:t>CC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(</a:t>
            </a:r>
            <a:r>
              <a:rPr lang="en-US" sz="2600" b="1" dirty="0" smtClean="0">
                <a:solidFill>
                  <a:srgbClr val="000000"/>
                </a:solidFill>
                <a:latin typeface="GillSans" charset="0"/>
              </a:rPr>
              <a:t>AFPC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(</a:t>
            </a:r>
            <a:r>
              <a:rPr lang="en-US" sz="2600" dirty="0">
                <a:solidFill>
                  <a:srgbClr val="000000"/>
                </a:solidFill>
                <a:latin typeface="GillSans" charset="0"/>
              </a:rPr>
              <a:t>2</a:t>
            </a:r>
            <a:r>
              <a:rPr lang="en-US" sz="2600" dirty="0">
                <a:latin typeface="cmmi10"/>
                <a:ea typeface="cmmi10"/>
                <a:cs typeface="cmmi10"/>
              </a:rPr>
              <a:t>¸</a:t>
            </a:r>
            <a:r>
              <a:rPr lang="en-US" sz="2600" baseline="-25000" dirty="0">
                <a:latin typeface="GillSans"/>
                <a:ea typeface="cmmi10"/>
                <a:cs typeface="cmmi10"/>
              </a:rPr>
              <a:t>1</a:t>
            </a:r>
            <a:r>
              <a:rPr lang="en-US" sz="2600" dirty="0">
                <a:latin typeface="cmmi10"/>
                <a:ea typeface="cmmi10"/>
                <a:cs typeface="cmmi10"/>
              </a:rPr>
              <a:t>¸</a:t>
            </a:r>
            <a:r>
              <a:rPr lang="en-US" sz="2600" baseline="-25000" dirty="0">
                <a:latin typeface="GillSans"/>
                <a:ea typeface="cmmi10"/>
                <a:cs typeface="cmmi10"/>
              </a:rPr>
              <a:t>2</a:t>
            </a:r>
            <a:r>
              <a:rPr lang="en-US" sz="2600" dirty="0">
                <a:latin typeface="cmmi10"/>
                <a:ea typeface="cmmi10"/>
                <a:cs typeface="cmmi10"/>
              </a:rPr>
              <a:t>®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))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cmsy10"/>
                <a:ea typeface="cmsy10"/>
                <a:cs typeface="cmsy10"/>
              </a:rPr>
              <a:t>¸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 2</a:t>
            </a:r>
            <a:r>
              <a:rPr lang="en-US" sz="2600" baseline="30000" dirty="0" smtClean="0">
                <a:solidFill>
                  <a:srgbClr val="000000"/>
                </a:solidFill>
                <a:latin typeface="Symbol"/>
                <a:sym typeface="Symbol"/>
              </a:rPr>
              <a:t></a:t>
            </a:r>
            <a:r>
              <a:rPr lang="en-US" sz="2600" baseline="30000" dirty="0" smtClean="0">
                <a:solidFill>
                  <a:srgbClr val="000000"/>
                </a:solidFill>
                <a:latin typeface="GillSans"/>
                <a:sym typeface="Symbol"/>
              </a:rPr>
              <a:t>(n)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GillSans" charset="0"/>
              </a:rPr>
              <a:t>= 2</a:t>
            </a:r>
            <a:r>
              <a:rPr lang="en-US" sz="2600" baseline="30000" dirty="0">
                <a:solidFill>
                  <a:srgbClr val="000000"/>
                </a:solidFill>
                <a:latin typeface="Symbol"/>
                <a:sym typeface="Symbol"/>
              </a:rPr>
              <a:t></a:t>
            </a:r>
            <a:r>
              <a:rPr lang="en-US" sz="2600" baseline="30000" dirty="0" smtClean="0">
                <a:solidFill>
                  <a:srgbClr val="000000"/>
                </a:solidFill>
                <a:latin typeface="GillSans"/>
                <a:sym typeface="Symbol"/>
              </a:rPr>
              <a:t>(m)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 = N</a:t>
            </a:r>
            <a:r>
              <a:rPr lang="en-US" sz="2600" baseline="30000" dirty="0" smtClean="0">
                <a:solidFill>
                  <a:srgbClr val="000000"/>
                </a:solidFill>
                <a:latin typeface="Symbol"/>
                <a:sym typeface="Symbol"/>
              </a:rPr>
              <a:t></a:t>
            </a:r>
            <a:r>
              <a:rPr lang="en-US" sz="2600" baseline="15000" dirty="0" smtClean="0">
                <a:solidFill>
                  <a:srgbClr val="000000"/>
                </a:solidFill>
                <a:latin typeface="cmmi10"/>
                <a:ea typeface="cmmi10"/>
                <a:cs typeface="cmmi10"/>
                <a:sym typeface="Symbol"/>
              </a:rPr>
              <a:t>®</a:t>
            </a:r>
            <a:r>
              <a:rPr lang="en-US" sz="2600" baseline="30000" dirty="0" smtClean="0">
                <a:solidFill>
                  <a:srgbClr val="000000"/>
                </a:solidFill>
                <a:latin typeface="Symbol"/>
                <a:sym typeface="Symbol"/>
              </a:rPr>
              <a:t>(1)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.     </a:t>
            </a:r>
            <a:r>
              <a:rPr lang="en-US" sz="2200" dirty="0" smtClean="0">
                <a:solidFill>
                  <a:srgbClr val="000000"/>
                </a:solidFill>
                <a:latin typeface="GillSans" charset="0"/>
              </a:rPr>
              <a:t>(since </a:t>
            </a:r>
            <a:r>
              <a:rPr lang="en-US" sz="2200" dirty="0" smtClean="0">
                <a:latin typeface="GillSans" charset="0"/>
              </a:rPr>
              <a:t>N:=</a:t>
            </a:r>
            <a:r>
              <a:rPr lang="en-US" sz="2200" dirty="0">
                <a:latin typeface="GillSans" charset="0"/>
              </a:rPr>
              <a:t>(1/</a:t>
            </a:r>
            <a:r>
              <a:rPr lang="en-US" sz="2200" dirty="0">
                <a:latin typeface="cmmi10"/>
                <a:ea typeface="cmmi10"/>
                <a:cs typeface="cmmi10"/>
              </a:rPr>
              <a:t>®</a:t>
            </a:r>
            <a:r>
              <a:rPr lang="en-US" sz="2200" dirty="0">
                <a:latin typeface="GillSans" charset="0"/>
              </a:rPr>
              <a:t>)</a:t>
            </a:r>
            <a:r>
              <a:rPr lang="en-US" sz="2200" baseline="30000" dirty="0">
                <a:latin typeface="GillSans"/>
              </a:rPr>
              <a:t>m</a:t>
            </a:r>
            <a:r>
              <a:rPr lang="en-US" sz="2200" dirty="0" smtClean="0">
                <a:solidFill>
                  <a:srgbClr val="000000"/>
                </a:solidFill>
                <a:latin typeface="GillSans" charset="0"/>
              </a:rPr>
              <a:t>)</a:t>
            </a:r>
            <a:endParaRPr lang="en-US" sz="2200" dirty="0">
              <a:solidFill>
                <a:srgbClr val="000000"/>
              </a:solidFill>
              <a:latin typeface="Gill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72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6237" y="1869442"/>
            <a:ext cx="1170851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						   [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GillSans" charset="0"/>
              </a:rPr>
              <a:t>HartNisan’13,HirschPapadimitriouVavasis’89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]: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   </a:t>
            </a:r>
            <a:r>
              <a:rPr lang="en-US" sz="2400" dirty="0" err="1" smtClean="0">
                <a:solidFill>
                  <a:srgbClr val="000000"/>
                </a:solidFill>
                <a:latin typeface="GillSans" charset="0"/>
              </a:rPr>
              <a:t>Apx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FP problem (</a:t>
            </a:r>
            <a:r>
              <a:rPr lang="en-US" sz="2400" b="1" dirty="0" smtClean="0">
                <a:solidFill>
                  <a:srgbClr val="000000"/>
                </a:solidFill>
                <a:latin typeface="GillSans" charset="0"/>
              </a:rPr>
              <a:t>AFP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) in </a:t>
            </a:r>
            <a:r>
              <a:rPr lang="en-US" sz="2400" dirty="0" smtClean="0">
                <a:solidFill>
                  <a:srgbClr val="00B050"/>
                </a:solidFill>
                <a:latin typeface="GillSans" charset="0"/>
              </a:rPr>
              <a:t>Query Complexity 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model.</a:t>
            </a:r>
            <a:endParaRPr lang="en-US" sz="2400" dirty="0">
              <a:solidFill>
                <a:srgbClr val="000000"/>
              </a:solidFill>
              <a:latin typeface="GillSans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0729" y="1901636"/>
            <a:ext cx="3003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How to prove </a:t>
            </a:r>
            <a:r>
              <a:rPr lang="en-US" sz="2400" dirty="0" err="1" smtClean="0">
                <a:solidFill>
                  <a:srgbClr val="000000"/>
                </a:solidFill>
                <a:latin typeface="GillSans" charset="0"/>
              </a:rPr>
              <a:t>Thm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 2 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? </a:t>
            </a:r>
            <a:endParaRPr lang="en-US" sz="2400" dirty="0">
              <a:solidFill>
                <a:srgbClr val="000000"/>
              </a:solidFill>
              <a:latin typeface="GillSan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158" y="3629414"/>
            <a:ext cx="2760589" cy="2438464"/>
          </a:xfrm>
          <a:prstGeom prst="rect">
            <a:avLst/>
          </a:prstGeom>
          <a:effectLst>
            <a:glow>
              <a:schemeClr val="accent1">
                <a:alpha val="39000"/>
              </a:schemeClr>
            </a:glow>
          </a:effectLst>
        </p:spPr>
      </p:pic>
      <p:sp>
        <p:nvSpPr>
          <p:cNvPr id="11" name="Rectangle 10"/>
          <p:cNvSpPr/>
          <p:nvPr/>
        </p:nvSpPr>
        <p:spPr>
          <a:xfrm>
            <a:off x="260729" y="4803382"/>
            <a:ext cx="8481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GillSans" charset="0"/>
              </a:rPr>
              <a:t>Our main result: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   </a:t>
            </a:r>
            <a:r>
              <a:rPr lang="en-US" sz="2400" b="1" dirty="0" smtClean="0">
                <a:solidFill>
                  <a:srgbClr val="000000"/>
                </a:solidFill>
                <a:latin typeface="GillSans" charset="0"/>
              </a:rPr>
              <a:t>CC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(</a:t>
            </a:r>
            <a:r>
              <a:rPr lang="en-US" sz="2400" b="1" dirty="0" smtClean="0">
                <a:solidFill>
                  <a:srgbClr val="000000"/>
                </a:solidFill>
                <a:latin typeface="GillSans" charset="0"/>
              </a:rPr>
              <a:t>AFPC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) &gt; (</a:t>
            </a:r>
            <a:r>
              <a:rPr lang="en-US" sz="2400" dirty="0" err="1" smtClean="0">
                <a:solidFill>
                  <a:srgbClr val="000000"/>
                </a:solidFill>
                <a:latin typeface="GillSans" charset="0"/>
              </a:rPr>
              <a:t>Det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) Query Complexity (</a:t>
            </a:r>
            <a:r>
              <a:rPr lang="en-US" sz="2400" b="1" dirty="0" smtClean="0">
                <a:solidFill>
                  <a:srgbClr val="000000"/>
                </a:solidFill>
                <a:latin typeface="GillSans" charset="0"/>
              </a:rPr>
              <a:t>AFP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) . </a:t>
            </a:r>
          </a:p>
        </p:txBody>
      </p:sp>
      <p:sp>
        <p:nvSpPr>
          <p:cNvPr id="25" name="Oval 24"/>
          <p:cNvSpPr/>
          <p:nvPr/>
        </p:nvSpPr>
        <p:spPr>
          <a:xfrm>
            <a:off x="9633591" y="3931105"/>
            <a:ext cx="173421" cy="13204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1092278" y="4671335"/>
            <a:ext cx="173421" cy="13204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726120" y="5574851"/>
            <a:ext cx="173421" cy="13204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1576691" y="3865785"/>
            <a:ext cx="173421" cy="13204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41894" y="3326366"/>
            <a:ext cx="8500644" cy="830997"/>
            <a:chOff x="340014" y="3663638"/>
            <a:chExt cx="8500644" cy="830997"/>
          </a:xfrm>
        </p:grpSpPr>
        <p:sp>
          <p:nvSpPr>
            <p:cNvPr id="10" name="Rectangle 9"/>
            <p:cNvSpPr/>
            <p:nvPr/>
          </p:nvSpPr>
          <p:spPr>
            <a:xfrm>
              <a:off x="340014" y="3663638"/>
              <a:ext cx="850064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err="1" smtClean="0">
                  <a:solidFill>
                    <a:srgbClr val="000000"/>
                  </a:solidFill>
                  <a:latin typeface="GillSans" charset="0"/>
                </a:rPr>
                <a:t>Thm</a:t>
              </a:r>
              <a:r>
                <a:rPr lang="en-US" sz="2400" b="1" dirty="0" smtClean="0">
                  <a:solidFill>
                    <a:srgbClr val="000000"/>
                  </a:solidFill>
                  <a:latin typeface="GillSans" charset="0"/>
                </a:rPr>
                <a:t> </a:t>
              </a:r>
              <a:r>
                <a:rPr lang="en-US" sz="2400" dirty="0" smtClean="0">
                  <a:solidFill>
                    <a:srgbClr val="000000"/>
                  </a:solidFill>
                  <a:latin typeface="GillSans" charset="0"/>
                </a:rPr>
                <a:t>[</a:t>
              </a:r>
              <a:r>
                <a:rPr lang="en-US" sz="2400" dirty="0" smtClean="0">
                  <a:solidFill>
                    <a:schemeClr val="bg1">
                      <a:lumMod val="50000"/>
                    </a:schemeClr>
                  </a:solidFill>
                  <a:latin typeface="GillSans" charset="0"/>
                </a:rPr>
                <a:t>HPV’89</a:t>
              </a:r>
              <a:r>
                <a:rPr lang="en-US" sz="2400" dirty="0" smtClean="0">
                  <a:solidFill>
                    <a:srgbClr val="000000"/>
                  </a:solidFill>
                  <a:latin typeface="GillSans" charset="0"/>
                </a:rPr>
                <a:t>] For any n,  </a:t>
              </a:r>
              <a:r>
                <a:rPr lang="en-US" sz="2400" dirty="0">
                  <a:solidFill>
                    <a:srgbClr val="000000"/>
                  </a:solidFill>
                  <a:latin typeface="GillSans" charset="0"/>
                </a:rPr>
                <a:t>e</a:t>
              </a:r>
              <a:r>
                <a:rPr lang="en-US" sz="2400" dirty="0" smtClean="0">
                  <a:solidFill>
                    <a:srgbClr val="000000"/>
                  </a:solidFill>
                  <a:latin typeface="GillSans" charset="0"/>
                </a:rPr>
                <a:t>xists family of “smooth” (</a:t>
              </a:r>
              <a:r>
                <a:rPr lang="en-US" sz="2400" dirty="0" smtClean="0">
                  <a:solidFill>
                    <a:srgbClr val="00B050"/>
                  </a:solidFill>
                  <a:latin typeface="GillSans" charset="0"/>
                </a:rPr>
                <a:t>72</a:t>
              </a:r>
              <a:r>
                <a:rPr lang="en-US" sz="2400" dirty="0" smtClean="0">
                  <a:solidFill>
                    <a:srgbClr val="000000"/>
                  </a:solidFill>
                  <a:latin typeface="GillSans" charset="0"/>
                </a:rPr>
                <a:t>-Lipschitz) </a:t>
              </a:r>
            </a:p>
            <a:p>
              <a:r>
                <a:rPr lang="en-US" sz="2400" dirty="0" smtClean="0">
                  <a:solidFill>
                    <a:srgbClr val="000000"/>
                  </a:solidFill>
                  <a:latin typeface="GillSans" charset="0"/>
                </a:rPr>
                <a:t>functions               , </a:t>
              </a:r>
              <a:r>
                <a:rPr lang="en-US" sz="2400" dirty="0" err="1" smtClean="0">
                  <a:solidFill>
                    <a:srgbClr val="000000"/>
                  </a:solidFill>
                  <a:latin typeface="GillSans" charset="0"/>
                </a:rPr>
                <a:t>s.t</a:t>
              </a:r>
              <a:r>
                <a:rPr lang="en-US" sz="2400" dirty="0" smtClean="0">
                  <a:solidFill>
                    <a:srgbClr val="000000"/>
                  </a:solidFill>
                  <a:latin typeface="GillSans" charset="0"/>
                </a:rPr>
                <a:t> finding </a:t>
              </a:r>
              <a:r>
                <a:rPr lang="en-US" sz="2400" dirty="0" smtClean="0">
                  <a:solidFill>
                    <a:srgbClr val="00B050"/>
                  </a:solidFill>
                  <a:latin typeface="GillSans" charset="0"/>
                </a:rPr>
                <a:t>0.01</a:t>
              </a:r>
              <a:r>
                <a:rPr lang="en-US" sz="2400" dirty="0" smtClean="0">
                  <a:solidFill>
                    <a:srgbClr val="000000"/>
                  </a:solidFill>
                  <a:latin typeface="GillSans" charset="0"/>
                </a:rPr>
                <a:t>-FP requires </a:t>
              </a:r>
              <a:r>
                <a:rPr lang="en-US" sz="2400" b="1" dirty="0" err="1" smtClean="0">
                  <a:solidFill>
                    <a:srgbClr val="000000"/>
                  </a:solidFill>
                  <a:latin typeface="GillSans" charset="0"/>
                </a:rPr>
                <a:t>exp</a:t>
              </a:r>
              <a:r>
                <a:rPr lang="en-US" sz="2400" b="1" dirty="0" smtClean="0">
                  <a:solidFill>
                    <a:srgbClr val="000000"/>
                  </a:solidFill>
                  <a:latin typeface="GillSans" charset="0"/>
                </a:rPr>
                <a:t>(n)</a:t>
              </a:r>
              <a:r>
                <a:rPr lang="en-US" sz="2400" dirty="0" smtClean="0">
                  <a:solidFill>
                    <a:srgbClr val="000000"/>
                  </a:solidFill>
                  <a:latin typeface="GillSans" charset="0"/>
                </a:rPr>
                <a:t>  </a:t>
              </a:r>
              <a:r>
                <a:rPr lang="en-US" sz="2400" i="1" dirty="0" smtClean="0">
                  <a:latin typeface="GillSans" charset="0"/>
                </a:rPr>
                <a:t>queries</a:t>
              </a:r>
              <a:r>
                <a:rPr lang="en-US" sz="2400" dirty="0" smtClean="0">
                  <a:solidFill>
                    <a:srgbClr val="000000"/>
                  </a:solidFill>
                  <a:latin typeface="GillSans" charset="0"/>
                </a:rPr>
                <a:t>! 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1985" y="4138919"/>
              <a:ext cx="822891" cy="250445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241894" y="611718"/>
            <a:ext cx="1217954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err="1" smtClean="0">
                <a:solidFill>
                  <a:srgbClr val="000000"/>
                </a:solidFill>
                <a:latin typeface="GillSans" charset="0"/>
              </a:rPr>
              <a:t>Thm</a:t>
            </a:r>
            <a:r>
              <a:rPr lang="en-US" sz="2600" b="1" dirty="0" smtClean="0">
                <a:solidFill>
                  <a:srgbClr val="000000"/>
                </a:solidFill>
                <a:latin typeface="GillSans" charset="0"/>
              </a:rPr>
              <a:t> 2 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[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GillSans" charset="0"/>
              </a:rPr>
              <a:t>R</a:t>
            </a:r>
            <a:r>
              <a:rPr lang="en-US" sz="2600" dirty="0" smtClean="0">
                <a:solidFill>
                  <a:srgbClr val="00B050"/>
                </a:solidFill>
                <a:latin typeface="GillSans" charset="0"/>
              </a:rPr>
              <a:t>W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GillSans" charset="0"/>
              </a:rPr>
              <a:t>’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GillSans" charset="0"/>
              </a:rPr>
              <a:t>16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] </a:t>
            </a:r>
            <a:r>
              <a:rPr lang="en-US" sz="2600" b="1" dirty="0" smtClean="0">
                <a:solidFill>
                  <a:srgbClr val="000000"/>
                </a:solidFill>
                <a:latin typeface="GillSans" charset="0"/>
              </a:rPr>
              <a:t>:  </a:t>
            </a:r>
            <a:r>
              <a:rPr lang="en-US" sz="2600" b="1" dirty="0" smtClean="0">
                <a:solidFill>
                  <a:srgbClr val="000000"/>
                </a:solidFill>
                <a:latin typeface="cmsy10"/>
                <a:ea typeface="cmsy10"/>
                <a:cs typeface="cmsy10"/>
              </a:rPr>
              <a:t>9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 constants  </a:t>
            </a:r>
            <a:r>
              <a:rPr lang="en-US" sz="26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¸</a:t>
            </a:r>
            <a:r>
              <a:rPr lang="en-US" sz="2600" baseline="-25000" dirty="0" smtClean="0">
                <a:solidFill>
                  <a:srgbClr val="000000"/>
                </a:solidFill>
                <a:latin typeface="GillSans"/>
                <a:ea typeface="cmmi10"/>
                <a:cs typeface="cmmi10"/>
              </a:rPr>
              <a:t>1</a:t>
            </a:r>
            <a:r>
              <a:rPr lang="en-US" sz="26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¸</a:t>
            </a:r>
            <a:r>
              <a:rPr lang="en-US" sz="2600" baseline="-25000" dirty="0" smtClean="0">
                <a:solidFill>
                  <a:srgbClr val="000000"/>
                </a:solidFill>
                <a:latin typeface="GillSans"/>
                <a:ea typeface="cmmi10"/>
                <a:cs typeface="cmmi10"/>
              </a:rPr>
              <a:t>2</a:t>
            </a:r>
            <a:r>
              <a:rPr lang="en-US" sz="26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®</a:t>
            </a:r>
            <a:r>
              <a:rPr lang="en-US" sz="2600" dirty="0">
                <a:solidFill>
                  <a:srgbClr val="000000"/>
                </a:solidFill>
                <a:latin typeface="GillSans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and   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m = O</a:t>
            </a:r>
            <a:r>
              <a:rPr lang="en-US" sz="2600" baseline="-250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®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(n)  </a:t>
            </a:r>
            <a:r>
              <a:rPr lang="en-US" sz="2600" dirty="0" err="1" smtClean="0">
                <a:solidFill>
                  <a:srgbClr val="000000"/>
                </a:solidFill>
                <a:latin typeface="GillSans" charset="0"/>
              </a:rPr>
              <a:t>s.t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  for 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any deterministic protocol,  </a:t>
            </a:r>
            <a:r>
              <a:rPr lang="en-US" sz="2600" b="1" dirty="0" smtClean="0">
                <a:solidFill>
                  <a:srgbClr val="000000"/>
                </a:solidFill>
                <a:latin typeface="GillSans" charset="0"/>
              </a:rPr>
              <a:t>CC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(</a:t>
            </a:r>
            <a:r>
              <a:rPr lang="en-US" sz="2600" b="1" dirty="0" smtClean="0">
                <a:solidFill>
                  <a:srgbClr val="000000"/>
                </a:solidFill>
                <a:latin typeface="GillSans" charset="0"/>
              </a:rPr>
              <a:t>AFPC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(</a:t>
            </a:r>
            <a:r>
              <a:rPr lang="en-US" sz="26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f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, </a:t>
            </a:r>
            <a:r>
              <a:rPr lang="en-US" sz="26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g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, </a:t>
            </a:r>
            <a:r>
              <a:rPr lang="en-US" sz="2600" dirty="0">
                <a:solidFill>
                  <a:srgbClr val="37A76F"/>
                </a:solidFill>
                <a:latin typeface="cmmi10"/>
                <a:ea typeface="cmmi10"/>
                <a:cs typeface="cmmi10"/>
              </a:rPr>
              <a:t>¸</a:t>
            </a:r>
            <a:r>
              <a:rPr lang="en-US" sz="2600" baseline="-25000" dirty="0">
                <a:solidFill>
                  <a:srgbClr val="37A76F"/>
                </a:solidFill>
                <a:latin typeface="GillSans"/>
                <a:ea typeface="cmmi10"/>
                <a:cs typeface="cmmi10"/>
              </a:rPr>
              <a:t>1</a:t>
            </a:r>
            <a:r>
              <a:rPr lang="en-US" sz="2600" dirty="0">
                <a:solidFill>
                  <a:srgbClr val="37A76F"/>
                </a:solidFill>
                <a:latin typeface="cmmi10"/>
                <a:ea typeface="cmmi10"/>
                <a:cs typeface="cmmi10"/>
              </a:rPr>
              <a:t>¸</a:t>
            </a:r>
            <a:r>
              <a:rPr lang="en-US" sz="2600" baseline="-25000" dirty="0">
                <a:solidFill>
                  <a:srgbClr val="37A76F"/>
                </a:solidFill>
                <a:latin typeface="GillSans"/>
                <a:ea typeface="cmmi10"/>
                <a:cs typeface="cmmi10"/>
              </a:rPr>
              <a:t>2</a:t>
            </a:r>
            <a:r>
              <a:rPr lang="en-US" sz="2600" dirty="0" smtClean="0">
                <a:solidFill>
                  <a:srgbClr val="37A76F"/>
                </a:solidFill>
                <a:latin typeface="cmmi10"/>
                <a:ea typeface="cmmi10"/>
                <a:cs typeface="cmmi10"/>
              </a:rPr>
              <a:t>®</a:t>
            </a:r>
            <a:r>
              <a:rPr lang="en-US" sz="2600" dirty="0" smtClean="0">
                <a:solidFill>
                  <a:srgbClr val="37A76F"/>
                </a:solidFill>
                <a:latin typeface="GillSans" charset="0"/>
              </a:rPr>
              <a:t>/</a:t>
            </a:r>
            <a:r>
              <a:rPr lang="en-US" sz="2600" dirty="0" smtClean="0">
                <a:solidFill>
                  <a:schemeClr val="accent3"/>
                </a:solidFill>
                <a:latin typeface="GillSans" charset="0"/>
              </a:rPr>
              <a:t>123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)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) </a:t>
            </a:r>
            <a:r>
              <a:rPr lang="en-US" sz="2600" dirty="0" smtClean="0">
                <a:solidFill>
                  <a:srgbClr val="000000"/>
                </a:solidFill>
                <a:latin typeface="cmsy10"/>
                <a:ea typeface="cmsy10"/>
                <a:cs typeface="cmsy10"/>
              </a:rPr>
              <a:t>¸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 2</a:t>
            </a:r>
            <a:r>
              <a:rPr lang="en-US" sz="2600" baseline="30000" dirty="0" smtClean="0">
                <a:solidFill>
                  <a:srgbClr val="000000"/>
                </a:solidFill>
                <a:latin typeface="Symbol"/>
                <a:sym typeface="Symbol"/>
              </a:rPr>
              <a:t></a:t>
            </a:r>
            <a:r>
              <a:rPr lang="en-US" sz="2600" baseline="30000" dirty="0" smtClean="0">
                <a:solidFill>
                  <a:srgbClr val="000000"/>
                </a:solidFill>
                <a:latin typeface="GillSans"/>
                <a:sym typeface="Symbol"/>
              </a:rPr>
              <a:t>(n)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1436" y="3185035"/>
            <a:ext cx="2221357" cy="28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50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687809" y="5021579"/>
            <a:ext cx="108927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GillSans" charset="0"/>
              </a:rPr>
              <a:t>Basic idea 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: If each coordinate is  “split” b/w Alice and Bob in a </a:t>
            </a:r>
            <a:r>
              <a:rPr lang="en-US" sz="2400" i="1" dirty="0" smtClean="0">
                <a:solidFill>
                  <a:srgbClr val="000000"/>
                </a:solidFill>
                <a:latin typeface="GillSans" charset="0"/>
              </a:rPr>
              <a:t>carefully 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chosen way, 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GillSans" charset="0"/>
                <a:sym typeface="Wingdings"/>
              </a:rPr>
              <a:t>  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Resulting </a:t>
            </a:r>
            <a:r>
              <a:rPr lang="en-US" sz="2400" dirty="0" smtClean="0">
                <a:solidFill>
                  <a:srgbClr val="00B050"/>
                </a:solidFill>
                <a:latin typeface="GillSans" charset="0"/>
              </a:rPr>
              <a:t>communication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 problem remains as hard as the </a:t>
            </a:r>
            <a:r>
              <a:rPr lang="en-US" sz="2400" dirty="0" smtClean="0">
                <a:solidFill>
                  <a:srgbClr val="00B050"/>
                </a:solidFill>
                <a:latin typeface="GillSans" charset="0"/>
              </a:rPr>
              <a:t>query 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problem!</a:t>
            </a:r>
            <a:endParaRPr lang="en-US" sz="2400" dirty="0">
              <a:solidFill>
                <a:srgbClr val="000000"/>
              </a:solidFill>
              <a:latin typeface="GillSans" charset="0"/>
            </a:endParaRPr>
          </a:p>
        </p:txBody>
      </p:sp>
      <p:pic>
        <p:nvPicPr>
          <p:cNvPr id="132" name="Picture 1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958" y="1345176"/>
            <a:ext cx="1759123" cy="155385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204673" y="2388941"/>
            <a:ext cx="4745088" cy="2030604"/>
            <a:chOff x="3204673" y="2028739"/>
            <a:chExt cx="4745088" cy="2030604"/>
          </a:xfrm>
        </p:grpSpPr>
        <p:pic>
          <p:nvPicPr>
            <p:cNvPr id="133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1427" y="3104159"/>
              <a:ext cx="818334" cy="955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4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4673" y="3104159"/>
              <a:ext cx="864541" cy="955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5700201" y="2028739"/>
              <a:ext cx="1217433" cy="125117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 flipH="1">
              <a:off x="4283007" y="2048039"/>
              <a:ext cx="1417196" cy="12318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TextBox 164"/>
            <p:cNvSpPr txBox="1"/>
            <p:nvPr/>
          </p:nvSpPr>
          <p:spPr>
            <a:xfrm>
              <a:off x="4525615" y="3193777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f</a:t>
              </a:r>
              <a:r>
                <a:rPr lang="en-US" b="1" smtClean="0"/>
                <a:t>(x</a:t>
              </a:r>
              <a:r>
                <a:rPr lang="en-US" b="1" dirty="0" smtClean="0"/>
                <a:t>)</a:t>
              </a:r>
              <a:endParaRPr lang="en-US" b="1" dirty="0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327911" y="3167273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g</a:t>
              </a:r>
              <a:endParaRPr lang="en-US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87006" y="1990219"/>
            <a:ext cx="558166" cy="517990"/>
            <a:chOff x="5387006" y="1630017"/>
            <a:chExt cx="558166" cy="475500"/>
          </a:xfrm>
        </p:grpSpPr>
        <p:sp>
          <p:nvSpPr>
            <p:cNvPr id="33" name="TextBox 32"/>
            <p:cNvSpPr txBox="1"/>
            <p:nvPr/>
          </p:nvSpPr>
          <p:spPr>
            <a:xfrm>
              <a:off x="5387006" y="1630017"/>
              <a:ext cx="558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h(x)</a:t>
              </a:r>
              <a:endParaRPr lang="en-US" b="1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5618182" y="1973470"/>
              <a:ext cx="173421" cy="13204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245235" y="230035"/>
            <a:ext cx="47429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GillSans" charset="0"/>
              </a:rPr>
              <a:t>“Lifting” </a:t>
            </a:r>
            <a:r>
              <a:rPr lang="en-US" sz="3000" dirty="0" smtClean="0">
                <a:latin typeface="GillSans" charset="0"/>
              </a:rPr>
              <a:t>[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GillSans" charset="0"/>
              </a:rPr>
              <a:t>Raz-McKenzie’99</a:t>
            </a:r>
            <a:r>
              <a:rPr lang="en-US" sz="3000" dirty="0" smtClean="0">
                <a:solidFill>
                  <a:srgbClr val="000000"/>
                </a:solidFill>
                <a:latin typeface="GillSans" charset="0"/>
              </a:rPr>
              <a:t>]</a:t>
            </a:r>
            <a:endParaRPr lang="en-US" sz="3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993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4549" y="96472"/>
            <a:ext cx="106088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GillSans" charset="0"/>
              </a:rPr>
              <a:t>“Lifting”:   From Query world to Communication world</a:t>
            </a:r>
            <a:endParaRPr lang="en-US" sz="3600" dirty="0">
              <a:solidFill>
                <a:srgbClr val="00B050"/>
              </a:solidFill>
              <a:latin typeface="GillSans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727330" y="1858802"/>
            <a:ext cx="441434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8056174" y="2217515"/>
            <a:ext cx="1688505" cy="5489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8749862" y="2357760"/>
            <a:ext cx="1024761" cy="3929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9388368" y="2405363"/>
            <a:ext cx="528147" cy="3535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7676933" y="2806512"/>
          <a:ext cx="41953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230"/>
                <a:gridCol w="699230"/>
                <a:gridCol w="699230"/>
                <a:gridCol w="699230"/>
                <a:gridCol w="699230"/>
                <a:gridCol w="69923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flipH="1" flipV="1">
            <a:off x="10026877" y="2405363"/>
            <a:ext cx="65690" cy="3640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10137232" y="2357760"/>
            <a:ext cx="643763" cy="3894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10215029" y="2183367"/>
            <a:ext cx="1199218" cy="5755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9942791" y="1474263"/>
            <a:ext cx="5256" cy="3233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9779848" y="1849067"/>
            <a:ext cx="35779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000000"/>
                </a:solidFill>
                <a:latin typeface="GillSans" charset="0"/>
              </a:rPr>
              <a:t>S</a:t>
            </a:r>
            <a:endParaRPr lang="en-US" sz="2200" b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7968630" y="2885667"/>
            <a:ext cx="3745140" cy="229134"/>
            <a:chOff x="7968630" y="2307170"/>
            <a:chExt cx="3745140" cy="22913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68630" y="2318946"/>
              <a:ext cx="1455352" cy="21735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62260" y="2307170"/>
              <a:ext cx="351510" cy="193330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7655829" y="3214447"/>
            <a:ext cx="4424080" cy="872590"/>
            <a:chOff x="7655829" y="2635950"/>
            <a:chExt cx="4424080" cy="872590"/>
          </a:xfrm>
        </p:grpSpPr>
        <p:cxnSp>
          <p:nvCxnSpPr>
            <p:cNvPr id="49" name="Straight Arrow Connector 48"/>
            <p:cNvCxnSpPr/>
            <p:nvPr/>
          </p:nvCxnSpPr>
          <p:spPr>
            <a:xfrm flipV="1">
              <a:off x="8602714" y="2641204"/>
              <a:ext cx="141884" cy="56755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 flipV="1">
              <a:off x="8786636" y="2635950"/>
              <a:ext cx="162921" cy="5728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9256993" y="2641761"/>
              <a:ext cx="141884" cy="56755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7882758" y="2650939"/>
              <a:ext cx="141884" cy="56755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 flipV="1">
              <a:off x="8066681" y="2645685"/>
              <a:ext cx="162921" cy="5728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7655829" y="2636507"/>
              <a:ext cx="4424080" cy="872033"/>
              <a:chOff x="7655829" y="2636507"/>
              <a:chExt cx="4424080" cy="872033"/>
            </a:xfrm>
          </p:grpSpPr>
          <p:cxnSp>
            <p:nvCxnSpPr>
              <p:cNvPr id="52" name="Straight Arrow Connector 51"/>
              <p:cNvCxnSpPr/>
              <p:nvPr/>
            </p:nvCxnSpPr>
            <p:spPr>
              <a:xfrm flipH="1" flipV="1">
                <a:off x="9440915" y="2636507"/>
                <a:ext cx="162921" cy="57281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flipV="1">
                <a:off x="9969058" y="2653384"/>
                <a:ext cx="141884" cy="56755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flipH="1" flipV="1">
                <a:off x="10152980" y="2648130"/>
                <a:ext cx="162921" cy="57281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V="1">
                <a:off x="10602286" y="2657527"/>
                <a:ext cx="141884" cy="56755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flipH="1" flipV="1">
                <a:off x="10786208" y="2652273"/>
                <a:ext cx="162921" cy="57281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flipV="1">
                <a:off x="11366927" y="2658489"/>
                <a:ext cx="141884" cy="56755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 flipH="1" flipV="1">
                <a:off x="11550849" y="2653235"/>
                <a:ext cx="162921" cy="57281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55829" y="3282260"/>
                <a:ext cx="810837" cy="226280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64974" y="3285068"/>
                <a:ext cx="1014935" cy="223472"/>
              </a:xfrm>
              <a:prstGeom prst="rect">
                <a:avLst/>
              </a:prstGeom>
            </p:spPr>
          </p:pic>
        </p:grpSp>
      </p:grpSp>
      <p:grpSp>
        <p:nvGrpSpPr>
          <p:cNvPr id="166" name="Group 165"/>
          <p:cNvGrpSpPr/>
          <p:nvPr/>
        </p:nvGrpSpPr>
        <p:grpSpPr>
          <a:xfrm>
            <a:off x="-437469" y="4764786"/>
            <a:ext cx="9611027" cy="1262936"/>
            <a:chOff x="-333839" y="4697693"/>
            <a:chExt cx="9611027" cy="1262936"/>
          </a:xfrm>
        </p:grpSpPr>
        <p:sp>
          <p:nvSpPr>
            <p:cNvPr id="63" name="Rectangle 62"/>
            <p:cNvSpPr/>
            <p:nvPr/>
          </p:nvSpPr>
          <p:spPr>
            <a:xfrm>
              <a:off x="-333839" y="5437409"/>
              <a:ext cx="93555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solidFill>
                    <a:srgbClr val="000000"/>
                  </a:solidFill>
                  <a:latin typeface="cmsy10"/>
                  <a:ea typeface="cmsy10"/>
                  <a:cs typeface="cmsy10"/>
                </a:rPr>
                <a:t>		8</a:t>
              </a:r>
              <a:r>
                <a:rPr lang="en-US" sz="2600" dirty="0" smtClean="0">
                  <a:solidFill>
                    <a:srgbClr val="000000"/>
                  </a:solidFill>
                  <a:latin typeface="GillSans" charset="0"/>
                </a:rPr>
                <a:t> S  :       </a:t>
              </a:r>
              <a:r>
                <a:rPr lang="en-US" sz="2600" b="1" dirty="0" smtClean="0">
                  <a:solidFill>
                    <a:srgbClr val="000000"/>
                  </a:solidFill>
                  <a:latin typeface="GillSans" charset="0"/>
                </a:rPr>
                <a:t>CC</a:t>
              </a:r>
              <a:r>
                <a:rPr lang="en-US" sz="2600" dirty="0" smtClean="0">
                  <a:solidFill>
                    <a:srgbClr val="000000"/>
                  </a:solidFill>
                  <a:latin typeface="GillSans" charset="0"/>
                </a:rPr>
                <a:t>(</a:t>
              </a:r>
              <a:r>
                <a:rPr lang="en-US" sz="2800" dirty="0" smtClean="0">
                  <a:solidFill>
                    <a:srgbClr val="000000"/>
                  </a:solidFill>
                  <a:latin typeface="GillSans" charset="0"/>
                </a:rPr>
                <a:t>S</a:t>
              </a:r>
              <a:r>
                <a:rPr lang="en-US" sz="2600" dirty="0" smtClean="0">
                  <a:solidFill>
                    <a:srgbClr val="000000"/>
                  </a:solidFill>
                  <a:latin typeface="GillSans" charset="0"/>
                </a:rPr>
                <a:t>(</a:t>
              </a:r>
              <a:r>
                <a:rPr lang="en-US" sz="2600" dirty="0" smtClean="0">
                  <a:solidFill>
                    <a:srgbClr val="000000"/>
                  </a:solidFill>
                  <a:latin typeface="cmmi10"/>
                  <a:ea typeface="cmmi10"/>
                  <a:cs typeface="cmmi10"/>
                </a:rPr>
                <a:t>y</a:t>
              </a:r>
              <a:r>
                <a:rPr lang="en-US" sz="2600" dirty="0" smtClean="0">
                  <a:solidFill>
                    <a:srgbClr val="000000"/>
                  </a:solidFill>
                  <a:latin typeface="GillSans" charset="0"/>
                </a:rPr>
                <a:t>[</a:t>
              </a:r>
              <a:r>
                <a:rPr lang="en-US" sz="2600" dirty="0">
                  <a:solidFill>
                    <a:srgbClr val="000000"/>
                  </a:solidFill>
                  <a:latin typeface="cmmi10"/>
                  <a:ea typeface="cmmi10"/>
                  <a:cs typeface="cmmi10"/>
                </a:rPr>
                <a:t>x</a:t>
              </a:r>
              <a:r>
                <a:rPr lang="en-US" sz="2600" baseline="-25000" dirty="0" smtClean="0">
                  <a:solidFill>
                    <a:srgbClr val="000000"/>
                  </a:solidFill>
                  <a:latin typeface="GillSans"/>
                </a:rPr>
                <a:t>i</a:t>
              </a:r>
              <a:r>
                <a:rPr lang="en-US" sz="2600" dirty="0" smtClean="0">
                  <a:solidFill>
                    <a:srgbClr val="000000"/>
                  </a:solidFill>
                  <a:latin typeface="GillSans" charset="0"/>
                </a:rPr>
                <a:t>], </a:t>
              </a:r>
              <a:r>
                <a:rPr lang="en-US" sz="2600" dirty="0" smtClean="0">
                  <a:solidFill>
                    <a:srgbClr val="000000"/>
                  </a:solidFill>
                  <a:latin typeface="cmmi10"/>
                  <a:ea typeface="cmmi10"/>
                  <a:cs typeface="cmmi10"/>
                </a:rPr>
                <a:t>y</a:t>
              </a:r>
              <a:r>
                <a:rPr lang="en-US" sz="2600" dirty="0" smtClean="0">
                  <a:solidFill>
                    <a:srgbClr val="000000"/>
                  </a:solidFill>
                  <a:latin typeface="GillSans" charset="0"/>
                </a:rPr>
                <a:t>[</a:t>
              </a:r>
              <a:r>
                <a:rPr lang="en-US" sz="2600" dirty="0">
                  <a:solidFill>
                    <a:srgbClr val="000000"/>
                  </a:solidFill>
                  <a:latin typeface="cmmi10"/>
                  <a:ea typeface="cmmi10"/>
                  <a:cs typeface="cmmi10"/>
                </a:rPr>
                <a:t>x</a:t>
              </a:r>
              <a:r>
                <a:rPr lang="en-US" sz="2600" baseline="-25000" dirty="0" smtClean="0">
                  <a:solidFill>
                    <a:srgbClr val="000000"/>
                  </a:solidFill>
                  <a:latin typeface="GillSans"/>
                </a:rPr>
                <a:t>2</a:t>
              </a:r>
              <a:r>
                <a:rPr lang="en-US" sz="2600" dirty="0" smtClean="0">
                  <a:solidFill>
                    <a:srgbClr val="000000"/>
                  </a:solidFill>
                  <a:latin typeface="GillSans" charset="0"/>
                </a:rPr>
                <a:t>], … , </a:t>
              </a:r>
              <a:r>
                <a:rPr lang="en-US" sz="2600" dirty="0" smtClean="0">
                  <a:solidFill>
                    <a:srgbClr val="000000"/>
                  </a:solidFill>
                  <a:latin typeface="cmmi10"/>
                  <a:ea typeface="cmmi10"/>
                  <a:cs typeface="cmmi10"/>
                </a:rPr>
                <a:t>y</a:t>
              </a:r>
              <a:r>
                <a:rPr lang="en-US" sz="2600" dirty="0" smtClean="0">
                  <a:solidFill>
                    <a:srgbClr val="000000"/>
                  </a:solidFill>
                  <a:latin typeface="GillSans" charset="0"/>
                </a:rPr>
                <a:t>[</a:t>
              </a:r>
              <a:r>
                <a:rPr lang="en-US" sz="2600" dirty="0" err="1">
                  <a:solidFill>
                    <a:srgbClr val="000000"/>
                  </a:solidFill>
                  <a:latin typeface="cmmi10"/>
                  <a:ea typeface="cmmi10"/>
                  <a:cs typeface="cmmi10"/>
                </a:rPr>
                <a:t>x</a:t>
              </a:r>
              <a:r>
                <a:rPr lang="en-US" sz="2600" baseline="-25000" dirty="0" err="1" smtClean="0">
                  <a:solidFill>
                    <a:srgbClr val="000000"/>
                  </a:solidFill>
                  <a:latin typeface="GillSans"/>
                </a:rPr>
                <a:t>N</a:t>
              </a:r>
              <a:r>
                <a:rPr lang="en-US" sz="2600" dirty="0" smtClean="0">
                  <a:solidFill>
                    <a:srgbClr val="000000"/>
                  </a:solidFill>
                  <a:latin typeface="GillSans" charset="0"/>
                </a:rPr>
                <a:t>])) </a:t>
              </a:r>
              <a:r>
                <a:rPr lang="en-US" sz="2600" dirty="0" smtClean="0">
                  <a:solidFill>
                    <a:srgbClr val="000000"/>
                  </a:solidFill>
                  <a:latin typeface="cmsy10"/>
                  <a:ea typeface="cmsy10"/>
                  <a:cs typeface="cmsy10"/>
                </a:rPr>
                <a:t>¸ </a:t>
              </a:r>
              <a:r>
                <a:rPr lang="en-US" sz="2600" dirty="0" smtClean="0">
                  <a:solidFill>
                    <a:srgbClr val="000000"/>
                  </a:solidFill>
                  <a:latin typeface="GillSans" charset="0"/>
                </a:rPr>
                <a:t> </a:t>
              </a:r>
              <a:r>
                <a:rPr lang="en-US" sz="2600" dirty="0" smtClean="0">
                  <a:solidFill>
                    <a:srgbClr val="000000"/>
                  </a:solidFill>
                  <a:latin typeface="Symbol"/>
                  <a:sym typeface="Symbol"/>
                </a:rPr>
                <a:t></a:t>
              </a:r>
              <a:r>
                <a:rPr lang="en-US" sz="2600" dirty="0" smtClean="0">
                  <a:solidFill>
                    <a:srgbClr val="000000"/>
                  </a:solidFill>
                  <a:latin typeface="GillSans" charset="0"/>
                </a:rPr>
                <a:t>(log(N))</a:t>
              </a:r>
              <a:r>
                <a:rPr lang="en-US" sz="2600" dirty="0" smtClean="0">
                  <a:solidFill>
                    <a:srgbClr val="000000"/>
                  </a:solidFill>
                  <a:latin typeface="cmsy10"/>
                  <a:ea typeface="cmsy10"/>
                  <a:cs typeface="cmsy10"/>
                </a:rPr>
                <a:t>¢</a:t>
              </a:r>
              <a:r>
                <a:rPr lang="en-US" sz="2600" b="1" dirty="0" smtClean="0">
                  <a:solidFill>
                    <a:srgbClr val="000000"/>
                  </a:solidFill>
                  <a:latin typeface="GillSans" charset="0"/>
                </a:rPr>
                <a:t>QC</a:t>
              </a:r>
              <a:r>
                <a:rPr lang="en-US" sz="2600" dirty="0" smtClean="0">
                  <a:solidFill>
                    <a:srgbClr val="000000"/>
                  </a:solidFill>
                  <a:latin typeface="GillSans" charset="0"/>
                </a:rPr>
                <a:t>(</a:t>
              </a:r>
              <a:r>
                <a:rPr lang="en-US" sz="2800" dirty="0" smtClean="0">
                  <a:solidFill>
                    <a:srgbClr val="000000"/>
                  </a:solidFill>
                  <a:latin typeface="GillSans" charset="0"/>
                </a:rPr>
                <a:t>S</a:t>
              </a:r>
              <a:r>
                <a:rPr lang="en-US" sz="2600" dirty="0" smtClean="0">
                  <a:solidFill>
                    <a:srgbClr val="000000"/>
                  </a:solidFill>
                  <a:latin typeface="GillSans" charset="0"/>
                </a:rPr>
                <a:t>).</a:t>
              </a:r>
              <a:endParaRPr lang="en-US" sz="2600" dirty="0">
                <a:solidFill>
                  <a:srgbClr val="000000"/>
                </a:solidFill>
                <a:latin typeface="GillSans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67377" y="4697693"/>
              <a:ext cx="890981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GillSans" charset="0"/>
                </a:rPr>
                <a:t>[</a:t>
              </a:r>
              <a:r>
                <a:rPr lang="en-US" sz="2400" dirty="0" smtClean="0">
                  <a:solidFill>
                    <a:schemeClr val="bg1">
                      <a:lumMod val="50000"/>
                    </a:schemeClr>
                  </a:solidFill>
                  <a:latin typeface="GillSans" charset="0"/>
                </a:rPr>
                <a:t>Raz-McKenzie’99, GoosPitassiWatson’15</a:t>
              </a:r>
              <a:r>
                <a:rPr lang="en-US" sz="2400" dirty="0" smtClean="0">
                  <a:solidFill>
                    <a:srgbClr val="000000"/>
                  </a:solidFill>
                  <a:latin typeface="GillSans" charset="0"/>
                </a:rPr>
                <a:t>]      “</a:t>
              </a:r>
              <a:r>
                <a:rPr lang="en-US" sz="2400" dirty="0" smtClean="0">
                  <a:latin typeface="Gill Sans" charset="0"/>
                  <a:ea typeface="Gill Sans" charset="0"/>
                  <a:cs typeface="Gill Sans" charset="0"/>
                </a:rPr>
                <a:t>Simulation Theorem”  :</a:t>
              </a:r>
              <a:endParaRPr lang="en-US" sz="2400" dirty="0">
                <a:solidFill>
                  <a:srgbClr val="000000"/>
                </a:solidFill>
                <a:latin typeface="GillSans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8517" y="1133636"/>
            <a:ext cx="5934981" cy="3190056"/>
            <a:chOff x="228517" y="1133636"/>
            <a:chExt cx="5934981" cy="3190056"/>
          </a:xfrm>
        </p:grpSpPr>
        <p:grpSp>
          <p:nvGrpSpPr>
            <p:cNvPr id="8" name="Group 7"/>
            <p:cNvGrpSpPr/>
            <p:nvPr/>
          </p:nvGrpSpPr>
          <p:grpSpPr>
            <a:xfrm>
              <a:off x="434704" y="1133636"/>
              <a:ext cx="4714212" cy="3190056"/>
              <a:chOff x="434704" y="1133636"/>
              <a:chExt cx="4714212" cy="3190056"/>
            </a:xfrm>
          </p:grpSpPr>
          <p:grpSp>
            <p:nvGrpSpPr>
              <p:cNvPr id="142" name="Group 141"/>
              <p:cNvGrpSpPr/>
              <p:nvPr/>
            </p:nvGrpSpPr>
            <p:grpSpPr>
              <a:xfrm>
                <a:off x="1208474" y="1436348"/>
                <a:ext cx="3940442" cy="2887344"/>
                <a:chOff x="3218495" y="627848"/>
                <a:chExt cx="3940442" cy="2887344"/>
              </a:xfrm>
            </p:grpSpPr>
            <p:grpSp>
              <p:nvGrpSpPr>
                <p:cNvPr id="143" name="Group 142"/>
                <p:cNvGrpSpPr/>
                <p:nvPr/>
              </p:nvGrpSpPr>
              <p:grpSpPr>
                <a:xfrm>
                  <a:off x="3218495" y="627848"/>
                  <a:ext cx="3940442" cy="2468035"/>
                  <a:chOff x="3218495" y="627848"/>
                  <a:chExt cx="3940442" cy="2468035"/>
                </a:xfrm>
              </p:grpSpPr>
              <p:grpSp>
                <p:nvGrpSpPr>
                  <p:cNvPr id="145" name="Group 144"/>
                  <p:cNvGrpSpPr/>
                  <p:nvPr/>
                </p:nvGrpSpPr>
                <p:grpSpPr>
                  <a:xfrm>
                    <a:off x="6740233" y="627848"/>
                    <a:ext cx="418704" cy="2468035"/>
                    <a:chOff x="7617848" y="2766118"/>
                    <a:chExt cx="418704" cy="2468035"/>
                  </a:xfrm>
                </p:grpSpPr>
                <p:grpSp>
                  <p:nvGrpSpPr>
                    <p:cNvPr id="151" name="Group 150"/>
                    <p:cNvGrpSpPr/>
                    <p:nvPr/>
                  </p:nvGrpSpPr>
                  <p:grpSpPr>
                    <a:xfrm>
                      <a:off x="7633487" y="2766732"/>
                      <a:ext cx="385901" cy="2467421"/>
                      <a:chOff x="9288867" y="1473957"/>
                      <a:chExt cx="385901" cy="2467421"/>
                    </a:xfrm>
                  </p:grpSpPr>
                  <p:sp>
                    <p:nvSpPr>
                      <p:cNvPr id="158" name="Rectangle 157"/>
                      <p:cNvSpPr/>
                      <p:nvPr/>
                    </p:nvSpPr>
                    <p:spPr>
                      <a:xfrm>
                        <a:off x="9294125" y="1473957"/>
                        <a:ext cx="375385" cy="2467421"/>
                      </a:xfrm>
                      <a:prstGeom prst="rect">
                        <a:avLst/>
                      </a:prstGeom>
                      <a:noFill/>
                      <a:ln w="381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b="1">
                          <a:solidFill>
                            <a:schemeClr val="bg1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  <p:cxnSp>
                    <p:nvCxnSpPr>
                      <p:cNvPr id="159" name="Straight Connector 158"/>
                      <p:cNvCxnSpPr/>
                      <p:nvPr/>
                    </p:nvCxnSpPr>
                    <p:spPr>
                      <a:xfrm>
                        <a:off x="9294125" y="1860331"/>
                        <a:ext cx="370137" cy="0"/>
                      </a:xfrm>
                      <a:prstGeom prst="line">
                        <a:avLst/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0" name="Straight Connector 159"/>
                      <p:cNvCxnSpPr/>
                      <p:nvPr/>
                    </p:nvCxnSpPr>
                    <p:spPr>
                      <a:xfrm>
                        <a:off x="9288867" y="2201921"/>
                        <a:ext cx="370137" cy="0"/>
                      </a:xfrm>
                      <a:prstGeom prst="line">
                        <a:avLst/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1" name="Straight Connector 160"/>
                      <p:cNvCxnSpPr/>
                      <p:nvPr/>
                    </p:nvCxnSpPr>
                    <p:spPr>
                      <a:xfrm>
                        <a:off x="9304631" y="2564527"/>
                        <a:ext cx="370137" cy="0"/>
                      </a:xfrm>
                      <a:prstGeom prst="line">
                        <a:avLst/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2" name="Straight Connector 161"/>
                      <p:cNvCxnSpPr/>
                      <p:nvPr/>
                    </p:nvCxnSpPr>
                    <p:spPr>
                      <a:xfrm>
                        <a:off x="9299373" y="2906117"/>
                        <a:ext cx="370137" cy="0"/>
                      </a:xfrm>
                      <a:prstGeom prst="line">
                        <a:avLst/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3" name="Straight Connector 162"/>
                      <p:cNvCxnSpPr/>
                      <p:nvPr/>
                    </p:nvCxnSpPr>
                    <p:spPr>
                      <a:xfrm>
                        <a:off x="9294125" y="3226677"/>
                        <a:ext cx="370137" cy="0"/>
                      </a:xfrm>
                      <a:prstGeom prst="line">
                        <a:avLst/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4" name="Straight Connector 163"/>
                      <p:cNvCxnSpPr/>
                      <p:nvPr/>
                    </p:nvCxnSpPr>
                    <p:spPr>
                      <a:xfrm>
                        <a:off x="9288867" y="3568267"/>
                        <a:ext cx="370137" cy="0"/>
                      </a:xfrm>
                      <a:prstGeom prst="line">
                        <a:avLst/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52" name="TextBox 151"/>
                    <p:cNvSpPr txBox="1"/>
                    <p:nvPr/>
                  </p:nvSpPr>
                  <p:spPr>
                    <a:xfrm>
                      <a:off x="7712444" y="2766118"/>
                      <a:ext cx="3016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>
                          <a:latin typeface="Gill Sans" charset="0"/>
                          <a:ea typeface="Gill Sans" charset="0"/>
                          <a:cs typeface="Gill Sans" charset="0"/>
                        </a:rPr>
                        <a:t>3</a:t>
                      </a:r>
                      <a:endParaRPr lang="en-US" dirty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153" name="TextBox 152"/>
                    <p:cNvSpPr txBox="1"/>
                    <p:nvPr/>
                  </p:nvSpPr>
                  <p:spPr>
                    <a:xfrm>
                      <a:off x="7699244" y="3137127"/>
                      <a:ext cx="18473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endParaRPr lang="en-US" dirty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154" name="TextBox 153"/>
                    <p:cNvSpPr txBox="1"/>
                    <p:nvPr/>
                  </p:nvSpPr>
                  <p:spPr>
                    <a:xfrm>
                      <a:off x="7712444" y="3494696"/>
                      <a:ext cx="3016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p:txBody>
                </p:sp>
                <p:sp>
                  <p:nvSpPr>
                    <p:cNvPr id="155" name="TextBox 154"/>
                    <p:cNvSpPr txBox="1"/>
                    <p:nvPr/>
                  </p:nvSpPr>
                  <p:spPr>
                    <a:xfrm>
                      <a:off x="7617848" y="3848262"/>
                      <a:ext cx="41870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mtClean="0"/>
                        <a:t>10</a:t>
                      </a:r>
                      <a:endParaRPr lang="en-US"/>
                    </a:p>
                  </p:txBody>
                </p:sp>
                <p:sp>
                  <p:nvSpPr>
                    <p:cNvPr id="156" name="TextBox 155"/>
                    <p:cNvSpPr txBox="1"/>
                    <p:nvPr/>
                  </p:nvSpPr>
                  <p:spPr>
                    <a:xfrm>
                      <a:off x="7712444" y="4186062"/>
                      <a:ext cx="3016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p:txBody>
                </p:sp>
                <p:sp>
                  <p:nvSpPr>
                    <p:cNvPr id="157" name="TextBox 156"/>
                    <p:cNvSpPr txBox="1"/>
                    <p:nvPr/>
                  </p:nvSpPr>
                  <p:spPr>
                    <a:xfrm>
                      <a:off x="7712444" y="4861042"/>
                      <a:ext cx="3016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mtClean="0"/>
                        <a:t>2</a:t>
                      </a:r>
                      <a:endParaRPr lang="en-US"/>
                    </a:p>
                  </p:txBody>
                </p:sp>
              </p:grpSp>
              <p:cxnSp>
                <p:nvCxnSpPr>
                  <p:cNvPr id="146" name="Straight Arrow Connector 145"/>
                  <p:cNvCxnSpPr/>
                  <p:nvPr/>
                </p:nvCxnSpPr>
                <p:spPr>
                  <a:xfrm>
                    <a:off x="3570594" y="1777724"/>
                    <a:ext cx="3251035" cy="74054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prstDash val="solid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47" name="Picture 146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3218495" y="1672251"/>
                    <a:ext cx="321733" cy="719168"/>
                  </a:xfrm>
                  <a:prstGeom prst="rect">
                    <a:avLst/>
                  </a:prstGeom>
                </p:spPr>
              </p:pic>
              <p:pic>
                <p:nvPicPr>
                  <p:cNvPr id="148" name="Picture 147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6847072" y="2479136"/>
                    <a:ext cx="231089" cy="181570"/>
                  </a:xfrm>
                  <a:prstGeom prst="rect">
                    <a:avLst/>
                  </a:prstGeom>
                </p:spPr>
              </p:pic>
              <p:pic>
                <p:nvPicPr>
                  <p:cNvPr id="149" name="Picture 148"/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6835388" y="1106445"/>
                    <a:ext cx="228880" cy="173633"/>
                  </a:xfrm>
                  <a:prstGeom prst="rect">
                    <a:avLst/>
                  </a:prstGeom>
                </p:spPr>
              </p:pic>
              <p:cxnSp>
                <p:nvCxnSpPr>
                  <p:cNvPr id="150" name="Straight Arrow Connector 149"/>
                  <p:cNvCxnSpPr/>
                  <p:nvPr/>
                </p:nvCxnSpPr>
                <p:spPr>
                  <a:xfrm flipV="1">
                    <a:off x="3655262" y="1254119"/>
                    <a:ext cx="2948738" cy="997738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prstDash val="solid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144" name="Picture 143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856842" y="3238625"/>
                  <a:ext cx="207425" cy="276567"/>
                </a:xfrm>
                <a:prstGeom prst="rect">
                  <a:avLst/>
                </a:prstGeom>
              </p:spPr>
            </p:pic>
          </p:grpSp>
          <p:sp>
            <p:nvSpPr>
              <p:cNvPr id="78" name="Rectangle 77"/>
              <p:cNvSpPr/>
              <p:nvPr/>
            </p:nvSpPr>
            <p:spPr>
              <a:xfrm>
                <a:off x="434704" y="1133636"/>
                <a:ext cx="40992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0000"/>
                    </a:solidFill>
                    <a:latin typeface="GillSans" charset="0"/>
                  </a:rPr>
                  <a:t>Index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GillSans" charset="0"/>
                  </a:rPr>
                  <a:t> gadget </a:t>
                </a:r>
                <a:r>
                  <a:rPr lang="en-US" sz="2400" dirty="0">
                    <a:solidFill>
                      <a:srgbClr val="000000"/>
                    </a:solidFill>
                    <a:latin typeface="GillSans" charset="0"/>
                  </a:rPr>
                  <a:t>: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GillSans" charset="0"/>
                  </a:rPr>
                  <a:t>G(</a:t>
                </a:r>
                <a:r>
                  <a:rPr lang="en-US" sz="2400" dirty="0" err="1" smtClean="0">
                    <a:solidFill>
                      <a:srgbClr val="000000"/>
                    </a:solidFill>
                    <a:latin typeface="cmmi10"/>
                    <a:ea typeface="cmmi10"/>
                    <a:cs typeface="cmmi10"/>
                  </a:rPr>
                  <a:t>x</a:t>
                </a:r>
                <a:r>
                  <a:rPr lang="en-US" sz="2400" baseline="-25000" dirty="0" err="1" smtClean="0">
                    <a:solidFill>
                      <a:srgbClr val="000000"/>
                    </a:solidFill>
                    <a:latin typeface="GillSans"/>
                  </a:rPr>
                  <a:t>i</a:t>
                </a:r>
                <a:r>
                  <a:rPr lang="en-US" sz="2400" dirty="0" err="1">
                    <a:solidFill>
                      <a:srgbClr val="000000"/>
                    </a:solidFill>
                    <a:latin typeface="GillSans" charset="0"/>
                  </a:rPr>
                  <a:t>,</a:t>
                </a:r>
                <a:r>
                  <a:rPr lang="en-US" sz="2400" dirty="0" err="1">
                    <a:solidFill>
                      <a:srgbClr val="000000"/>
                    </a:solidFill>
                    <a:latin typeface="cmmi10"/>
                    <a:ea typeface="cmmi10"/>
                    <a:cs typeface="cmmi10"/>
                  </a:rPr>
                  <a:t>y</a:t>
                </a:r>
                <a:r>
                  <a:rPr lang="en-US" sz="2400" baseline="-25000" dirty="0" err="1">
                    <a:solidFill>
                      <a:srgbClr val="000000"/>
                    </a:solidFill>
                    <a:latin typeface="GillSans"/>
                  </a:rPr>
                  <a:t>i</a:t>
                </a:r>
                <a:r>
                  <a:rPr lang="en-US" sz="2400" dirty="0">
                    <a:solidFill>
                      <a:srgbClr val="000000"/>
                    </a:solidFill>
                    <a:latin typeface="GillSans" charset="0"/>
                  </a:rPr>
                  <a:t>)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GillSans" charset="0"/>
                  </a:rPr>
                  <a:t>= </a:t>
                </a:r>
                <a:r>
                  <a:rPr lang="en-US" sz="2400" dirty="0" err="1" smtClean="0">
                    <a:solidFill>
                      <a:srgbClr val="000000"/>
                    </a:solidFill>
                    <a:latin typeface="cmmi10"/>
                    <a:ea typeface="cmmi10"/>
                    <a:cs typeface="cmmi10"/>
                  </a:rPr>
                  <a:t>y</a:t>
                </a:r>
                <a:r>
                  <a:rPr lang="en-US" sz="2400" baseline="-25000" dirty="0" err="1" smtClean="0">
                    <a:solidFill>
                      <a:srgbClr val="000000"/>
                    </a:solidFill>
                    <a:latin typeface="GillSans"/>
                  </a:rPr>
                  <a:t>i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GillSans" charset="0"/>
                  </a:rPr>
                  <a:t>[</a:t>
                </a:r>
                <a:r>
                  <a:rPr lang="en-US" sz="2400" dirty="0">
                    <a:solidFill>
                      <a:srgbClr val="000000"/>
                    </a:solidFill>
                    <a:latin typeface="cmmi10"/>
                    <a:ea typeface="cmmi10"/>
                    <a:cs typeface="cmmi10"/>
                  </a:rPr>
                  <a:t>x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GillSans"/>
                  </a:rPr>
                  <a:t>i</a:t>
                </a:r>
                <a:r>
                  <a:rPr lang="en-US" sz="2400" dirty="0">
                    <a:solidFill>
                      <a:srgbClr val="000000"/>
                    </a:solidFill>
                    <a:latin typeface="GillSans" charset="0"/>
                  </a:rPr>
                  <a:t>]     </a:t>
                </a:r>
              </a:p>
            </p:txBody>
          </p:sp>
        </p:grpSp>
        <p:pic>
          <p:nvPicPr>
            <p:cNvPr id="87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17" y="2390646"/>
              <a:ext cx="722997" cy="798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8447" y="2385223"/>
              <a:ext cx="625051" cy="729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8847026" y="4083689"/>
            <a:ext cx="175508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G(</a:t>
            </a:r>
            <a:r>
              <a:rPr lang="en-US" sz="2600" dirty="0" err="1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x</a:t>
            </a:r>
            <a:r>
              <a:rPr lang="en-US" sz="2600" baseline="-25000" dirty="0" err="1" smtClean="0">
                <a:solidFill>
                  <a:srgbClr val="000000"/>
                </a:solidFill>
                <a:latin typeface="GillSans"/>
              </a:rPr>
              <a:t>i</a:t>
            </a:r>
            <a:r>
              <a:rPr lang="en-US" sz="2600" dirty="0" err="1" smtClean="0">
                <a:solidFill>
                  <a:srgbClr val="000000"/>
                </a:solidFill>
                <a:latin typeface="GillSans" charset="0"/>
              </a:rPr>
              <a:t>,</a:t>
            </a:r>
            <a:r>
              <a:rPr lang="en-US" sz="2600" dirty="0" err="1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y</a:t>
            </a:r>
            <a:r>
              <a:rPr lang="en-US" sz="2600" baseline="-25000" dirty="0" err="1" smtClean="0">
                <a:solidFill>
                  <a:srgbClr val="000000"/>
                </a:solidFill>
                <a:latin typeface="GillSans"/>
              </a:rPr>
              <a:t>i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) = </a:t>
            </a:r>
            <a:r>
              <a:rPr lang="en-US" sz="2600" dirty="0" err="1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z</a:t>
            </a:r>
            <a:r>
              <a:rPr lang="en-US" sz="2600" baseline="-25000" dirty="0" err="1" smtClean="0">
                <a:solidFill>
                  <a:srgbClr val="000000"/>
                </a:solidFill>
                <a:latin typeface="GillSans"/>
              </a:rPr>
              <a:t>i</a:t>
            </a:r>
            <a:endParaRPr lang="en-US" sz="2600" baseline="-25000" dirty="0">
              <a:latin typeface="GillSans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561991" y="1118700"/>
            <a:ext cx="130433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GillSans" charset="0"/>
              </a:rPr>
              <a:t>m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 = </a:t>
            </a:r>
            <a:r>
              <a:rPr lang="en-US" sz="2600" dirty="0" smtClean="0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en-US" sz="2600" baseline="30000" dirty="0" smtClean="0">
                <a:solidFill>
                  <a:srgbClr val="000000"/>
                </a:solidFill>
                <a:latin typeface="GillSans"/>
              </a:rPr>
              <a:t>2</a:t>
            </a:r>
            <a:r>
              <a:rPr lang="en-US" sz="2600" baseline="30000" dirty="0">
                <a:solidFill>
                  <a:srgbClr val="000000"/>
                </a:solidFill>
                <a:latin typeface="GillSans"/>
              </a:rPr>
              <a:t>0</a:t>
            </a:r>
            <a:endParaRPr lang="en-US" sz="2600" baseline="30000" dirty="0">
              <a:latin typeface="GillSans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780602" y="875509"/>
            <a:ext cx="40630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S(G(</a:t>
            </a:r>
            <a:r>
              <a:rPr lang="en-US" sz="26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x</a:t>
            </a:r>
            <a:r>
              <a:rPr lang="en-US" sz="2600" baseline="-25000" dirty="0">
                <a:solidFill>
                  <a:srgbClr val="000000"/>
                </a:solidFill>
                <a:latin typeface="GillSans"/>
              </a:rPr>
              <a:t>1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,</a:t>
            </a:r>
            <a:r>
              <a:rPr lang="en-US" sz="26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y</a:t>
            </a:r>
            <a:r>
              <a:rPr lang="en-US" sz="2600" baseline="-25000" dirty="0">
                <a:solidFill>
                  <a:srgbClr val="000000"/>
                </a:solidFill>
                <a:latin typeface="GillSans"/>
              </a:rPr>
              <a:t>1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), ….</a:t>
            </a:r>
            <a:r>
              <a:rPr lang="en-US" sz="2600" dirty="0">
                <a:solidFill>
                  <a:srgbClr val="000000"/>
                </a:solidFill>
                <a:latin typeface="GillSans" charset="0"/>
              </a:rPr>
              <a:t>, G(</a:t>
            </a:r>
            <a:r>
              <a:rPr lang="en-US" sz="2600" dirty="0" err="1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x</a:t>
            </a:r>
            <a:r>
              <a:rPr lang="en-US" sz="2600" baseline="-25000" dirty="0" err="1" smtClean="0">
                <a:solidFill>
                  <a:srgbClr val="000000"/>
                </a:solidFill>
                <a:latin typeface="GillSans"/>
              </a:rPr>
              <a:t>N</a:t>
            </a:r>
            <a:r>
              <a:rPr lang="en-US" sz="2600" dirty="0" err="1" smtClean="0">
                <a:solidFill>
                  <a:srgbClr val="000000"/>
                </a:solidFill>
                <a:latin typeface="GillSans" charset="0"/>
              </a:rPr>
              <a:t>,</a:t>
            </a:r>
            <a:r>
              <a:rPr lang="en-US" sz="2600" dirty="0" err="1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y</a:t>
            </a:r>
            <a:r>
              <a:rPr lang="en-US" sz="2600" baseline="-25000" dirty="0" err="1" smtClean="0">
                <a:solidFill>
                  <a:srgbClr val="000000"/>
                </a:solidFill>
                <a:latin typeface="GillSans"/>
              </a:rPr>
              <a:t>N</a:t>
            </a:r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)) = ?</a:t>
            </a:r>
            <a:endParaRPr lang="en-US" sz="2600" baseline="-25000" dirty="0">
              <a:latin typeface="GillSans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9489137" y="4860369"/>
            <a:ext cx="2226297" cy="132674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“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msy10"/>
                <a:ea typeface="cmsy10"/>
                <a:cs typeface="cmsy10"/>
              </a:rPr>
              <a:t>·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“ direction is obvious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95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9" grpId="0"/>
      <p:bldP spid="67" grpId="0"/>
      <p:bldP spid="67" grpId="1"/>
      <p:bldP spid="7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7349833" y="1159320"/>
            <a:ext cx="1172898" cy="3465190"/>
            <a:chOff x="7349833" y="1159320"/>
            <a:chExt cx="1172898" cy="3465190"/>
          </a:xfrm>
        </p:grpSpPr>
        <p:sp>
          <p:nvSpPr>
            <p:cNvPr id="39" name="Rectangle 38"/>
            <p:cNvSpPr/>
            <p:nvPr/>
          </p:nvSpPr>
          <p:spPr>
            <a:xfrm>
              <a:off x="7367465" y="1159320"/>
              <a:ext cx="401072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3000" b="1" dirty="0" smtClean="0">
                  <a:solidFill>
                    <a:srgbClr val="00B050"/>
                  </a:solidFill>
                  <a:latin typeface="Gill Sans" charset="0"/>
                  <a:ea typeface="Gill Sans" charset="0"/>
                  <a:cs typeface="Gill Sans" charset="0"/>
                </a:rPr>
                <a:t>g</a:t>
              </a:r>
              <a:endParaRPr lang="en-US" sz="30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7541562" y="2898976"/>
              <a:ext cx="981169" cy="644032"/>
            </a:xfrm>
            <a:prstGeom prst="straightConnector1">
              <a:avLst/>
            </a:prstGeom>
            <a:ln w="38100">
              <a:solidFill>
                <a:schemeClr val="accent2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7577492" y="2086173"/>
              <a:ext cx="490585" cy="255821"/>
            </a:xfrm>
            <a:prstGeom prst="straightConnector1">
              <a:avLst/>
            </a:prstGeom>
            <a:ln w="38100">
              <a:solidFill>
                <a:schemeClr val="accent2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7555857" y="2501988"/>
              <a:ext cx="494119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7549518" y="2514889"/>
              <a:ext cx="784107" cy="325825"/>
            </a:xfrm>
            <a:prstGeom prst="straightConnector1">
              <a:avLst/>
            </a:prstGeom>
            <a:ln w="38100">
              <a:solidFill>
                <a:schemeClr val="accent2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7567529" y="3165825"/>
              <a:ext cx="392053" cy="380571"/>
            </a:xfrm>
            <a:prstGeom prst="straightConnector1">
              <a:avLst/>
            </a:prstGeom>
            <a:ln w="38100">
              <a:solidFill>
                <a:schemeClr val="accent2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7528403" y="3688291"/>
              <a:ext cx="962796" cy="150200"/>
            </a:xfrm>
            <a:prstGeom prst="straightConnector1">
              <a:avLst/>
            </a:prstGeom>
            <a:ln w="38100">
              <a:solidFill>
                <a:schemeClr val="accent2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7542457" y="4206287"/>
              <a:ext cx="539118" cy="418223"/>
            </a:xfrm>
            <a:prstGeom prst="straightConnector1">
              <a:avLst/>
            </a:prstGeom>
            <a:ln w="38100">
              <a:solidFill>
                <a:schemeClr val="accent2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/>
            <p:cNvGrpSpPr/>
            <p:nvPr/>
          </p:nvGrpSpPr>
          <p:grpSpPr>
            <a:xfrm>
              <a:off x="7349833" y="1914781"/>
              <a:ext cx="401540" cy="2468035"/>
              <a:chOff x="7617848" y="2766118"/>
              <a:chExt cx="401540" cy="246803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7633487" y="2766732"/>
                <a:ext cx="385901" cy="2467421"/>
                <a:chOff x="9288867" y="1473957"/>
                <a:chExt cx="385901" cy="2467421"/>
              </a:xfrm>
            </p:grpSpPr>
            <p:sp>
              <p:nvSpPr>
                <p:cNvPr id="3" name="Rectangle 2"/>
                <p:cNvSpPr/>
                <p:nvPr/>
              </p:nvSpPr>
              <p:spPr>
                <a:xfrm>
                  <a:off x="9294125" y="1473957"/>
                  <a:ext cx="375385" cy="2467421"/>
                </a:xfrm>
                <a:prstGeom prst="rect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5" name="Straight Connector 4"/>
                <p:cNvCxnSpPr/>
                <p:nvPr/>
              </p:nvCxnSpPr>
              <p:spPr>
                <a:xfrm>
                  <a:off x="9294125" y="1860331"/>
                  <a:ext cx="370137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>
                  <a:off x="9288867" y="2201921"/>
                  <a:ext cx="370137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9304631" y="2564527"/>
                  <a:ext cx="370137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9299373" y="2906117"/>
                  <a:ext cx="370137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9294125" y="3226677"/>
                  <a:ext cx="370137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9288867" y="3568267"/>
                  <a:ext cx="370137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TextBox 11"/>
              <p:cNvSpPr txBox="1"/>
              <p:nvPr/>
            </p:nvSpPr>
            <p:spPr>
              <a:xfrm>
                <a:off x="7712444" y="2766118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699244" y="3137127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617848" y="3848262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712444" y="4186062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712444" y="4861042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2863407" y="854697"/>
            <a:ext cx="1553352" cy="461665"/>
            <a:chOff x="1202267" y="670015"/>
            <a:chExt cx="1553352" cy="461665"/>
          </a:xfrm>
        </p:grpSpPr>
        <p:sp>
          <p:nvSpPr>
            <p:cNvPr id="36" name="Rectangle 35"/>
            <p:cNvSpPr/>
            <p:nvPr/>
          </p:nvSpPr>
          <p:spPr>
            <a:xfrm>
              <a:off x="1641211" y="670015"/>
              <a:ext cx="111440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GillSans" charset="0"/>
                </a:rPr>
                <a:t>  AFP</a:t>
              </a:r>
              <a:r>
                <a:rPr lang="en-US" sz="2400" dirty="0" smtClean="0">
                  <a:solidFill>
                    <a:srgbClr val="000000"/>
                  </a:solidFill>
                  <a:latin typeface="GillSans" charset="0"/>
                </a:rPr>
                <a:t> </a:t>
              </a:r>
              <a:endParaRPr lang="en-US" sz="2400" dirty="0">
                <a:solidFill>
                  <a:srgbClr val="000000"/>
                </a:solidFill>
                <a:latin typeface="GillSans" charset="0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2267" y="772581"/>
              <a:ext cx="599853" cy="24341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406686" y="4580591"/>
            <a:ext cx="7926939" cy="739360"/>
            <a:chOff x="406686" y="4580591"/>
            <a:chExt cx="7926939" cy="739360"/>
          </a:xfrm>
        </p:grpSpPr>
        <p:sp>
          <p:nvSpPr>
            <p:cNvPr id="33" name="TextBox 32"/>
            <p:cNvSpPr txBox="1"/>
            <p:nvPr/>
          </p:nvSpPr>
          <p:spPr>
            <a:xfrm>
              <a:off x="406686" y="4580591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  <a:latin typeface="Gill Sans" charset="0"/>
                  <a:ea typeface="Gill Sans" charset="0"/>
                  <a:cs typeface="Gill Sans" charset="0"/>
                </a:rPr>
                <a:t>Key </a:t>
              </a:r>
              <a:r>
                <a:rPr lang="en-US" sz="2400" dirty="0" smtClean="0">
                  <a:solidFill>
                    <a:schemeClr val="accent3"/>
                  </a:solidFill>
                  <a:latin typeface="Gill Sans" charset="0"/>
                  <a:ea typeface="Gill Sans" charset="0"/>
                  <a:cs typeface="Gill Sans" charset="0"/>
                </a:rPr>
                <a:t>Observation:</a:t>
              </a:r>
              <a:r>
                <a:rPr lang="en-US" sz="2400" dirty="0" smtClean="0">
                  <a:latin typeface="Gill Sans" charset="0"/>
                  <a:ea typeface="Gill Sans" charset="0"/>
                  <a:cs typeface="Gill Sans" charset="0"/>
                </a:rPr>
                <a:t>         </a:t>
              </a:r>
              <a:endParaRPr lang="en-US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7254" y="5000784"/>
              <a:ext cx="5736371" cy="319167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3822862" y="1513881"/>
            <a:ext cx="3686824" cy="2753189"/>
            <a:chOff x="3822862" y="1513881"/>
            <a:chExt cx="3686824" cy="2753189"/>
          </a:xfrm>
        </p:grpSpPr>
        <p:grpSp>
          <p:nvGrpSpPr>
            <p:cNvPr id="47" name="Group 46"/>
            <p:cNvGrpSpPr/>
            <p:nvPr/>
          </p:nvGrpSpPr>
          <p:grpSpPr>
            <a:xfrm>
              <a:off x="3822862" y="1802814"/>
              <a:ext cx="404652" cy="2464256"/>
              <a:chOff x="7349833" y="813771"/>
              <a:chExt cx="404652" cy="246425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7349833" y="813771"/>
                <a:ext cx="401540" cy="2464256"/>
                <a:chOff x="7617848" y="2766118"/>
                <a:chExt cx="401540" cy="2464256"/>
              </a:xfrm>
            </p:grpSpPr>
            <p:grpSp>
              <p:nvGrpSpPr>
                <p:cNvPr id="53" name="Group 52"/>
                <p:cNvGrpSpPr/>
                <p:nvPr/>
              </p:nvGrpSpPr>
              <p:grpSpPr>
                <a:xfrm>
                  <a:off x="7633487" y="3116789"/>
                  <a:ext cx="385901" cy="2098703"/>
                  <a:chOff x="9288867" y="1824014"/>
                  <a:chExt cx="385901" cy="2098703"/>
                </a:xfrm>
              </p:grpSpPr>
              <p:sp>
                <p:nvSpPr>
                  <p:cNvPr id="58" name="Rectangle 57"/>
                  <p:cNvSpPr/>
                  <p:nvPr/>
                </p:nvSpPr>
                <p:spPr>
                  <a:xfrm>
                    <a:off x="9314812" y="1824014"/>
                    <a:ext cx="354698" cy="2098703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9304631" y="2564527"/>
                    <a:ext cx="370137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9299373" y="2906117"/>
                    <a:ext cx="370137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9294125" y="3226677"/>
                    <a:ext cx="370137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>
                    <a:off x="9288867" y="3568267"/>
                    <a:ext cx="370137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4" name="TextBox 53"/>
                <p:cNvSpPr txBox="1"/>
                <p:nvPr/>
              </p:nvSpPr>
              <p:spPr>
                <a:xfrm>
                  <a:off x="7712444" y="2766118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dirty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7617848" y="3848262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7712444" y="4186062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7712444" y="4861042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dirty="0"/>
                </a:p>
              </p:txBody>
            </p:sp>
          </p:grpSp>
          <p:cxnSp>
            <p:nvCxnSpPr>
              <p:cNvPr id="49" name="Straight Connector 48"/>
              <p:cNvCxnSpPr/>
              <p:nvPr/>
            </p:nvCxnSpPr>
            <p:spPr>
              <a:xfrm>
                <a:off x="7384348" y="1572165"/>
                <a:ext cx="37013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4146328" y="2996925"/>
              <a:ext cx="3363358" cy="872649"/>
              <a:chOff x="4146328" y="2996925"/>
              <a:chExt cx="3363358" cy="872649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>
                <a:off x="4146328" y="2996925"/>
                <a:ext cx="3363358" cy="87264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ectangle 37"/>
              <p:cNvSpPr/>
              <p:nvPr/>
            </p:nvSpPr>
            <p:spPr>
              <a:xfrm>
                <a:off x="4905518" y="3351940"/>
                <a:ext cx="5277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Gill Sans" charset="0"/>
                    <a:ea typeface="Gill Sans" charset="0"/>
                    <a:cs typeface="Gill Sans" charset="0"/>
                  </a:rPr>
                  <a:t>f</a:t>
                </a:r>
                <a:r>
                  <a:rPr lang="en-US" sz="2400" dirty="0" smtClean="0">
                    <a:latin typeface="Gill Sans" charset="0"/>
                    <a:ea typeface="Gill Sans" charset="0"/>
                    <a:cs typeface="Gill Sans" charset="0"/>
                  </a:rPr>
                  <a:t>(</a:t>
                </a:r>
                <a:r>
                  <a:rPr lang="en-US" sz="2400" dirty="0" err="1" smtClean="0">
                    <a:latin typeface="Gill Sans" charset="0"/>
                    <a:ea typeface="Gill Sans" charset="0"/>
                    <a:cs typeface="Gill Sans" charset="0"/>
                  </a:rPr>
                  <a:t>i</a:t>
                </a:r>
                <a:r>
                  <a:rPr lang="en-US" sz="2400" dirty="0" smtClean="0">
                    <a:latin typeface="Gill Sans" charset="0"/>
                    <a:ea typeface="Gill Sans" charset="0"/>
                    <a:cs typeface="Gill Sans" charset="0"/>
                  </a:rPr>
                  <a:t>)</a:t>
                </a:r>
                <a:endParaRPr lang="en-US" sz="2400" dirty="0"/>
              </a:p>
            </p:txBody>
          </p:sp>
        </p:grpSp>
        <p:sp>
          <p:nvSpPr>
            <p:cNvPr id="63" name="Rectangle 62"/>
            <p:cNvSpPr/>
            <p:nvPr/>
          </p:nvSpPr>
          <p:spPr>
            <a:xfrm>
              <a:off x="3840494" y="1513881"/>
              <a:ext cx="327334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3000" b="1" dirty="0" smtClean="0">
                  <a:latin typeface="Gill Sans" charset="0"/>
                  <a:ea typeface="Gill Sans" charset="0"/>
                  <a:cs typeface="Gill Sans" charset="0"/>
                </a:rPr>
                <a:t>f</a:t>
              </a:r>
              <a:endParaRPr lang="en-US" sz="3000" b="1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5518" y="356075"/>
            <a:ext cx="1914486" cy="169109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439428" y="1201620"/>
            <a:ext cx="1040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932" y="2409726"/>
            <a:ext cx="1219200" cy="11176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42477" y="5617732"/>
            <a:ext cx="11065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Main challenge:  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 Simulation </a:t>
            </a:r>
            <a:r>
              <a:rPr lang="en-US" sz="2400" dirty="0" err="1" smtClean="0">
                <a:latin typeface="Gill Sans" charset="0"/>
                <a:ea typeface="Gill Sans" charset="0"/>
                <a:cs typeface="Gill Sans" charset="0"/>
              </a:rPr>
              <a:t>Thm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 doesn’t guarantee that </a:t>
            </a:r>
            <a:r>
              <a:rPr lang="en-US" sz="2400" dirty="0" err="1" smtClean="0">
                <a:latin typeface="Gill Sans" charset="0"/>
                <a:ea typeface="Gill Sans" charset="0"/>
                <a:cs typeface="Gill Sans" charset="0"/>
              </a:rPr>
              <a:t>f,g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 are “smooth” (</a:t>
            </a:r>
            <a:r>
              <a:rPr lang="en-US" sz="2400" dirty="0" err="1" smtClean="0">
                <a:latin typeface="Gill Sans" charset="0"/>
                <a:ea typeface="Gill Sans" charset="0"/>
                <a:cs typeface="Gill Sans" charset="0"/>
              </a:rPr>
              <a:t>Lipschitz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)   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  <a:sym typeface="Wingdings"/>
              </a:rPr>
              <a:t></a:t>
            </a:r>
            <a:r>
              <a:rPr lang="en-US" sz="2400" b="1" dirty="0" smtClean="0">
                <a:latin typeface="Gill Sans" charset="0"/>
                <a:ea typeface="Gill Sans" charset="0"/>
                <a:cs typeface="Gill Sans" charset="0"/>
              </a:rPr>
              <a:t>        </a:t>
            </a:r>
            <a:endParaRPr lang="en-US" dirty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3124" y="2692444"/>
            <a:ext cx="2123528" cy="35233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3336" y="1317958"/>
            <a:ext cx="562566" cy="19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232 L 0.25287 0.325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13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67930" y="1232260"/>
            <a:ext cx="2009098" cy="1668290"/>
          </a:xfrm>
          <a:prstGeom prst="frame">
            <a:avLst>
              <a:gd name="adj1" fmla="val 2276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6122831" y="171355"/>
            <a:ext cx="3733120" cy="3392720"/>
          </a:xfrm>
          <a:prstGeom prst="frame">
            <a:avLst>
              <a:gd name="adj1" fmla="val 125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3037" y="1560563"/>
            <a:ext cx="95467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[0,1]</a:t>
            </a:r>
            <a:r>
              <a:rPr lang="en-US" sz="2600" b="1" baseline="30000" dirty="0" smtClean="0">
                <a:solidFill>
                  <a:srgbClr val="000000"/>
                </a:solidFill>
                <a:latin typeface="GillSans"/>
              </a:rPr>
              <a:t>n</a:t>
            </a:r>
            <a:r>
              <a:rPr lang="en-US" sz="2600" b="1" dirty="0" smtClean="0">
                <a:solidFill>
                  <a:srgbClr val="000000"/>
                </a:solidFill>
                <a:latin typeface="GillSans" charset="0"/>
              </a:rPr>
              <a:t> </a:t>
            </a:r>
            <a:endParaRPr lang="en-US" sz="2600" dirty="0" smtClean="0">
              <a:solidFill>
                <a:srgbClr val="000000"/>
              </a:solidFill>
              <a:latin typeface="GillSans" charset="0"/>
            </a:endParaRPr>
          </a:p>
          <a:p>
            <a:endParaRPr lang="en-US" sz="2600" dirty="0" smtClean="0">
              <a:solidFill>
                <a:srgbClr val="000000"/>
              </a:solidFill>
              <a:latin typeface="GillSans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67783" y="1560563"/>
            <a:ext cx="103336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GillSans" charset="0"/>
              </a:rPr>
              <a:t>[0,1]</a:t>
            </a:r>
            <a:r>
              <a:rPr lang="en-US" sz="2600" b="1" baseline="30000" dirty="0">
                <a:solidFill>
                  <a:srgbClr val="000000"/>
                </a:solidFill>
                <a:latin typeface="GillSans"/>
              </a:rPr>
              <a:t>m</a:t>
            </a:r>
            <a:r>
              <a:rPr lang="en-US" sz="2600" b="1" dirty="0" smtClean="0">
                <a:solidFill>
                  <a:srgbClr val="000000"/>
                </a:solidFill>
                <a:latin typeface="GillSans" charset="0"/>
              </a:rPr>
              <a:t> </a:t>
            </a:r>
            <a:endParaRPr lang="en-US" sz="2600" dirty="0" smtClean="0">
              <a:solidFill>
                <a:srgbClr val="000000"/>
              </a:solidFill>
              <a:latin typeface="GillSans" charset="0"/>
            </a:endParaRPr>
          </a:p>
          <a:p>
            <a:endParaRPr lang="en-US" sz="2600" dirty="0" smtClean="0">
              <a:solidFill>
                <a:srgbClr val="000000"/>
              </a:solidFill>
              <a:latin typeface="GillSans" charset="0"/>
            </a:endParaRPr>
          </a:p>
        </p:txBody>
      </p:sp>
      <p:sp>
        <p:nvSpPr>
          <p:cNvPr id="6" name="Donut 5"/>
          <p:cNvSpPr/>
          <p:nvPr/>
        </p:nvSpPr>
        <p:spPr>
          <a:xfrm>
            <a:off x="6501136" y="530818"/>
            <a:ext cx="966642" cy="1029745"/>
          </a:xfrm>
          <a:prstGeom prst="donut">
            <a:avLst>
              <a:gd name="adj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8435189" y="1045690"/>
            <a:ext cx="966642" cy="1029745"/>
          </a:xfrm>
          <a:prstGeom prst="donut">
            <a:avLst>
              <a:gd name="adj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6984457" y="2227835"/>
            <a:ext cx="966642" cy="1029745"/>
          </a:xfrm>
          <a:prstGeom prst="donut">
            <a:avLst>
              <a:gd name="adj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29556" y="872059"/>
            <a:ext cx="4754901" cy="1583272"/>
            <a:chOff x="2229556" y="1099555"/>
            <a:chExt cx="4754901" cy="1583272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2558756" y="1099555"/>
              <a:ext cx="4425701" cy="10047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2229556" y="1790275"/>
              <a:ext cx="351378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solidFill>
                    <a:srgbClr val="000000"/>
                  </a:solidFill>
                  <a:latin typeface="GillSans" charset="0"/>
                </a:rPr>
                <a:t>x</a:t>
              </a:r>
              <a:r>
                <a:rPr lang="en-US" sz="2600" b="1" dirty="0" smtClean="0">
                  <a:solidFill>
                    <a:srgbClr val="000000"/>
                  </a:solidFill>
                  <a:latin typeface="GillSans" charset="0"/>
                </a:rPr>
                <a:t> </a:t>
              </a:r>
              <a:endParaRPr lang="en-US" sz="2600" dirty="0" smtClean="0">
                <a:solidFill>
                  <a:srgbClr val="000000"/>
                </a:solidFill>
                <a:latin typeface="GillSans" charset="0"/>
              </a:endParaRPr>
            </a:p>
            <a:p>
              <a:endParaRPr lang="en-US" sz="2600" dirty="0" smtClean="0">
                <a:solidFill>
                  <a:srgbClr val="000000"/>
                </a:solidFill>
                <a:latin typeface="GillSans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00910" y="1942675"/>
            <a:ext cx="4934191" cy="957875"/>
            <a:chOff x="2400910" y="2170171"/>
            <a:chExt cx="4934191" cy="957875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2786201" y="2455331"/>
              <a:ext cx="4548900" cy="67271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2400910" y="2170171"/>
              <a:ext cx="424478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GillSans" charset="0"/>
                </a:rPr>
                <a:t>x</a:t>
              </a:r>
              <a:r>
                <a:rPr lang="en-US" sz="2600" dirty="0" smtClean="0">
                  <a:solidFill>
                    <a:srgbClr val="000000"/>
                  </a:solidFill>
                  <a:latin typeface="GillSans" charset="0"/>
                </a:rPr>
                <a:t>’</a:t>
              </a:r>
              <a:r>
                <a:rPr lang="en-US" sz="2600" b="1" dirty="0" smtClean="0">
                  <a:solidFill>
                    <a:srgbClr val="000000"/>
                  </a:solidFill>
                  <a:latin typeface="GillSans" charset="0"/>
                </a:rPr>
                <a:t> </a:t>
              </a:r>
              <a:endParaRPr lang="en-US" sz="2600" dirty="0" smtClean="0">
                <a:solidFill>
                  <a:srgbClr val="000000"/>
                </a:solidFill>
                <a:latin typeface="GillSans" charset="0"/>
              </a:endParaRPr>
            </a:p>
            <a:p>
              <a:endParaRPr lang="en-US" sz="2600" dirty="0" smtClean="0">
                <a:solidFill>
                  <a:srgbClr val="000000"/>
                </a:solidFill>
                <a:latin typeface="GillSans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70100" y="3856314"/>
            <a:ext cx="660950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600" dirty="0" smtClean="0">
                <a:latin typeface="Gill Sans"/>
                <a:cs typeface="Gill Sans"/>
              </a:rPr>
              <a:t>L</a:t>
            </a:r>
            <a:r>
              <a:rPr lang="en-US" sz="2600" baseline="-25000" dirty="0" smtClean="0">
                <a:latin typeface="Calibri"/>
              </a:rPr>
              <a:t>x</a:t>
            </a:r>
            <a:r>
              <a:rPr lang="en-US" sz="2600" dirty="0" smtClean="0"/>
              <a:t>  </a:t>
            </a:r>
            <a:r>
              <a:rPr lang="en-US" sz="2600" dirty="0" err="1" smtClean="0">
                <a:latin typeface="cmsy10"/>
                <a:ea typeface="cmsy10"/>
                <a:cs typeface="cmsy10"/>
              </a:rPr>
              <a:t>Å</a:t>
            </a:r>
            <a:r>
              <a:rPr lang="en-US" sz="2600" dirty="0" smtClean="0"/>
              <a:t> </a:t>
            </a:r>
            <a:r>
              <a:rPr lang="en-US" sz="2600" dirty="0" smtClean="0">
                <a:latin typeface="Gill Sans"/>
                <a:cs typeface="Gill Sans"/>
              </a:rPr>
              <a:t>L</a:t>
            </a:r>
            <a:r>
              <a:rPr lang="en-US" sz="2600" baseline="-25000" dirty="0" smtClean="0">
                <a:latin typeface="Calibri"/>
              </a:rPr>
              <a:t>x’</a:t>
            </a:r>
            <a:r>
              <a:rPr lang="en-US" sz="2600" dirty="0" smtClean="0"/>
              <a:t> = </a:t>
            </a:r>
            <a:r>
              <a:rPr lang="en-US" sz="2600" dirty="0" smtClean="0">
                <a:latin typeface="cmsy10"/>
                <a:ea typeface="cmsy10"/>
                <a:cs typeface="cmsy10"/>
              </a:rPr>
              <a:t>;        </a:t>
            </a:r>
            <a:r>
              <a:rPr lang="en-US" sz="2600" dirty="0" smtClean="0"/>
              <a:t> (easy if m = O(log 1/</a:t>
            </a:r>
            <a:r>
              <a:rPr lang="en-US" sz="2600" dirty="0" smtClean="0">
                <a:latin typeface="cmmi10"/>
                <a:ea typeface="cmmi10"/>
                <a:cs typeface="cmmi10"/>
              </a:rPr>
              <a:t>®</a:t>
            </a:r>
            <a:r>
              <a:rPr lang="en-US" sz="2600" dirty="0" smtClean="0"/>
              <a:t>)</a:t>
            </a:r>
            <a:r>
              <a:rPr lang="en-US" sz="2600" dirty="0" smtClean="0">
                <a:latin typeface="cmsy10"/>
                <a:ea typeface="cmsy10"/>
                <a:cs typeface="cmsy10"/>
              </a:rPr>
              <a:t>¢</a:t>
            </a:r>
            <a:r>
              <a:rPr lang="en-US" sz="2600" dirty="0" smtClean="0"/>
              <a:t>n )</a:t>
            </a:r>
            <a:endParaRPr lang="en-US" sz="2600" dirty="0"/>
          </a:p>
        </p:txBody>
      </p:sp>
      <p:sp>
        <p:nvSpPr>
          <p:cNvPr id="18" name="TextBox 17"/>
          <p:cNvSpPr txBox="1"/>
          <p:nvPr/>
        </p:nvSpPr>
        <p:spPr>
          <a:xfrm>
            <a:off x="489822" y="4444748"/>
            <a:ext cx="922560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600" dirty="0" smtClean="0">
                <a:latin typeface="Gill Sans"/>
                <a:cs typeface="Gill Sans"/>
              </a:rPr>
              <a:t>| L</a:t>
            </a:r>
            <a:r>
              <a:rPr lang="en-US" sz="2600" baseline="-25000" dirty="0" smtClean="0">
                <a:latin typeface="Calibri"/>
              </a:rPr>
              <a:t>x </a:t>
            </a:r>
            <a:r>
              <a:rPr lang="en-US" sz="2600" dirty="0" smtClean="0">
                <a:latin typeface="Gill Sans"/>
                <a:cs typeface="Gill Sans"/>
              </a:rPr>
              <a:t>| </a:t>
            </a:r>
            <a:r>
              <a:rPr lang="en-US" sz="2600" dirty="0" smtClean="0"/>
              <a:t>= </a:t>
            </a:r>
            <a:r>
              <a:rPr lang="en-US" sz="2600" dirty="0" err="1" smtClean="0"/>
              <a:t>exp</a:t>
            </a:r>
            <a:r>
              <a:rPr lang="en-US" sz="2600" dirty="0" smtClean="0"/>
              <a:t>(n)         (</a:t>
            </a:r>
            <a:r>
              <a:rPr lang="en-US" sz="2600" dirty="0" smtClean="0">
                <a:latin typeface="Gill Sans"/>
                <a:cs typeface="Gill Sans"/>
              </a:rPr>
              <a:t>N</a:t>
            </a:r>
            <a:r>
              <a:rPr lang="en-US" sz="2600" baseline="30000" dirty="0" smtClean="0">
                <a:latin typeface="Calibri"/>
              </a:rPr>
              <a:t>20</a:t>
            </a:r>
            <a:r>
              <a:rPr lang="en-US" sz="2600" dirty="0" smtClean="0"/>
              <a:t> , required to “fool” Bob, as in [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GPW</a:t>
            </a:r>
            <a:r>
              <a:rPr lang="en-US" sz="2600" dirty="0" smtClean="0">
                <a:solidFill>
                  <a:srgbClr val="7F7F7F"/>
                </a:solidFill>
              </a:rPr>
              <a:t>’15</a:t>
            </a:r>
            <a:r>
              <a:rPr lang="en-US" sz="2600" dirty="0" smtClean="0"/>
              <a:t>]) .</a:t>
            </a:r>
            <a:endParaRPr lang="en-US" sz="2600" dirty="0"/>
          </a:p>
        </p:txBody>
      </p:sp>
      <p:sp>
        <p:nvSpPr>
          <p:cNvPr id="19" name="TextBox 18"/>
          <p:cNvSpPr txBox="1"/>
          <p:nvPr/>
        </p:nvSpPr>
        <p:spPr>
          <a:xfrm>
            <a:off x="490590" y="5052140"/>
            <a:ext cx="109183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600" dirty="0" smtClean="0">
                <a:latin typeface="Gill Sans"/>
                <a:cs typeface="Gill Sans"/>
              </a:rPr>
              <a:t>If f(x) </a:t>
            </a:r>
            <a:r>
              <a:rPr lang="en-US" sz="2600" dirty="0" smtClean="0">
                <a:latin typeface="cmsy10"/>
                <a:ea typeface="cmsy10"/>
                <a:cs typeface="cmsy10"/>
              </a:rPr>
              <a:t>2</a:t>
            </a:r>
            <a:r>
              <a:rPr lang="en-US" sz="2600" dirty="0" smtClean="0">
                <a:latin typeface="Gill Sans"/>
                <a:cs typeface="Gill Sans"/>
              </a:rPr>
              <a:t> L</a:t>
            </a:r>
            <a:r>
              <a:rPr lang="en-US" sz="2600" baseline="-25000" dirty="0" smtClean="0">
                <a:latin typeface="Gill Sans"/>
                <a:cs typeface="Gill Sans"/>
              </a:rPr>
              <a:t>x</a:t>
            </a:r>
            <a:r>
              <a:rPr lang="en-US" sz="2600" dirty="0" smtClean="0">
                <a:latin typeface="Gill Sans"/>
                <a:cs typeface="Gill Sans"/>
              </a:rPr>
              <a:t> </a:t>
            </a:r>
            <a:r>
              <a:rPr lang="en-US" sz="2600" dirty="0" smtClean="0">
                <a:latin typeface="cmsy10"/>
                <a:ea typeface="cmsy10"/>
                <a:cs typeface="cmsy10"/>
              </a:rPr>
              <a:t>8</a:t>
            </a:r>
            <a:r>
              <a:rPr lang="en-US" sz="2600" dirty="0" smtClean="0">
                <a:latin typeface="Gill Sans"/>
                <a:cs typeface="Gill Sans"/>
              </a:rPr>
              <a:t> x </a:t>
            </a:r>
            <a:r>
              <a:rPr lang="en-US" sz="2600" dirty="0" smtClean="0">
                <a:latin typeface="cmsy10"/>
                <a:ea typeface="cmsy10"/>
                <a:cs typeface="cmsy10"/>
              </a:rPr>
              <a:t>2</a:t>
            </a:r>
            <a:r>
              <a:rPr lang="en-US" sz="2600" dirty="0" smtClean="0">
                <a:latin typeface="Gill Sans"/>
                <a:cs typeface="Gill Sans"/>
              </a:rPr>
              <a:t> </a:t>
            </a:r>
            <a:r>
              <a:rPr lang="en-US" sz="2600" dirty="0" err="1">
                <a:latin typeface="Gill Sans"/>
                <a:cs typeface="Gill Sans"/>
              </a:rPr>
              <a:t>G</a:t>
            </a:r>
            <a:r>
              <a:rPr lang="en-US" sz="2600" baseline="-25000" dirty="0" err="1">
                <a:latin typeface="cmmi10"/>
                <a:ea typeface="cmmi10"/>
                <a:cs typeface="cmmi10"/>
              </a:rPr>
              <a:t>®</a:t>
            </a:r>
            <a:r>
              <a:rPr lang="en-US" sz="2600" baseline="-25000" dirty="0" err="1">
                <a:latin typeface="Gill Sans"/>
                <a:ea typeface="cmmi10"/>
                <a:cs typeface="cmmi10"/>
              </a:rPr>
              <a:t>,n</a:t>
            </a:r>
            <a:r>
              <a:rPr lang="en-US" sz="2600" dirty="0" smtClean="0">
                <a:latin typeface="Gill Sans"/>
                <a:cs typeface="Gill Sans"/>
              </a:rPr>
              <a:t>  </a:t>
            </a:r>
            <a:r>
              <a:rPr lang="en-US" sz="2600" dirty="0" smtClean="0">
                <a:latin typeface="cmsy10"/>
                <a:ea typeface="cmsy10"/>
                <a:cs typeface="cmsy10"/>
              </a:rPr>
              <a:t>)</a:t>
            </a:r>
            <a:r>
              <a:rPr lang="en-US" sz="2600" dirty="0" smtClean="0">
                <a:latin typeface="Gill Sans"/>
                <a:cs typeface="Gill Sans"/>
              </a:rPr>
              <a:t> </a:t>
            </a:r>
            <a:r>
              <a:rPr lang="en-US" sz="2600" dirty="0" smtClean="0">
                <a:latin typeface="cmmi10"/>
                <a:ea typeface="cmmi10"/>
                <a:cs typeface="cmmi10"/>
              </a:rPr>
              <a:t>f</a:t>
            </a:r>
            <a:r>
              <a:rPr lang="en-US" sz="2600" dirty="0" smtClean="0">
                <a:latin typeface="Gill Sans"/>
                <a:cs typeface="Gill Sans"/>
              </a:rPr>
              <a:t> is </a:t>
            </a:r>
            <a:r>
              <a:rPr lang="en-US" sz="2600" dirty="0" err="1" smtClean="0">
                <a:latin typeface="Gill Sans"/>
                <a:cs typeface="Gill Sans"/>
              </a:rPr>
              <a:t>Lipschitz</a:t>
            </a:r>
            <a:r>
              <a:rPr lang="en-US" sz="2600" dirty="0" smtClean="0">
                <a:latin typeface="Gill Sans"/>
                <a:cs typeface="Gill Sans"/>
              </a:rPr>
              <a:t>  (</a:t>
            </a:r>
            <a:r>
              <a:rPr lang="en-US" sz="2600" dirty="0">
                <a:latin typeface="cmmi10"/>
                <a:ea typeface="cmmi10"/>
                <a:cs typeface="cmmi10"/>
              </a:rPr>
              <a:t>¸</a:t>
            </a:r>
            <a:r>
              <a:rPr lang="en-US" sz="2600" baseline="-25000" dirty="0">
                <a:latin typeface="Gill Sans"/>
                <a:ea typeface="cmmi10"/>
                <a:cs typeface="cmmi10"/>
              </a:rPr>
              <a:t>1</a:t>
            </a:r>
            <a:r>
              <a:rPr lang="en-US" sz="2600" dirty="0">
                <a:latin typeface="Gill Sans"/>
                <a:cs typeface="Gill Sans"/>
              </a:rPr>
              <a:t> = O(1)</a:t>
            </a:r>
            <a:r>
              <a:rPr lang="en-US" sz="2600" dirty="0" smtClean="0">
                <a:latin typeface="Gill Sans"/>
                <a:cs typeface="Gill Sans"/>
              </a:rPr>
              <a:t>).        (L</a:t>
            </a:r>
            <a:r>
              <a:rPr lang="en-US" sz="2600" baseline="-25000" dirty="0" smtClean="0">
                <a:latin typeface="Gill Sans"/>
                <a:cs typeface="Gill Sans"/>
              </a:rPr>
              <a:t>x </a:t>
            </a:r>
            <a:r>
              <a:rPr lang="en-US" sz="2600" dirty="0" smtClean="0">
                <a:latin typeface="Gill Sans"/>
                <a:cs typeface="Gill Sans"/>
              </a:rPr>
              <a:t>’</a:t>
            </a:r>
            <a:r>
              <a:rPr lang="en-US" sz="2600" dirty="0">
                <a:latin typeface="Gill Sans"/>
                <a:cs typeface="Gill Sans"/>
              </a:rPr>
              <a:t>s</a:t>
            </a:r>
            <a:r>
              <a:rPr lang="en-US" sz="2600" dirty="0" smtClean="0">
                <a:latin typeface="Gill Sans"/>
                <a:cs typeface="Gill Sans"/>
              </a:rPr>
              <a:t> form a “code”)</a:t>
            </a:r>
            <a:endParaRPr lang="en-US" sz="2600" dirty="0"/>
          </a:p>
        </p:txBody>
      </p:sp>
      <p:sp>
        <p:nvSpPr>
          <p:cNvPr id="20" name="TextBox 19"/>
          <p:cNvSpPr txBox="1"/>
          <p:nvPr/>
        </p:nvSpPr>
        <p:spPr>
          <a:xfrm>
            <a:off x="529266" y="5602658"/>
            <a:ext cx="109696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600" dirty="0" smtClean="0">
                <a:latin typeface="Gill Sans"/>
                <a:cs typeface="Gill Sans"/>
              </a:rPr>
              <a:t>Can complete </a:t>
            </a:r>
            <a:r>
              <a:rPr lang="en-US" sz="2600" dirty="0">
                <a:latin typeface="cmmi10"/>
                <a:ea typeface="cmmi10"/>
                <a:cs typeface="cmmi10"/>
              </a:rPr>
              <a:t>g</a:t>
            </a:r>
            <a:r>
              <a:rPr lang="en-US" sz="2600" dirty="0" smtClean="0">
                <a:latin typeface="Gill Sans"/>
                <a:cs typeface="Gill Sans"/>
              </a:rPr>
              <a:t>-values for all points outside </a:t>
            </a:r>
            <a:r>
              <a:rPr lang="en-US" sz="2600" dirty="0" smtClean="0">
                <a:latin typeface="cmsy10"/>
                <a:ea typeface="cmsy10"/>
                <a:cs typeface="cmsy10"/>
              </a:rPr>
              <a:t>[</a:t>
            </a:r>
            <a:r>
              <a:rPr lang="en-US" sz="2600" baseline="-25000" dirty="0" smtClean="0">
                <a:latin typeface="Gill Sans"/>
                <a:ea typeface="cmsy10"/>
                <a:cs typeface="cmsy10"/>
              </a:rPr>
              <a:t>x</a:t>
            </a:r>
            <a:r>
              <a:rPr lang="en-US" sz="2600" dirty="0" smtClean="0">
                <a:latin typeface="Gill Sans"/>
                <a:cs typeface="Gill Sans"/>
              </a:rPr>
              <a:t> L</a:t>
            </a:r>
            <a:r>
              <a:rPr lang="en-US" sz="2600" baseline="-25000" dirty="0" smtClean="0">
                <a:latin typeface="Gill Sans"/>
                <a:cs typeface="Gill Sans"/>
              </a:rPr>
              <a:t>x</a:t>
            </a:r>
            <a:r>
              <a:rPr lang="en-US" sz="2600" dirty="0" smtClean="0">
                <a:latin typeface="Gill Sans"/>
                <a:cs typeface="Gill Sans"/>
              </a:rPr>
              <a:t> via </a:t>
            </a:r>
            <a:r>
              <a:rPr lang="en-US" sz="2600" i="1" dirty="0" err="1" smtClean="0">
                <a:latin typeface="Gill Sans"/>
                <a:cs typeface="Gill Sans"/>
              </a:rPr>
              <a:t>Lpschitz</a:t>
            </a:r>
            <a:r>
              <a:rPr lang="en-US" sz="2600" i="1" dirty="0" smtClean="0">
                <a:latin typeface="Gill Sans"/>
                <a:cs typeface="Gill Sans"/>
              </a:rPr>
              <a:t> extension </a:t>
            </a:r>
            <a:r>
              <a:rPr lang="en-US" sz="2600" dirty="0" smtClean="0">
                <a:latin typeface="Gill Sans"/>
                <a:cs typeface="Gill Sans"/>
              </a:rPr>
              <a:t>(MLE).</a:t>
            </a:r>
            <a:endParaRPr lang="en-US" sz="2600" dirty="0"/>
          </a:p>
        </p:txBody>
      </p:sp>
      <p:sp>
        <p:nvSpPr>
          <p:cNvPr id="21" name="Rectangle 20"/>
          <p:cNvSpPr/>
          <p:nvPr/>
        </p:nvSpPr>
        <p:spPr>
          <a:xfrm>
            <a:off x="6886478" y="912984"/>
            <a:ext cx="428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Gill Sans"/>
                <a:cs typeface="Gill Sans"/>
              </a:rPr>
              <a:t>L</a:t>
            </a:r>
            <a:r>
              <a:rPr lang="en-US" sz="2400" baseline="-25000" dirty="0"/>
              <a:t>x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7290947" y="2316688"/>
            <a:ext cx="475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Gill Sans"/>
                <a:cs typeface="Gill Sans"/>
              </a:rPr>
              <a:t>L</a:t>
            </a:r>
            <a:r>
              <a:rPr lang="en-US" sz="2400" baseline="-25000" dirty="0" smtClean="0"/>
              <a:t>x’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221235" y="71368"/>
            <a:ext cx="38114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GillSans" charset="0"/>
              </a:rPr>
              <a:t>Construction Idea :</a:t>
            </a:r>
            <a:endParaRPr lang="en-US" sz="3600" dirty="0">
              <a:solidFill>
                <a:srgbClr val="00B050"/>
              </a:solidFill>
              <a:latin typeface="Gill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747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0245" y="945760"/>
            <a:ext cx="94160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Gill Sans" charset="0"/>
                <a:ea typeface="Gill Sans" charset="0"/>
                <a:cs typeface="Gill Sans" charset="0"/>
              </a:rPr>
              <a:t>Economic scenarios – </a:t>
            </a:r>
            <a:r>
              <a:rPr lang="en-US" sz="2600" i="1" dirty="0" smtClean="0">
                <a:latin typeface="Gill Sans" charset="0"/>
                <a:ea typeface="Gill Sans" charset="0"/>
                <a:cs typeface="Gill Sans" charset="0"/>
              </a:rPr>
              <a:t>distributed by nature</a:t>
            </a:r>
            <a:r>
              <a:rPr lang="en-US" sz="2600" dirty="0" smtClean="0">
                <a:latin typeface="Gill Sans" charset="0"/>
                <a:ea typeface="Gill Sans" charset="0"/>
                <a:cs typeface="Gill Sans" charset="0"/>
              </a:rPr>
              <a:t>  (valuations are private).</a:t>
            </a:r>
            <a:endParaRPr lang="en-US" sz="260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284" y="4415123"/>
            <a:ext cx="67707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accent3"/>
                </a:solidFill>
                <a:latin typeface="Gill Sans" charset="0"/>
                <a:ea typeface="Gill Sans" charset="0"/>
                <a:cs typeface="Gill Sans" charset="0"/>
              </a:rPr>
              <a:t>Today:</a:t>
            </a:r>
            <a:r>
              <a:rPr lang="en-US" sz="2600" dirty="0" smtClean="0">
                <a:latin typeface="Gill Sans" charset="0"/>
                <a:ea typeface="Gill Sans" charset="0"/>
                <a:cs typeface="Gill Sans" charset="0"/>
              </a:rPr>
              <a:t>   Decentralized equilibrium </a:t>
            </a:r>
            <a:r>
              <a:rPr lang="en-US" sz="2600" dirty="0" smtClean="0">
                <a:latin typeface="Gill Sans" charset="0"/>
                <a:ea typeface="Gill Sans" charset="0"/>
                <a:cs typeface="Gill Sans" charset="0"/>
              </a:rPr>
              <a:t>computation ? </a:t>
            </a:r>
            <a:endParaRPr lang="en-US" sz="260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536" y="5156355"/>
            <a:ext cx="82781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Gill Sans" charset="0"/>
                <a:ea typeface="Gill Sans" charset="0"/>
                <a:cs typeface="Gill Sans" charset="0"/>
              </a:rPr>
              <a:t>Economic dogma:  “Every market converges to equilibrium”.</a:t>
            </a:r>
            <a:endParaRPr lang="en-US" sz="260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563" y="2797365"/>
            <a:ext cx="111322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[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DobzinskiNisanOren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’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14,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AlonNisanRaz</a:t>
            </a:r>
            <a:r>
              <a:rPr lang="en-US" sz="2400" dirty="0" err="1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W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’15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]</a:t>
            </a:r>
            <a:r>
              <a:rPr lang="en-US" sz="26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600" dirty="0" smtClean="0">
                <a:latin typeface="Gill Sans" charset="0"/>
                <a:ea typeface="Gill Sans" charset="0"/>
                <a:cs typeface="Gill Sans" charset="0"/>
              </a:rPr>
              <a:t>Distributed welfare </a:t>
            </a:r>
            <a:r>
              <a:rPr lang="en-US" sz="2600" dirty="0">
                <a:latin typeface="Gill Sans" charset="0"/>
                <a:ea typeface="Gill Sans" charset="0"/>
                <a:cs typeface="Gill Sans" charset="0"/>
              </a:rPr>
              <a:t>maximization.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5986" y="3434432"/>
            <a:ext cx="99693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[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Feldman,Tennenholtz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, </a:t>
            </a:r>
            <a:r>
              <a:rPr lang="en-US" sz="2400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W</a:t>
            </a:r>
            <a:r>
              <a:rPr lang="fr-FR" sz="2400" dirty="0" smtClean="0">
                <a:solidFill>
                  <a:srgbClr val="7F7F7F"/>
                </a:solidFill>
                <a:latin typeface="Gill Sans" charset="0"/>
                <a:ea typeface="Gill Sans" charset="0"/>
                <a:cs typeface="Gill Sans" charset="0"/>
              </a:rPr>
              <a:t>’</a:t>
            </a:r>
            <a:r>
              <a:rPr lang="en-US" sz="2400" dirty="0">
                <a:solidFill>
                  <a:srgbClr val="7F7F7F"/>
                </a:solidFill>
                <a:latin typeface="Gill Sans" charset="0"/>
                <a:ea typeface="Gill Sans" charset="0"/>
                <a:cs typeface="Gill Sans" charset="0"/>
              </a:rPr>
              <a:t>15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]</a:t>
            </a:r>
            <a:r>
              <a:rPr lang="en-US" sz="2600" dirty="0" smtClean="0">
                <a:latin typeface="Gill Sans" charset="0"/>
                <a:ea typeface="Gill Sans" charset="0"/>
                <a:cs typeface="Gill Sans" charset="0"/>
              </a:rPr>
              <a:t>    Distributed market design (“signaling”).</a:t>
            </a:r>
            <a:endParaRPr lang="en-US" sz="260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8012" y="178195"/>
            <a:ext cx="968914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Motivation:    The </a:t>
            </a:r>
            <a:r>
              <a:rPr lang="en-US" sz="3600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Role of Interaction in Economics</a:t>
            </a:r>
            <a:endParaRPr lang="en-US" sz="3600" dirty="0">
              <a:solidFill>
                <a:srgbClr val="00B050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260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832" y="1581296"/>
            <a:ext cx="1202693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600" dirty="0" smtClean="0">
                <a:latin typeface="Gill Sans"/>
                <a:cs typeface="Gill Sans"/>
              </a:rPr>
              <a:t> </a:t>
            </a:r>
            <a:r>
              <a:rPr lang="en-US" sz="2600" dirty="0">
                <a:latin typeface="Gill Sans"/>
                <a:cs typeface="Gill Sans"/>
              </a:rPr>
              <a:t>“Heart of economic optimization problems is </a:t>
            </a:r>
            <a:r>
              <a:rPr lang="en-US" sz="2600" dirty="0">
                <a:solidFill>
                  <a:schemeClr val="accent3"/>
                </a:solidFill>
                <a:latin typeface="Gill Sans"/>
                <a:cs typeface="Gill Sans"/>
              </a:rPr>
              <a:t>distributed nature</a:t>
            </a:r>
            <a:r>
              <a:rPr lang="en-US" sz="2600" dirty="0">
                <a:latin typeface="Gill Sans"/>
                <a:cs typeface="Gill Sans"/>
              </a:rPr>
              <a:t> of inputs”  (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rPr>
              <a:t>Hayek’45</a:t>
            </a:r>
            <a:r>
              <a:rPr lang="en-US" sz="2600" dirty="0">
                <a:latin typeface="Gill Sans"/>
                <a:cs typeface="Gill Sans"/>
              </a:rPr>
              <a:t>)</a:t>
            </a:r>
          </a:p>
          <a:p>
            <a:r>
              <a:rPr lang="en-US" sz="2600" dirty="0">
                <a:latin typeface="Gill Sans" charset="0"/>
                <a:ea typeface="Gill Sans" charset="0"/>
                <a:cs typeface="Gill Sans" charset="0"/>
              </a:rPr>
              <a:t>  [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VonMises’20, Aaronson’05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,HartMas-Collel’03,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DobzinskiNisanOren’14…</a:t>
            </a:r>
            <a:r>
              <a:rPr lang="en-US" sz="2600" dirty="0">
                <a:latin typeface="Gill Sans" charset="0"/>
                <a:ea typeface="Gill Sans" charset="0"/>
                <a:cs typeface="Gill Sans" charset="0"/>
              </a:rPr>
              <a:t>]</a:t>
            </a:r>
          </a:p>
        </p:txBody>
      </p:sp>
      <p:sp>
        <p:nvSpPr>
          <p:cNvPr id="2" name="Rectangle 1"/>
          <p:cNvSpPr/>
          <p:nvPr/>
        </p:nvSpPr>
        <p:spPr>
          <a:xfrm>
            <a:off x="9090727" y="5140587"/>
            <a:ext cx="160953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chemeClr val="accent3"/>
                </a:solidFill>
                <a:latin typeface="Gill Sans" charset="0"/>
                <a:ea typeface="Gill Sans" charset="0"/>
                <a:cs typeface="Gill Sans" charset="0"/>
              </a:rPr>
              <a:t>How fast ?</a:t>
            </a:r>
          </a:p>
        </p:txBody>
      </p:sp>
    </p:spTree>
    <p:extLst>
      <p:ext uri="{BB962C8B-B14F-4D97-AF65-F5344CB8AC3E}">
        <p14:creationId xmlns:p14="http://schemas.microsoft.com/office/powerpoint/2010/main" val="388559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7" grpId="0"/>
      <p:bldP spid="11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184" y="1209914"/>
            <a:ext cx="5078015" cy="4485476"/>
          </a:xfrm>
          <a:prstGeom prst="rect">
            <a:avLst/>
          </a:prstGeom>
          <a:effectLst>
            <a:glow>
              <a:schemeClr val="accent1">
                <a:alpha val="39000"/>
              </a:schemeClr>
            </a:glow>
          </a:effectLst>
        </p:spPr>
      </p:pic>
      <p:sp>
        <p:nvSpPr>
          <p:cNvPr id="3" name="Rectangle 2"/>
          <p:cNvSpPr/>
          <p:nvPr/>
        </p:nvSpPr>
        <p:spPr>
          <a:xfrm>
            <a:off x="278097" y="147200"/>
            <a:ext cx="54944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GillSans" charset="0"/>
              </a:rPr>
              <a:t>HPV’s class of </a:t>
            </a:r>
            <a:r>
              <a:rPr lang="en-US" sz="3600" dirty="0">
                <a:solidFill>
                  <a:srgbClr val="00B050"/>
                </a:solidFill>
                <a:latin typeface="GillSans" charset="0"/>
              </a:rPr>
              <a:t>functions  </a:t>
            </a:r>
            <a:r>
              <a:rPr lang="en-US" sz="3600" dirty="0" smtClean="0">
                <a:solidFill>
                  <a:srgbClr val="000000"/>
                </a:solidFill>
                <a:latin typeface="cmsy10"/>
                <a:ea typeface="cmsy10"/>
                <a:cs typeface="cmsy10"/>
              </a:rPr>
              <a:t>H </a:t>
            </a:r>
            <a:r>
              <a:rPr lang="en-US" sz="3600" dirty="0" smtClean="0">
                <a:solidFill>
                  <a:srgbClr val="00B050"/>
                </a:solidFill>
                <a:latin typeface="GillSans" charset="0"/>
              </a:rPr>
              <a:t>:</a:t>
            </a:r>
            <a:endParaRPr lang="en-US" sz="3600" dirty="0">
              <a:solidFill>
                <a:srgbClr val="00B050"/>
              </a:solidFill>
              <a:latin typeface="GillSan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097" y="1503274"/>
            <a:ext cx="567334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600" dirty="0" smtClean="0"/>
              <a:t>Fix </a:t>
            </a:r>
            <a:r>
              <a:rPr lang="en-US" sz="2600" dirty="0" smtClean="0">
                <a:latin typeface="cmmi10"/>
                <a:ea typeface="cmmi10"/>
                <a:cs typeface="cmmi10"/>
              </a:rPr>
              <a:t>²</a:t>
            </a:r>
            <a:r>
              <a:rPr lang="en-US" sz="2600" dirty="0" smtClean="0"/>
              <a:t>. All h</a:t>
            </a:r>
            <a:r>
              <a:rPr lang="en-US" sz="2600" dirty="0" smtClean="0">
                <a:latin typeface="cmsy10"/>
                <a:ea typeface="cmsy10"/>
                <a:cs typeface="cmsy10"/>
              </a:rPr>
              <a:t>2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000000"/>
                </a:solidFill>
                <a:latin typeface="cmsy10"/>
                <a:ea typeface="cmsy10"/>
                <a:cs typeface="cmsy10"/>
              </a:rPr>
              <a:t>H</a:t>
            </a:r>
            <a:r>
              <a:rPr lang="en-US" sz="2600" dirty="0" smtClean="0"/>
              <a:t> has unique (exact) FP , </a:t>
            </a:r>
          </a:p>
          <a:p>
            <a:r>
              <a:rPr lang="en-US" sz="2600" dirty="0" smtClean="0"/>
              <a:t>    and unique cube that contains all </a:t>
            </a:r>
            <a:r>
              <a:rPr lang="en-US" sz="2600" dirty="0" smtClean="0">
                <a:latin typeface="cmmi10"/>
                <a:ea typeface="cmmi10"/>
                <a:cs typeface="cmmi10"/>
              </a:rPr>
              <a:t>²</a:t>
            </a:r>
            <a:r>
              <a:rPr lang="en-US" sz="2600" dirty="0" smtClean="0"/>
              <a:t>-FP. </a:t>
            </a:r>
            <a:endParaRPr 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297051" y="3522212"/>
            <a:ext cx="46987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600" dirty="0" smtClean="0"/>
              <a:t> </a:t>
            </a:r>
            <a:r>
              <a:rPr lang="en-US" sz="2600" dirty="0" smtClean="0">
                <a:latin typeface="cmsy10"/>
                <a:ea typeface="cmsy10"/>
                <a:cs typeface="cmsy10"/>
              </a:rPr>
              <a:t>8</a:t>
            </a:r>
            <a:r>
              <a:rPr lang="en-US" sz="2600" dirty="0" smtClean="0"/>
              <a:t> x</a:t>
            </a:r>
            <a:r>
              <a:rPr lang="en-US" sz="2600" dirty="0" smtClean="0">
                <a:latin typeface="cmsy10"/>
                <a:ea typeface="cmsy10"/>
                <a:cs typeface="cmsy10"/>
              </a:rPr>
              <a:t>2</a:t>
            </a:r>
            <a:r>
              <a:rPr lang="en-US" sz="2600" dirty="0" smtClean="0"/>
              <a:t> [0,1]</a:t>
            </a:r>
            <a:r>
              <a:rPr lang="en-US" sz="2600" baseline="30000" dirty="0" smtClean="0">
                <a:latin typeface="Calibri"/>
              </a:rPr>
              <a:t>n</a:t>
            </a:r>
            <a:r>
              <a:rPr lang="en-US" sz="2600" dirty="0" smtClean="0"/>
              <a:t> :  </a:t>
            </a:r>
            <a:r>
              <a:rPr lang="en-US" sz="2800" dirty="0" smtClean="0">
                <a:latin typeface="cmsy10"/>
                <a:ea typeface="cmsy10"/>
                <a:cs typeface="cmsy10"/>
              </a:rPr>
              <a:t>k </a:t>
            </a:r>
            <a:r>
              <a:rPr lang="en-US" sz="2800" dirty="0" smtClean="0"/>
              <a:t>x – h(x)</a:t>
            </a:r>
            <a:r>
              <a:rPr lang="en-US" sz="2800" dirty="0" smtClean="0">
                <a:latin typeface="cmsy10"/>
                <a:ea typeface="cmsy10"/>
                <a:cs typeface="cmsy10"/>
              </a:rPr>
              <a:t> k</a:t>
            </a:r>
            <a:r>
              <a:rPr lang="en-US" sz="2600" dirty="0" smtClean="0"/>
              <a:t> </a:t>
            </a:r>
            <a:r>
              <a:rPr lang="en-US" sz="2600" dirty="0" smtClean="0">
                <a:latin typeface="cmsy10"/>
                <a:ea typeface="cmsy10"/>
                <a:cs typeface="cmsy10"/>
              </a:rPr>
              <a:t>·</a:t>
            </a:r>
            <a:r>
              <a:rPr lang="en-US" sz="2600" dirty="0" smtClean="0"/>
              <a:t> 5</a:t>
            </a:r>
            <a:r>
              <a:rPr lang="en-US" sz="2600" dirty="0" smtClean="0">
                <a:latin typeface="cmmi10"/>
                <a:ea typeface="cmmi10"/>
                <a:cs typeface="cmmi10"/>
              </a:rPr>
              <a:t>²</a:t>
            </a:r>
          </a:p>
          <a:p>
            <a:r>
              <a:rPr lang="en-US" sz="2600" dirty="0">
                <a:latin typeface="cmmi10"/>
                <a:ea typeface="cmmi10"/>
                <a:cs typeface="cmmi10"/>
              </a:rPr>
              <a:t> </a:t>
            </a:r>
            <a:r>
              <a:rPr lang="en-US" sz="2600" dirty="0" smtClean="0">
                <a:latin typeface="cmmi10"/>
                <a:ea typeface="cmmi10"/>
                <a:cs typeface="cmmi10"/>
              </a:rPr>
              <a:t>  </a:t>
            </a:r>
            <a:r>
              <a:rPr lang="en-US" sz="2600" dirty="0" smtClean="0"/>
              <a:t>(finding 5</a:t>
            </a:r>
            <a:r>
              <a:rPr lang="en-US" sz="2600" dirty="0" smtClean="0">
                <a:latin typeface="cmmi10"/>
                <a:ea typeface="cmmi10"/>
                <a:cs typeface="cmmi10"/>
              </a:rPr>
              <a:t>²</a:t>
            </a:r>
            <a:r>
              <a:rPr lang="en-US" sz="2600" dirty="0" smtClean="0"/>
              <a:t>-FP is trivial).</a:t>
            </a:r>
            <a:endParaRPr lang="en-US" sz="2600" dirty="0">
              <a:latin typeface="cmmi1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051" y="2643016"/>
            <a:ext cx="351891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600" dirty="0" smtClean="0"/>
              <a:t>All h</a:t>
            </a:r>
            <a:r>
              <a:rPr lang="en-US" sz="2600" dirty="0" smtClean="0">
                <a:latin typeface="cmsy10"/>
                <a:ea typeface="cmsy10"/>
                <a:cs typeface="cmsy10"/>
              </a:rPr>
              <a:t>2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000000"/>
                </a:solidFill>
                <a:latin typeface="cmsy10"/>
                <a:ea typeface="cmsy10"/>
                <a:cs typeface="cmsy10"/>
              </a:rPr>
              <a:t>H</a:t>
            </a:r>
            <a:r>
              <a:rPr lang="en-US" sz="2600" dirty="0" smtClean="0"/>
              <a:t> is </a:t>
            </a:r>
            <a:r>
              <a:rPr lang="en-US" sz="2600" dirty="0" smtClean="0">
                <a:latin typeface="cmmi10"/>
                <a:ea typeface="cmmi10"/>
                <a:cs typeface="cmmi10"/>
              </a:rPr>
              <a:t>¸</a:t>
            </a:r>
            <a:r>
              <a:rPr lang="en-US" sz="2600" dirty="0" smtClean="0"/>
              <a:t>-Lipschitz.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297819" y="4646003"/>
            <a:ext cx="45191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600" dirty="0" smtClean="0"/>
              <a:t> # queries required to find the </a:t>
            </a:r>
            <a:br>
              <a:rPr lang="en-US" sz="2600" dirty="0" smtClean="0"/>
            </a:br>
            <a:r>
              <a:rPr lang="en-US" sz="2600" dirty="0" smtClean="0"/>
              <a:t>“special cube” : </a:t>
            </a:r>
            <a:r>
              <a:rPr lang="en-US" sz="2800" dirty="0" smtClean="0"/>
              <a:t>2</a:t>
            </a:r>
            <a:r>
              <a:rPr lang="en-US" sz="2800" baseline="30000" dirty="0" smtClean="0">
                <a:latin typeface="Symbol"/>
                <a:sym typeface="Symbol"/>
              </a:rPr>
              <a:t></a:t>
            </a:r>
            <a:r>
              <a:rPr lang="en-US" sz="2300" baseline="15000" dirty="0" smtClean="0">
                <a:latin typeface="cmmi10"/>
                <a:ea typeface="cmmi10"/>
                <a:cs typeface="cmmi10"/>
                <a:sym typeface="Symbol"/>
              </a:rPr>
              <a:t>¸</a:t>
            </a:r>
            <a:r>
              <a:rPr lang="en-US" sz="2800" baseline="30000" dirty="0" smtClean="0">
                <a:solidFill>
                  <a:srgbClr val="000000"/>
                </a:solidFill>
                <a:latin typeface="GillSans"/>
                <a:sym typeface="Symbol"/>
              </a:rPr>
              <a:t>(</a:t>
            </a:r>
            <a:r>
              <a:rPr lang="en-US" sz="2800" baseline="30000" dirty="0">
                <a:solidFill>
                  <a:srgbClr val="000000"/>
                </a:solidFill>
                <a:latin typeface="GillSans"/>
                <a:sym typeface="Symbol"/>
              </a:rPr>
              <a:t>n</a:t>
            </a:r>
            <a:r>
              <a:rPr lang="en-US" sz="2800" baseline="30000" dirty="0" smtClean="0">
                <a:solidFill>
                  <a:srgbClr val="000000"/>
                </a:solidFill>
                <a:latin typeface="GillSans"/>
                <a:sym typeface="Symbol"/>
              </a:rPr>
              <a:t>)</a:t>
            </a:r>
            <a:r>
              <a:rPr lang="en-US" sz="2800" dirty="0"/>
              <a:t> .</a:t>
            </a:r>
            <a:endParaRPr lang="en-US" sz="2800" baseline="150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0658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8097" y="147200"/>
            <a:ext cx="61583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GillSans" charset="0"/>
              </a:rPr>
              <a:t>Conclusion &amp; Future Directions</a:t>
            </a:r>
            <a:endParaRPr lang="en-US" sz="3600" dirty="0">
              <a:solidFill>
                <a:srgbClr val="00B050"/>
              </a:solidFill>
              <a:latin typeface="GillSan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097" y="2459054"/>
            <a:ext cx="115852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600" dirty="0" smtClean="0">
                <a:latin typeface="Gill Sans"/>
                <a:cs typeface="Gill Sans"/>
              </a:rPr>
              <a:t>Natural question:  Can we have a slightly “smoother” simulation theorem for AFP ? </a:t>
            </a:r>
          </a:p>
          <a:p>
            <a:endParaRPr lang="en-US" sz="2300" dirty="0" smtClean="0">
              <a:latin typeface="Gill Sans"/>
              <a:cs typeface="Gill Sans"/>
            </a:endParaRPr>
          </a:p>
          <a:p>
            <a:r>
              <a:rPr lang="en-US" sz="2300" dirty="0" smtClean="0">
                <a:latin typeface="Gill Sans"/>
                <a:cs typeface="Gill Sans"/>
              </a:rPr>
              <a:t>-   </a:t>
            </a:r>
            <a:r>
              <a:rPr lang="en-US" sz="2300" dirty="0" smtClean="0">
                <a:latin typeface="Gill Sans"/>
                <a:cs typeface="Gill Sans"/>
              </a:rPr>
              <a:t>(“only” need to smoothen </a:t>
            </a:r>
            <a:r>
              <a:rPr lang="en-US" sz="2300" dirty="0" smtClean="0">
                <a:latin typeface="cmmi10"/>
                <a:ea typeface="cmmi10"/>
                <a:cs typeface="cmmi10"/>
              </a:rPr>
              <a:t>¸</a:t>
            </a:r>
            <a:r>
              <a:rPr lang="en-US" sz="2300" baseline="-25000" dirty="0" smtClean="0">
                <a:latin typeface="Gill Sans"/>
                <a:ea typeface="cmmi10"/>
                <a:cs typeface="cmmi10"/>
              </a:rPr>
              <a:t>1</a:t>
            </a:r>
            <a:r>
              <a:rPr lang="en-US" sz="2300" dirty="0" smtClean="0">
                <a:latin typeface="Gill Sans"/>
                <a:cs typeface="Gill Sans"/>
              </a:rPr>
              <a:t>,</a:t>
            </a:r>
            <a:r>
              <a:rPr lang="en-US" sz="2300" dirty="0" smtClean="0">
                <a:latin typeface="cmmi10"/>
                <a:ea typeface="cmmi10"/>
                <a:cs typeface="cmmi10"/>
              </a:rPr>
              <a:t>¸</a:t>
            </a:r>
            <a:r>
              <a:rPr lang="en-US" sz="2300" baseline="-25000" dirty="0" smtClean="0">
                <a:latin typeface="Gill Sans"/>
                <a:ea typeface="cmmi10"/>
                <a:cs typeface="cmmi10"/>
              </a:rPr>
              <a:t>2</a:t>
            </a:r>
            <a:r>
              <a:rPr lang="en-US" sz="2300" dirty="0" smtClean="0">
                <a:latin typeface="Gill Sans"/>
                <a:cs typeface="Gill Sans"/>
              </a:rPr>
              <a:t> </a:t>
            </a:r>
            <a:r>
              <a:rPr lang="en-US" sz="2300" dirty="0" smtClean="0">
                <a:latin typeface="Gill Sans"/>
                <a:cs typeface="Gill Sans"/>
              </a:rPr>
              <a:t>by </a:t>
            </a:r>
            <a:r>
              <a:rPr lang="en-US" sz="2300" dirty="0" err="1" smtClean="0">
                <a:latin typeface="Gill Sans"/>
                <a:cs typeface="Gill Sans"/>
              </a:rPr>
              <a:t>const</a:t>
            </a:r>
            <a:r>
              <a:rPr lang="en-US" sz="2300" dirty="0" smtClean="0">
                <a:latin typeface="Gill Sans"/>
                <a:cs typeface="Gill Sans"/>
              </a:rPr>
              <a:t> f</a:t>
            </a:r>
            <a:r>
              <a:rPr lang="en-US" sz="2300" dirty="0" smtClean="0">
                <a:latin typeface="Gill Sans"/>
                <a:cs typeface="Gill Sans"/>
              </a:rPr>
              <a:t>actor (123)).    (</a:t>
            </a:r>
            <a:r>
              <a:rPr lang="en-US" sz="2300" dirty="0" smtClean="0">
                <a:latin typeface="cmmi10"/>
                <a:ea typeface="cmmi10"/>
                <a:cs typeface="cmmi10"/>
              </a:rPr>
              <a:t>¸</a:t>
            </a:r>
            <a:r>
              <a:rPr lang="en-US" sz="2300" baseline="-25000" dirty="0" smtClean="0">
                <a:latin typeface="Gill Sans"/>
                <a:ea typeface="cmmi10"/>
                <a:cs typeface="cmmi10"/>
              </a:rPr>
              <a:t>1</a:t>
            </a:r>
            <a:r>
              <a:rPr lang="en-US" sz="2300" dirty="0" smtClean="0">
                <a:latin typeface="cmmi10"/>
                <a:ea typeface="cmmi10"/>
                <a:cs typeface="cmmi10"/>
              </a:rPr>
              <a:t>¸</a:t>
            </a:r>
            <a:r>
              <a:rPr lang="en-US" sz="2300" baseline="-25000" dirty="0" smtClean="0">
                <a:latin typeface="Gill Sans"/>
                <a:ea typeface="cmmi10"/>
                <a:cs typeface="cmmi10"/>
              </a:rPr>
              <a:t>2</a:t>
            </a:r>
            <a:r>
              <a:rPr lang="en-US" sz="2300" dirty="0" smtClean="0">
                <a:latin typeface="Gill Sans"/>
                <a:cs typeface="Gill Sans"/>
              </a:rPr>
              <a:t> </a:t>
            </a:r>
            <a:r>
              <a:rPr lang="en-US" sz="2300" dirty="0" err="1" smtClean="0">
                <a:latin typeface="cmsy10"/>
                <a:ea typeface="cmsy10"/>
                <a:cs typeface="cmsy10"/>
              </a:rPr>
              <a:t>À</a:t>
            </a:r>
            <a:r>
              <a:rPr lang="en-US" sz="2300" dirty="0" smtClean="0">
                <a:latin typeface="Gill Sans"/>
                <a:cs typeface="Gill Sans"/>
              </a:rPr>
              <a:t> 123 in our construction)</a:t>
            </a:r>
            <a:endParaRPr lang="en-US" sz="2300" dirty="0"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306" y="4207308"/>
            <a:ext cx="8697619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600" dirty="0" smtClean="0">
                <a:latin typeface="Gill Sans"/>
                <a:cs typeface="Gill Sans"/>
              </a:rPr>
              <a:t>What about </a:t>
            </a:r>
            <a:r>
              <a:rPr lang="en-US" sz="2600" dirty="0" smtClean="0">
                <a:solidFill>
                  <a:schemeClr val="accent3"/>
                </a:solidFill>
                <a:latin typeface="Gill Sans"/>
                <a:cs typeface="Gill Sans"/>
              </a:rPr>
              <a:t>randomized</a:t>
            </a:r>
            <a:r>
              <a:rPr lang="en-US" sz="2600" dirty="0" smtClean="0">
                <a:latin typeface="Gill Sans"/>
                <a:cs typeface="Gill Sans"/>
              </a:rPr>
              <a:t> communication complexity </a:t>
            </a:r>
            <a:r>
              <a:rPr lang="en-US" sz="2600" dirty="0" smtClean="0">
                <a:latin typeface="Gill Sans"/>
                <a:cs typeface="Gill Sans"/>
              </a:rPr>
              <a:t>?</a:t>
            </a:r>
            <a:endParaRPr lang="en-US" sz="2600" dirty="0" smtClean="0">
              <a:latin typeface="Gill Sans"/>
              <a:cs typeface="Gill Sans"/>
            </a:endParaRPr>
          </a:p>
          <a:p>
            <a:endParaRPr lang="en-US" sz="2300" dirty="0" smtClean="0">
              <a:latin typeface="Gill Sans"/>
              <a:cs typeface="Gill Sans"/>
            </a:endParaRPr>
          </a:p>
          <a:p>
            <a:r>
              <a:rPr lang="en-US" sz="2300" dirty="0" smtClean="0">
                <a:latin typeface="Gill Sans"/>
                <a:cs typeface="Gill Sans"/>
              </a:rPr>
              <a:t>- </a:t>
            </a:r>
            <a:r>
              <a:rPr lang="en-US" sz="2300" dirty="0" smtClean="0">
                <a:latin typeface="Gill Sans"/>
                <a:cs typeface="Gill Sans"/>
              </a:rPr>
              <a:t>(promising approach, since </a:t>
            </a:r>
            <a:r>
              <a:rPr lang="en-US" sz="2300" dirty="0" err="1" smtClean="0">
                <a:latin typeface="Gill Sans"/>
                <a:cs typeface="Gill Sans"/>
              </a:rPr>
              <a:t>Babichenko</a:t>
            </a:r>
            <a:r>
              <a:rPr lang="en-US" sz="2300" dirty="0" smtClean="0">
                <a:latin typeface="Gill Sans"/>
                <a:cs typeface="Gill Sans"/>
              </a:rPr>
              <a:t> (STOC 2014) </a:t>
            </a:r>
            <a:r>
              <a:rPr lang="en-US" sz="2300" dirty="0">
                <a:latin typeface="Gill Sans"/>
                <a:cs typeface="Gill Sans"/>
              </a:rPr>
              <a:t>proved an </a:t>
            </a:r>
            <a:r>
              <a:rPr lang="en-US" sz="2300" dirty="0" err="1">
                <a:latin typeface="Gill Sans"/>
                <a:cs typeface="Gill Sans"/>
              </a:rPr>
              <a:t>exp</a:t>
            </a:r>
            <a:r>
              <a:rPr lang="en-US" sz="2300" dirty="0">
                <a:latin typeface="Gill Sans"/>
                <a:cs typeface="Gill Sans"/>
              </a:rPr>
              <a:t>(n) </a:t>
            </a:r>
            <a:endParaRPr lang="en-US" sz="2300" dirty="0" smtClean="0">
              <a:latin typeface="Gill Sans"/>
              <a:cs typeface="Gill Sans"/>
            </a:endParaRPr>
          </a:p>
          <a:p>
            <a:r>
              <a:rPr lang="en-US" sz="2300" i="1" dirty="0">
                <a:latin typeface="Gill Sans"/>
                <a:cs typeface="Gill Sans"/>
              </a:rPr>
              <a:t>r</a:t>
            </a:r>
            <a:r>
              <a:rPr lang="en-US" sz="2300" i="1" dirty="0" smtClean="0">
                <a:latin typeface="Gill Sans"/>
                <a:cs typeface="Gill Sans"/>
              </a:rPr>
              <a:t>andomized</a:t>
            </a:r>
            <a:r>
              <a:rPr lang="en-US" sz="2300" dirty="0" smtClean="0">
                <a:latin typeface="Gill Sans"/>
                <a:cs typeface="Gill Sans"/>
              </a:rPr>
              <a:t> </a:t>
            </a:r>
            <a:r>
              <a:rPr lang="en-US" sz="2300" i="1" dirty="0" smtClean="0">
                <a:latin typeface="Gill Sans"/>
                <a:cs typeface="Gill Sans"/>
              </a:rPr>
              <a:t>query</a:t>
            </a:r>
            <a:r>
              <a:rPr lang="en-US" sz="2300" i="1" dirty="0">
                <a:latin typeface="Gill Sans"/>
                <a:cs typeface="Gill Sans"/>
              </a:rPr>
              <a:t> </a:t>
            </a:r>
            <a:r>
              <a:rPr lang="en-US" sz="2300" dirty="0" err="1" smtClean="0">
                <a:latin typeface="Gill Sans"/>
                <a:cs typeface="Gill Sans"/>
              </a:rPr>
              <a:t>l.b</a:t>
            </a:r>
            <a:r>
              <a:rPr lang="en-US" sz="2300" dirty="0" smtClean="0">
                <a:latin typeface="Gill Sans"/>
                <a:cs typeface="Gill Sans"/>
              </a:rPr>
              <a:t> for AFP!)</a:t>
            </a:r>
            <a:endParaRPr lang="en-US" sz="2300" dirty="0"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819" y="969559"/>
            <a:ext cx="10623421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600" dirty="0" smtClean="0">
                <a:latin typeface="Gill Sans"/>
                <a:cs typeface="Gill Sans"/>
              </a:rPr>
              <a:t>AFPC – As far as we know, first </a:t>
            </a:r>
            <a:r>
              <a:rPr lang="en-US" sz="2600" i="1" dirty="0" smtClean="0">
                <a:latin typeface="Gill Sans"/>
                <a:cs typeface="Gill Sans"/>
              </a:rPr>
              <a:t>distributed</a:t>
            </a:r>
            <a:r>
              <a:rPr lang="en-US" sz="2600" dirty="0" smtClean="0">
                <a:latin typeface="Gill Sans"/>
                <a:cs typeface="Gill Sans"/>
              </a:rPr>
              <a:t> fixed-point problem in literature. </a:t>
            </a:r>
            <a:endParaRPr lang="en-US" sz="2300" dirty="0" smtClean="0">
              <a:latin typeface="Gill Sans"/>
              <a:cs typeface="Gill Sans"/>
            </a:endParaRPr>
          </a:p>
          <a:p>
            <a:r>
              <a:rPr lang="en-US" sz="2300" dirty="0" smtClean="0">
                <a:latin typeface="Gill Sans"/>
                <a:cs typeface="Gill Sans"/>
              </a:rPr>
              <a:t>(for what value of </a:t>
            </a:r>
            <a:r>
              <a:rPr lang="en-US" sz="2300" dirty="0" smtClean="0">
                <a:latin typeface="cmmi10"/>
                <a:ea typeface="cmmi10"/>
                <a:cs typeface="cmmi10"/>
              </a:rPr>
              <a:t>²</a:t>
            </a:r>
            <a:r>
              <a:rPr lang="en-US" sz="2300" dirty="0" smtClean="0">
                <a:latin typeface="Gill Sans"/>
                <a:cs typeface="Gill Sans"/>
              </a:rPr>
              <a:t>=</a:t>
            </a:r>
            <a:r>
              <a:rPr lang="en-US" sz="2300" dirty="0" smtClean="0">
                <a:latin typeface="cmmi10"/>
                <a:ea typeface="cmmi10"/>
                <a:cs typeface="cmmi10"/>
              </a:rPr>
              <a:t>²</a:t>
            </a:r>
            <a:r>
              <a:rPr lang="en-US" sz="2300" dirty="0" smtClean="0">
                <a:latin typeface="Gill Sans"/>
                <a:cs typeface="Gill Sans"/>
              </a:rPr>
              <a:t>(</a:t>
            </a:r>
            <a:r>
              <a:rPr lang="en-US" sz="2300" dirty="0">
                <a:latin typeface="cmmi10"/>
                <a:ea typeface="cmmi10"/>
                <a:cs typeface="cmmi10"/>
              </a:rPr>
              <a:t>¸</a:t>
            </a:r>
            <a:r>
              <a:rPr lang="en-US" sz="2300" baseline="-25000" dirty="0" smtClean="0">
                <a:latin typeface="Gill Sans"/>
                <a:ea typeface="cmmi10"/>
                <a:cs typeface="cmmi10"/>
              </a:rPr>
              <a:t>1</a:t>
            </a:r>
            <a:r>
              <a:rPr lang="en-US" sz="2300" dirty="0" smtClean="0">
                <a:latin typeface="Gill Sans"/>
                <a:cs typeface="Gill Sans"/>
              </a:rPr>
              <a:t>,</a:t>
            </a:r>
            <a:r>
              <a:rPr lang="en-US" sz="2300" dirty="0" smtClean="0">
                <a:latin typeface="cmmi10"/>
                <a:ea typeface="cmmi10"/>
                <a:cs typeface="cmmi10"/>
              </a:rPr>
              <a:t>¸</a:t>
            </a:r>
            <a:r>
              <a:rPr lang="en-US" sz="2300" baseline="-25000" dirty="0" smtClean="0">
                <a:latin typeface="Gill Sans"/>
                <a:ea typeface="cmmi10"/>
                <a:cs typeface="cmmi10"/>
              </a:rPr>
              <a:t>2</a:t>
            </a:r>
            <a:r>
              <a:rPr lang="en-US" sz="2300" dirty="0" smtClean="0">
                <a:latin typeface="Gill Sans"/>
                <a:cs typeface="Gill Sans"/>
              </a:rPr>
              <a:t>,</a:t>
            </a:r>
            <a:r>
              <a:rPr lang="en-US" sz="2300" dirty="0" smtClean="0">
                <a:latin typeface="cmmi10"/>
                <a:ea typeface="cmmi10"/>
                <a:cs typeface="cmmi10"/>
              </a:rPr>
              <a:t>®</a:t>
            </a:r>
            <a:r>
              <a:rPr lang="en-US" sz="2300" dirty="0" smtClean="0">
                <a:latin typeface="Gill Sans"/>
                <a:cs typeface="Gill Sans"/>
              </a:rPr>
              <a:t>)</a:t>
            </a:r>
            <a:r>
              <a:rPr lang="en-US" sz="2300" dirty="0" smtClean="0">
                <a:latin typeface="Gill Sans"/>
                <a:cs typeface="Gill Sans"/>
              </a:rPr>
              <a:t> does the problem remain hard</a:t>
            </a:r>
            <a:r>
              <a:rPr lang="en-US" sz="2300" smtClean="0">
                <a:latin typeface="Gill Sans"/>
                <a:cs typeface="Gill Sans"/>
              </a:rPr>
              <a:t>? )</a:t>
            </a:r>
            <a:endParaRPr lang="en-US" sz="23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215642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712200" y="4864617"/>
            <a:ext cx="1879600" cy="937683"/>
          </a:xfrm>
        </p:spPr>
        <p:txBody>
          <a:bodyPr>
            <a:normAutofit fontScale="90000"/>
          </a:bodyPr>
          <a:lstStyle/>
          <a:p>
            <a:r>
              <a:rPr lang="en-US" sz="4600" dirty="0" smtClean="0">
                <a:latin typeface="Gill Sans" charset="0"/>
                <a:ea typeface="Gill Sans" charset="0"/>
                <a:cs typeface="Gill Sans" charset="0"/>
              </a:rPr>
              <a:t>Thanks!</a:t>
            </a:r>
            <a:endParaRPr lang="en-US" sz="460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55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158064" y="-687348"/>
            <a:ext cx="9440862" cy="13366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Communication Complexity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[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Yao’79</a:t>
            </a:r>
            <a:r>
              <a:rPr lang="en-US" sz="3600" dirty="0" smtClean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]</a:t>
            </a:r>
            <a:endParaRPr lang="en-US" sz="3600" dirty="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805" y="2456026"/>
            <a:ext cx="1040935" cy="1150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326" y="2461133"/>
            <a:ext cx="986416" cy="11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Cloud Callout 43"/>
          <p:cNvSpPr/>
          <p:nvPr/>
        </p:nvSpPr>
        <p:spPr>
          <a:xfrm>
            <a:off x="1440693" y="1307358"/>
            <a:ext cx="1121380" cy="593925"/>
          </a:xfrm>
          <a:prstGeom prst="cloudCallout">
            <a:avLst>
              <a:gd name="adj1" fmla="val 9214"/>
              <a:gd name="adj2" fmla="val 9641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x</a:t>
            </a:r>
          </a:p>
        </p:txBody>
      </p:sp>
      <p:sp>
        <p:nvSpPr>
          <p:cNvPr id="45" name="Cloud Callout 44"/>
          <p:cNvSpPr/>
          <p:nvPr/>
        </p:nvSpPr>
        <p:spPr>
          <a:xfrm>
            <a:off x="9098624" y="1306167"/>
            <a:ext cx="1121380" cy="593925"/>
          </a:xfrm>
          <a:prstGeom prst="cloudCallout">
            <a:avLst>
              <a:gd name="adj1" fmla="val -10504"/>
              <a:gd name="adj2" fmla="val 9293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</a:rPr>
              <a:t>y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114336" y="1955900"/>
            <a:ext cx="152761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Gill Sans" charset="0"/>
                <a:ea typeface="Gill Sans" charset="0"/>
                <a:cs typeface="Gill Sans" charset="0"/>
              </a:rPr>
              <a:t>f(</a:t>
            </a:r>
            <a:r>
              <a:rPr lang="en-US" sz="2300" dirty="0" err="1">
                <a:latin typeface="Gill Sans" charset="0"/>
                <a:ea typeface="Gill Sans" charset="0"/>
                <a:cs typeface="Gill Sans" charset="0"/>
              </a:rPr>
              <a:t>x,y</a:t>
            </a:r>
            <a:r>
              <a:rPr lang="en-US" sz="2300" dirty="0">
                <a:latin typeface="Gill Sans" charset="0"/>
                <a:ea typeface="Gill Sans" charset="0"/>
                <a:cs typeface="Gill Sans" charset="0"/>
              </a:rPr>
              <a:t>) = ?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3054535" y="1469076"/>
            <a:ext cx="5270564" cy="29562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600" dirty="0" smtClean="0">
                <a:solidFill>
                  <a:schemeClr val="accent3"/>
                </a:solidFill>
                <a:latin typeface="Gill Sans" charset="0"/>
                <a:ea typeface="Gill Sans" charset="0"/>
                <a:cs typeface="Gill Sans" charset="0"/>
              </a:rPr>
              <a:t>Shared </a:t>
            </a:r>
            <a:r>
              <a:rPr lang="en-CA" sz="2600" dirty="0">
                <a:solidFill>
                  <a:schemeClr val="accent3"/>
                </a:solidFill>
                <a:latin typeface="Gill Sans" charset="0"/>
                <a:ea typeface="Gill Sans" charset="0"/>
                <a:cs typeface="Gill Sans" charset="0"/>
              </a:rPr>
              <a:t>randomness R</a:t>
            </a:r>
            <a:endParaRPr lang="en-US" sz="2600" dirty="0">
              <a:solidFill>
                <a:schemeClr val="accent3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4507234" y="2740813"/>
            <a:ext cx="2391046" cy="708405"/>
            <a:chOff x="2728085" y="4256284"/>
            <a:chExt cx="3432148" cy="1036570"/>
          </a:xfrm>
          <a:solidFill>
            <a:srgbClr val="92D050"/>
          </a:solidFill>
        </p:grpSpPr>
        <p:sp>
          <p:nvSpPr>
            <p:cNvPr id="49" name="Cloud Callout 48"/>
            <p:cNvSpPr/>
            <p:nvPr/>
          </p:nvSpPr>
          <p:spPr>
            <a:xfrm>
              <a:off x="2728085" y="4256284"/>
              <a:ext cx="3430889" cy="1027755"/>
            </a:xfrm>
            <a:prstGeom prst="cloudCallout">
              <a:avLst>
                <a:gd name="adj1" fmla="val -65327"/>
                <a:gd name="adj2" fmla="val -27206"/>
              </a:avLst>
            </a:prstGeom>
            <a:grp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Cloud Callout 49"/>
            <p:cNvSpPr/>
            <p:nvPr/>
          </p:nvSpPr>
          <p:spPr>
            <a:xfrm>
              <a:off x="2729344" y="4265100"/>
              <a:ext cx="3430889" cy="1027754"/>
            </a:xfrm>
            <a:prstGeom prst="cloudCallout">
              <a:avLst>
                <a:gd name="adj1" fmla="val 65731"/>
                <a:gd name="adj2" fmla="val -43383"/>
              </a:avLst>
            </a:prstGeom>
            <a:solidFill>
              <a:schemeClr val="accent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0000"/>
                  </a:solidFill>
                  <a:latin typeface="cmmi10"/>
                  <a:ea typeface="cmmi10"/>
                  <a:cs typeface="cmmi10"/>
                </a:rPr>
                <a:t>¦</a:t>
              </a:r>
              <a:endParaRPr lang="en-US" sz="36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2167953" y="4321854"/>
            <a:ext cx="89859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Gill Sans" charset="0"/>
                <a:ea typeface="Gill Sans" charset="0"/>
                <a:cs typeface="Gill Sans" charset="0"/>
              </a:rPr>
              <a:t>CC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(f) =  min</a:t>
            </a:r>
            <a:r>
              <a:rPr lang="en-US" sz="2400" baseline="-25000" dirty="0" smtClean="0">
                <a:latin typeface="cmmi10"/>
                <a:ea typeface="cmmi10"/>
                <a:cs typeface="cmmi10"/>
              </a:rPr>
              <a:t>¦</a:t>
            </a:r>
            <a:r>
              <a:rPr lang="en-US" sz="2400" baseline="-25000" dirty="0" smtClean="0">
                <a:latin typeface="Gill Sans"/>
                <a:ea typeface="cmmi10"/>
                <a:cs typeface="cmmi10"/>
              </a:rPr>
              <a:t> solves f for </a:t>
            </a:r>
            <a:r>
              <a:rPr lang="en-US" sz="2400" b="1" baseline="-25000" dirty="0" smtClean="0">
                <a:latin typeface="Gill Sans"/>
                <a:ea typeface="cmmi10"/>
                <a:cs typeface="cmmi10"/>
              </a:rPr>
              <a:t>all</a:t>
            </a:r>
            <a:r>
              <a:rPr lang="en-US" sz="2400" baseline="-25000" dirty="0" smtClean="0">
                <a:latin typeface="Gill Sans"/>
                <a:ea typeface="cmmi10"/>
                <a:cs typeface="cmmi10"/>
              </a:rPr>
              <a:t> (</a:t>
            </a:r>
            <a:r>
              <a:rPr lang="en-US" sz="2400" baseline="-25000" dirty="0" err="1" smtClean="0">
                <a:latin typeface="Gill Sans"/>
                <a:ea typeface="cmmi10"/>
                <a:cs typeface="cmmi10"/>
              </a:rPr>
              <a:t>x,y</a:t>
            </a:r>
            <a:r>
              <a:rPr lang="en-US" sz="2400" baseline="-25000" dirty="0" smtClean="0">
                <a:latin typeface="Gill Sans"/>
                <a:ea typeface="cmmi10"/>
                <a:cs typeface="cmmi10"/>
              </a:rPr>
              <a:t>)    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|</a:t>
            </a:r>
            <a:r>
              <a:rPr lang="en-US" sz="2400" dirty="0" smtClean="0">
                <a:latin typeface="cmmi10"/>
                <a:ea typeface="cmmi10"/>
                <a:cs typeface="cmmi10"/>
              </a:rPr>
              <a:t>¦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|        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(Deterministic CC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)    	     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					</a:t>
            </a:r>
            <a:endParaRPr lang="en-US" sz="240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96384" y="5000795"/>
            <a:ext cx="78301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Gill Sans" charset="0"/>
                <a:ea typeface="Gill Sans" charset="0"/>
                <a:cs typeface="Gill Sans" charset="0"/>
              </a:rPr>
              <a:t>CC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(f,</a:t>
            </a:r>
            <a:r>
              <a:rPr lang="en-US" sz="2400" dirty="0" smtClean="0">
                <a:latin typeface="cmmi10"/>
                <a:ea typeface="cmmi10"/>
                <a:cs typeface="cmmi10"/>
              </a:rPr>
              <a:t>²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) =  min</a:t>
            </a:r>
            <a:r>
              <a:rPr lang="en-US" sz="2400" baseline="-25000" dirty="0" smtClean="0">
                <a:latin typeface="cmmi10"/>
                <a:ea typeface="cmmi10"/>
                <a:cs typeface="cmmi10"/>
              </a:rPr>
              <a:t>¦</a:t>
            </a:r>
            <a:r>
              <a:rPr lang="en-US" sz="2400" baseline="-25000" dirty="0" smtClean="0">
                <a:latin typeface="Gill Sans"/>
                <a:ea typeface="cmmi10"/>
                <a:cs typeface="cmmi10"/>
              </a:rPr>
              <a:t> </a:t>
            </a:r>
            <a:r>
              <a:rPr lang="en-US" sz="2400" baseline="-25000" dirty="0" smtClean="0">
                <a:latin typeface="cmmi10"/>
                <a:ea typeface="cmmi10"/>
                <a:cs typeface="cmmi10"/>
              </a:rPr>
              <a:t>²</a:t>
            </a:r>
            <a:r>
              <a:rPr lang="en-US" sz="2400" baseline="-25000" dirty="0" smtClean="0">
                <a:latin typeface="Gill Sans"/>
                <a:ea typeface="cmmi10"/>
                <a:cs typeface="cmmi10"/>
              </a:rPr>
              <a:t>-solves f   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|</a:t>
            </a:r>
            <a:r>
              <a:rPr lang="en-US" sz="2400" dirty="0" smtClean="0">
                <a:latin typeface="cmmi10"/>
                <a:ea typeface="cmmi10"/>
                <a:cs typeface="cmmi10"/>
              </a:rPr>
              <a:t>¦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|              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  (Randomized CC)    					</a:t>
            </a:r>
            <a:endParaRPr lang="en-US" sz="240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100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/>
      <p:bldP spid="47" grpId="0" animBg="1"/>
      <p:bldP spid="30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012" y="9639"/>
            <a:ext cx="306781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k</a:t>
            </a:r>
            <a:r>
              <a:rPr lang="en-US" sz="3600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3600" dirty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P</a:t>
            </a:r>
            <a:r>
              <a:rPr lang="en-US" sz="3600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layer Games</a:t>
            </a:r>
            <a:endParaRPr lang="en-US" sz="3600" dirty="0">
              <a:solidFill>
                <a:srgbClr val="00B050"/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260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076" y="678526"/>
            <a:ext cx="5663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Simplest strategic scenario:  2-player games.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459" y="2410241"/>
            <a:ext cx="1340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Stability?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3778" y="4223006"/>
            <a:ext cx="8118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[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Nash’51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] Every k-player game has a </a:t>
            </a:r>
            <a:r>
              <a:rPr lang="en-US" sz="2400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mixed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 Nash equilibrium .   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331076" y="2392278"/>
            <a:ext cx="10749643" cy="830997"/>
            <a:chOff x="346842" y="3422175"/>
            <a:chExt cx="10749643" cy="830997"/>
          </a:xfrm>
        </p:grpSpPr>
        <p:sp>
          <p:nvSpPr>
            <p:cNvPr id="27" name="Rectangle 26"/>
            <p:cNvSpPr/>
            <p:nvPr/>
          </p:nvSpPr>
          <p:spPr>
            <a:xfrm>
              <a:off x="346842" y="3422175"/>
              <a:ext cx="1074964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latin typeface="Gill Sans" charset="0"/>
                  <a:ea typeface="Gill Sans" charset="0"/>
                  <a:cs typeface="Gill Sans" charset="0"/>
                </a:rPr>
                <a:t>              [</a:t>
              </a: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Gill Sans" charset="0"/>
                  <a:ea typeface="Gill Sans" charset="0"/>
                  <a:cs typeface="Gill Sans" charset="0"/>
                </a:rPr>
                <a:t>Nash</a:t>
              </a:r>
              <a:r>
                <a:rPr lang="en-US" sz="2400" dirty="0">
                  <a:latin typeface="Gill Sans" charset="0"/>
                  <a:ea typeface="Gill Sans" charset="0"/>
                  <a:cs typeface="Gill Sans" charset="0"/>
                </a:rPr>
                <a:t>] A pair of strategies  </a:t>
              </a:r>
              <a:r>
                <a:rPr lang="en-US" sz="2400" dirty="0" smtClean="0">
                  <a:latin typeface="Gill Sans" charset="0"/>
                  <a:ea typeface="Gill Sans" charset="0"/>
                  <a:cs typeface="Gill Sans" charset="0"/>
                </a:rPr>
                <a:t>         forms </a:t>
              </a:r>
              <a:r>
                <a:rPr lang="en-US" sz="2400" i="1" dirty="0">
                  <a:latin typeface="Gill Sans" charset="0"/>
                  <a:ea typeface="Gill Sans" charset="0"/>
                  <a:cs typeface="Gill Sans" charset="0"/>
                </a:rPr>
                <a:t>Nash equilibrium</a:t>
              </a:r>
              <a:r>
                <a:rPr lang="en-US" sz="2400" dirty="0">
                  <a:latin typeface="Gill Sans" charset="0"/>
                  <a:ea typeface="Gill Sans" charset="0"/>
                  <a:cs typeface="Gill Sans" charset="0"/>
                </a:rPr>
                <a:t> </a:t>
              </a:r>
              <a:r>
                <a:rPr lang="en-US" sz="2400" dirty="0" smtClean="0">
                  <a:latin typeface="Gill Sans" charset="0"/>
                  <a:ea typeface="Gill Sans" charset="0"/>
                  <a:cs typeface="Gill Sans" charset="0"/>
                </a:rPr>
                <a:t>(NE) </a:t>
              </a:r>
              <a:endParaRPr lang="en-US" sz="2400" dirty="0" smtClean="0">
                <a:latin typeface="Gill Sans" charset="0"/>
                <a:ea typeface="Gill Sans" charset="0"/>
                <a:cs typeface="Gill Sans" charset="0"/>
              </a:endParaRPr>
            </a:p>
            <a:p>
              <a:r>
                <a:rPr lang="en-US" sz="2400" dirty="0" smtClean="0">
                  <a:latin typeface="Gill Sans" charset="0"/>
                  <a:ea typeface="Gill Sans" charset="0"/>
                  <a:cs typeface="Gill Sans" charset="0"/>
                </a:rPr>
                <a:t>if  </a:t>
              </a:r>
              <a:r>
                <a:rPr lang="en-US" sz="2400" dirty="0" smtClean="0">
                  <a:latin typeface="Gill Sans" charset="0"/>
                  <a:ea typeface="Gill Sans" charset="0"/>
                  <a:cs typeface="Gill Sans" charset="0"/>
                </a:rPr>
                <a:t>“</a:t>
              </a:r>
              <a:r>
                <a:rPr lang="en-US" sz="2400" dirty="0">
                  <a:latin typeface="Gill Sans" charset="0"/>
                  <a:ea typeface="Gill Sans" charset="0"/>
                  <a:cs typeface="Gill Sans" charset="0"/>
                </a:rPr>
                <a:t>no player wants </a:t>
              </a:r>
              <a:r>
                <a:rPr lang="en-US" sz="2400" dirty="0" smtClean="0">
                  <a:latin typeface="Gill Sans" charset="0"/>
                  <a:ea typeface="Gill Sans" charset="0"/>
                  <a:cs typeface="Gill Sans" charset="0"/>
                </a:rPr>
                <a:t>to </a:t>
              </a:r>
              <a:r>
                <a:rPr lang="en-US" sz="2400" dirty="0">
                  <a:latin typeface="Gill Sans" charset="0"/>
                  <a:ea typeface="Gill Sans" charset="0"/>
                  <a:cs typeface="Gill Sans" charset="0"/>
                </a:rPr>
                <a:t>deviate” from proposed strategy: </a:t>
              </a:r>
              <a:endParaRPr lang="en-US" sz="2400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5125" y="3526693"/>
              <a:ext cx="680193" cy="310705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329225" y="1313716"/>
            <a:ext cx="493941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Alice’s payoff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:  	</a:t>
            </a:r>
            <a:r>
              <a:rPr lang="en-US" sz="2400" b="1" dirty="0" smtClean="0">
                <a:latin typeface="Gill Sans" charset="0"/>
                <a:ea typeface="Gill Sans" charset="0"/>
                <a:cs typeface="Gill Sans" charset="0"/>
              </a:rPr>
              <a:t>E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[A(</a:t>
            </a:r>
            <a:r>
              <a:rPr lang="en-US" sz="2400" dirty="0" smtClean="0">
                <a:latin typeface="cmmi10"/>
                <a:ea typeface="cmmi10"/>
                <a:cs typeface="cmmi10"/>
              </a:rPr>
              <a:t>¹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,</a:t>
            </a:r>
            <a:r>
              <a:rPr lang="en-US" sz="2400" dirty="0" smtClean="0">
                <a:latin typeface="cmmi10"/>
                <a:ea typeface="cmmi10"/>
                <a:cs typeface="cmmi10"/>
              </a:rPr>
              <a:t>¾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)] </a:t>
            </a:r>
            <a:endParaRPr lang="en-US" sz="2400" dirty="0"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Bob’s payoff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:   	</a:t>
            </a:r>
            <a:r>
              <a:rPr lang="en-US" sz="2400" b="1" dirty="0" smtClean="0">
                <a:latin typeface="Gill Sans" charset="0"/>
                <a:ea typeface="Gill Sans" charset="0"/>
                <a:cs typeface="Gill Sans" charset="0"/>
              </a:rPr>
              <a:t>E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[B(</a:t>
            </a:r>
            <a:r>
              <a:rPr lang="en-US" sz="2400" dirty="0">
                <a:latin typeface="cmmi10"/>
                <a:ea typeface="cmmi10"/>
                <a:cs typeface="cmmi10"/>
              </a:rPr>
              <a:t>¹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,</a:t>
            </a:r>
            <a:r>
              <a:rPr lang="en-US" sz="2400" dirty="0">
                <a:latin typeface="cmmi10"/>
                <a:ea typeface="cmmi10"/>
                <a:cs typeface="cmmi10"/>
              </a:rPr>
              <a:t>¾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)]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9544859" y="253369"/>
            <a:ext cx="2480239" cy="2451016"/>
            <a:chOff x="9544859" y="253369"/>
            <a:chExt cx="2480239" cy="245101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7903" y="1034644"/>
              <a:ext cx="1677195" cy="1669741"/>
            </a:xfrm>
            <a:prstGeom prst="rect">
              <a:avLst/>
            </a:prstGeom>
          </p:spPr>
        </p:pic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4859" y="1484557"/>
              <a:ext cx="633442" cy="699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1256" y="253369"/>
              <a:ext cx="573409" cy="66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Rectangle 25"/>
          <p:cNvSpPr/>
          <p:nvPr/>
        </p:nvSpPr>
        <p:spPr>
          <a:xfrm>
            <a:off x="6752676" y="656096"/>
            <a:ext cx="2277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N “pure” actions</a:t>
            </a:r>
            <a:endParaRPr lang="en-US" sz="240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33830" y="1234217"/>
            <a:ext cx="84191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>
                <a:latin typeface="Gill Sans" charset="0"/>
                <a:ea typeface="Gill Sans" charset="0"/>
                <a:cs typeface="Gill Sans" charset="0"/>
              </a:rPr>
              <a:t>A(</a:t>
            </a:r>
            <a:r>
              <a:rPr lang="en-US" sz="2600" dirty="0" err="1">
                <a:latin typeface="Gill Sans" charset="0"/>
                <a:ea typeface="Gill Sans" charset="0"/>
                <a:cs typeface="Gill Sans" charset="0"/>
              </a:rPr>
              <a:t>i</a:t>
            </a:r>
            <a:r>
              <a:rPr lang="en-US" sz="2600" dirty="0" err="1" smtClean="0">
                <a:latin typeface="Gill Sans" charset="0"/>
                <a:ea typeface="Gill Sans" charset="0"/>
                <a:cs typeface="Gill Sans" charset="0"/>
              </a:rPr>
              <a:t>,j</a:t>
            </a:r>
            <a:r>
              <a:rPr lang="en-US" sz="2600" dirty="0" smtClean="0">
                <a:latin typeface="Gill Sans" charset="0"/>
                <a:ea typeface="Gill Sans" charset="0"/>
                <a:cs typeface="Gill Sans" charset="0"/>
              </a:rPr>
              <a:t>)</a:t>
            </a:r>
          </a:p>
          <a:p>
            <a:r>
              <a:rPr lang="en-US" sz="2600" dirty="0" smtClean="0">
                <a:latin typeface="Gill Sans" charset="0"/>
                <a:ea typeface="Gill Sans" charset="0"/>
                <a:cs typeface="Gill Sans" charset="0"/>
              </a:rPr>
              <a:t>B(</a:t>
            </a:r>
            <a:r>
              <a:rPr lang="en-US" sz="2600" dirty="0" err="1">
                <a:latin typeface="Gill Sans" charset="0"/>
                <a:ea typeface="Gill Sans" charset="0"/>
                <a:cs typeface="Gill Sans" charset="0"/>
              </a:rPr>
              <a:t>i</a:t>
            </a:r>
            <a:r>
              <a:rPr lang="en-US" sz="2600" dirty="0" err="1" smtClean="0">
                <a:latin typeface="Gill Sans" charset="0"/>
                <a:ea typeface="Gill Sans" charset="0"/>
                <a:cs typeface="Gill Sans" charset="0"/>
              </a:rPr>
              <a:t>,j</a:t>
            </a:r>
            <a:r>
              <a:rPr lang="en-US" sz="2600" dirty="0" smtClean="0">
                <a:latin typeface="Gill Sans" charset="0"/>
                <a:ea typeface="Gill Sans" charset="0"/>
                <a:cs typeface="Gill Sans" charset="0"/>
              </a:rPr>
              <a:t>)</a:t>
            </a:r>
            <a:endParaRPr lang="en-US" sz="260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252148" y="1238162"/>
            <a:ext cx="97975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err="1">
                <a:latin typeface="cmmi10"/>
                <a:ea typeface="cmmi10"/>
                <a:cs typeface="cmmi10"/>
              </a:rPr>
              <a:t>i</a:t>
            </a:r>
            <a:r>
              <a:rPr lang="en-US" sz="2600" dirty="0" smtClean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600" dirty="0" smtClean="0">
                <a:latin typeface="cmsy10"/>
                <a:ea typeface="cmsy10"/>
                <a:cs typeface="cmsy10"/>
              </a:rPr>
              <a:t>»</a:t>
            </a:r>
            <a:r>
              <a:rPr lang="en-US" sz="2600" dirty="0" smtClean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600" dirty="0" smtClean="0">
                <a:latin typeface="cmmi10"/>
                <a:ea typeface="cmmi10"/>
                <a:cs typeface="cmmi10"/>
              </a:rPr>
              <a:t>¹</a:t>
            </a:r>
            <a:endParaRPr lang="en-US" sz="2600" dirty="0" smtClean="0"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2600" dirty="0" smtClean="0">
                <a:latin typeface="cmmi10"/>
                <a:ea typeface="cmmi10"/>
                <a:cs typeface="cmmi10"/>
              </a:rPr>
              <a:t>j </a:t>
            </a:r>
            <a:r>
              <a:rPr lang="en-US" sz="2600" dirty="0" smtClean="0">
                <a:latin typeface="cmsy10"/>
                <a:ea typeface="cmsy10"/>
                <a:cs typeface="cmsy10"/>
              </a:rPr>
              <a:t>»</a:t>
            </a:r>
            <a:r>
              <a:rPr lang="en-US" sz="2600" dirty="0" smtClean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600" dirty="0" smtClean="0">
                <a:latin typeface="cmmi10"/>
                <a:ea typeface="cmmi10"/>
                <a:cs typeface="cmmi10"/>
              </a:rPr>
              <a:t>¾</a:t>
            </a:r>
            <a:endParaRPr lang="en-US" sz="260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6303" y="3410390"/>
            <a:ext cx="9023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msy10"/>
                <a:ea typeface="cmsy10"/>
                <a:cs typeface="cmsy10"/>
              </a:rPr>
              <a:t>8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400" dirty="0" smtClean="0">
                <a:latin typeface="cmmi10"/>
                <a:ea typeface="cmmi10"/>
                <a:cs typeface="cmmi10"/>
              </a:rPr>
              <a:t>¹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’ ,   </a:t>
            </a:r>
            <a:r>
              <a:rPr lang="en-US" sz="2400" b="1" dirty="0" smtClean="0">
                <a:latin typeface="Gill Sans" charset="0"/>
                <a:ea typeface="Gill Sans" charset="0"/>
                <a:cs typeface="Gill Sans" charset="0"/>
              </a:rPr>
              <a:t>E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[A(</a:t>
            </a:r>
            <a:r>
              <a:rPr lang="en-US" sz="2400" dirty="0" smtClean="0">
                <a:latin typeface="cmmi10"/>
                <a:ea typeface="cmmi10"/>
                <a:cs typeface="cmmi10"/>
              </a:rPr>
              <a:t>¹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’,</a:t>
            </a:r>
            <a:r>
              <a:rPr lang="en-US" sz="2400" dirty="0">
                <a:latin typeface="cmmi10"/>
                <a:ea typeface="cmmi10"/>
                <a:cs typeface="cmmi10"/>
              </a:rPr>
              <a:t>¾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)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] </a:t>
            </a:r>
            <a:r>
              <a:rPr lang="en-US" sz="2400" dirty="0" smtClean="0">
                <a:latin typeface="cmsy10"/>
                <a:ea typeface="cmsy10"/>
                <a:cs typeface="cmsy10"/>
              </a:rPr>
              <a:t>·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  </a:t>
            </a:r>
            <a:r>
              <a:rPr lang="en-US" sz="2400" b="1" dirty="0" smtClean="0">
                <a:latin typeface="Gill Sans" charset="0"/>
                <a:ea typeface="Gill Sans" charset="0"/>
                <a:cs typeface="Gill Sans" charset="0"/>
              </a:rPr>
              <a:t>E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[A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(</a:t>
            </a:r>
            <a:r>
              <a:rPr lang="en-US" sz="2400" dirty="0" smtClean="0">
                <a:latin typeface="cmmi10"/>
                <a:ea typeface="cmmi10"/>
                <a:cs typeface="cmmi10"/>
              </a:rPr>
              <a:t>¹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,</a:t>
            </a:r>
            <a:r>
              <a:rPr lang="en-US" sz="2400" dirty="0">
                <a:latin typeface="cmmi10"/>
                <a:ea typeface="cmmi10"/>
                <a:cs typeface="cmmi10"/>
              </a:rPr>
              <a:t>¾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)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]      ,      </a:t>
            </a:r>
            <a:r>
              <a:rPr lang="en-US" sz="2400" dirty="0">
                <a:latin typeface="cmsy10"/>
                <a:ea typeface="cmsy10"/>
                <a:cs typeface="cmsy10"/>
              </a:rPr>
              <a:t>8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400" dirty="0">
                <a:latin typeface="cmmi10"/>
                <a:ea typeface="cmmi10"/>
                <a:cs typeface="cmmi10"/>
              </a:rPr>
              <a:t>¾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’ 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,   </a:t>
            </a:r>
            <a:r>
              <a:rPr lang="en-US" sz="2400" b="1" dirty="0">
                <a:latin typeface="Gill Sans" charset="0"/>
                <a:ea typeface="Gill Sans" charset="0"/>
                <a:cs typeface="Gill Sans" charset="0"/>
              </a:rPr>
              <a:t>E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[B(</a:t>
            </a:r>
            <a:r>
              <a:rPr lang="en-US" sz="2400" dirty="0" smtClean="0">
                <a:latin typeface="cmmi10"/>
                <a:ea typeface="cmmi10"/>
                <a:cs typeface="cmmi10"/>
              </a:rPr>
              <a:t>¹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,</a:t>
            </a:r>
            <a:r>
              <a:rPr lang="en-US" sz="2400" dirty="0" smtClean="0">
                <a:latin typeface="cmmi10"/>
                <a:ea typeface="cmmi10"/>
                <a:cs typeface="cmmi10"/>
              </a:rPr>
              <a:t>¾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’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)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] </a:t>
            </a:r>
            <a:r>
              <a:rPr lang="en-US" sz="2400" dirty="0">
                <a:latin typeface="cmsy10"/>
                <a:ea typeface="cmsy10"/>
                <a:cs typeface="cmsy10"/>
              </a:rPr>
              <a:t>·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  </a:t>
            </a:r>
            <a:r>
              <a:rPr lang="en-US" sz="2400" b="1" dirty="0">
                <a:latin typeface="Gill Sans" charset="0"/>
                <a:ea typeface="Gill Sans" charset="0"/>
                <a:cs typeface="Gill Sans" charset="0"/>
              </a:rPr>
              <a:t>E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[B(</a:t>
            </a:r>
            <a:r>
              <a:rPr lang="en-US" sz="2400" dirty="0" smtClean="0">
                <a:latin typeface="cmmi10"/>
                <a:ea typeface="cmmi10"/>
                <a:cs typeface="cmmi10"/>
              </a:rPr>
              <a:t>¹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,</a:t>
            </a:r>
            <a:r>
              <a:rPr lang="en-US" sz="2400" dirty="0">
                <a:latin typeface="cmmi10"/>
                <a:ea typeface="cmmi10"/>
                <a:cs typeface="cmmi10"/>
              </a:rPr>
              <a:t>¾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)] 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319544" y="4776508"/>
            <a:ext cx="10378468" cy="1496585"/>
            <a:chOff x="319544" y="4732204"/>
            <a:chExt cx="10378468" cy="1496585"/>
          </a:xfrm>
        </p:grpSpPr>
        <p:grpSp>
          <p:nvGrpSpPr>
            <p:cNvPr id="50" name="Group 49"/>
            <p:cNvGrpSpPr/>
            <p:nvPr/>
          </p:nvGrpSpPr>
          <p:grpSpPr>
            <a:xfrm>
              <a:off x="5693702" y="4732204"/>
              <a:ext cx="5004310" cy="1496585"/>
              <a:chOff x="8671035" y="4519496"/>
              <a:chExt cx="5004310" cy="1496585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96870" y="4539305"/>
                <a:ext cx="1078475" cy="1476776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9695787" y="4721715"/>
                <a:ext cx="508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Gill Sans" charset="0"/>
                    <a:ea typeface="Gill Sans" charset="0"/>
                    <a:cs typeface="Gill Sans" charset="0"/>
                  </a:rPr>
                  <a:t>f</a:t>
                </a:r>
                <a:r>
                  <a:rPr lang="en-US" dirty="0" smtClean="0">
                    <a:latin typeface="Gill Sans" charset="0"/>
                    <a:ea typeface="Gill Sans" charset="0"/>
                    <a:cs typeface="Gill Sans" charset="0"/>
                  </a:rPr>
                  <a:t>(x)</a:t>
                </a:r>
                <a:endParaRPr lang="en-US" dirty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8671035" y="4847843"/>
                <a:ext cx="1245476" cy="1168238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 flipV="1">
                <a:off x="9380479" y="5068563"/>
                <a:ext cx="125563" cy="14189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9075679" y="4921413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>
                    <a:latin typeface="Gill Sans" charset="0"/>
                    <a:ea typeface="Gill Sans" charset="0"/>
                    <a:cs typeface="Gill Sans" charset="0"/>
                  </a:rPr>
                  <a:t>x</a:t>
                </a:r>
                <a:endParaRPr lang="en-US" dirty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1" name="Donut 40"/>
              <p:cNvSpPr/>
              <p:nvPr/>
            </p:nvSpPr>
            <p:spPr>
              <a:xfrm rot="1278560">
                <a:off x="9330653" y="4519496"/>
                <a:ext cx="389164" cy="603437"/>
              </a:xfrm>
              <a:prstGeom prst="donut">
                <a:avLst>
                  <a:gd name="adj" fmla="val 5000"/>
                </a:avLst>
              </a:prstGeom>
              <a:solidFill>
                <a:schemeClr val="tx1"/>
              </a:solidFill>
              <a:ln w="25400" cap="sq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9497059" y="4968565"/>
                <a:ext cx="1" cy="14870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9481293" y="5093734"/>
                <a:ext cx="150876" cy="235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319544" y="5269994"/>
              <a:ext cx="40959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ill Sans" charset="0"/>
                  <a:ea typeface="Gill Sans" charset="0"/>
                  <a:cs typeface="Gill Sans" charset="0"/>
                </a:rPr>
                <a:t>Via </a:t>
              </a:r>
              <a:r>
                <a:rPr lang="en-US" sz="2400" dirty="0" err="1" smtClean="0">
                  <a:latin typeface="Gill Sans" charset="0"/>
                  <a:ea typeface="Gill Sans" charset="0"/>
                  <a:cs typeface="Gill Sans" charset="0"/>
                </a:rPr>
                <a:t>Brouwer’s</a:t>
              </a:r>
              <a:r>
                <a:rPr lang="en-US" sz="2400" dirty="0" smtClean="0">
                  <a:latin typeface="Gill Sans" charset="0"/>
                  <a:ea typeface="Gill Sans" charset="0"/>
                  <a:cs typeface="Gill Sans" charset="0"/>
                </a:rPr>
                <a:t> fixed-point </a:t>
              </a:r>
              <a:r>
                <a:rPr lang="en-US" sz="2400" dirty="0" err="1" smtClean="0">
                  <a:latin typeface="Gill Sans" charset="0"/>
                  <a:ea typeface="Gill Sans" charset="0"/>
                  <a:cs typeface="Gill Sans" charset="0"/>
                </a:rPr>
                <a:t>Thm</a:t>
              </a:r>
              <a:r>
                <a:rPr lang="en-US" sz="2400" dirty="0">
                  <a:latin typeface="Gill Sans" charset="0"/>
                  <a:ea typeface="Gill Sans" charset="0"/>
                  <a:cs typeface="Gill Sans" charset="0"/>
                </a:rPr>
                <a:t> </a:t>
              </a:r>
              <a:r>
                <a:rPr lang="en-US" sz="2400" dirty="0" smtClean="0">
                  <a:latin typeface="Gill Sans" charset="0"/>
                  <a:ea typeface="Gill Sans" charset="0"/>
                  <a:cs typeface="Gill Sans" charset="0"/>
                </a:rPr>
                <a:t>: </a:t>
              </a:r>
              <a:r>
                <a:rPr lang="en-US" sz="2400" dirty="0" smtClean="0">
                  <a:latin typeface="Gill Sans" charset="0"/>
                  <a:ea typeface="Gill Sans" charset="0"/>
                  <a:cs typeface="Gill Sans" charset="0"/>
                </a:rPr>
                <a:t>  </a:t>
              </a:r>
              <a:endParaRPr lang="en-US" sz="2400" dirty="0" smtClean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3820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1" grpId="0"/>
      <p:bldP spid="26" grpId="0"/>
      <p:bldP spid="3" grpId="0"/>
      <p:bldP spid="34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182" y="179843"/>
            <a:ext cx="12002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Computational NE problem:   </a:t>
            </a:r>
          </a:p>
          <a:p>
            <a:r>
              <a:rPr lang="en-US" sz="2400" i="1" dirty="0" smtClean="0">
                <a:latin typeface="Gill Sans" charset="0"/>
                <a:ea typeface="Gill Sans" charset="0"/>
                <a:cs typeface="Gill Sans" charset="0"/>
              </a:rPr>
              <a:t>Given two N</a:t>
            </a:r>
            <a:r>
              <a:rPr lang="en-US" sz="2400" i="1" dirty="0" smtClean="0">
                <a:latin typeface="cmsy10"/>
                <a:ea typeface="cmsy10"/>
                <a:cs typeface="cmsy10"/>
              </a:rPr>
              <a:t>£</a:t>
            </a:r>
            <a:r>
              <a:rPr lang="en-US" sz="2400" i="1" dirty="0" smtClean="0">
                <a:latin typeface="Gill Sans" charset="0"/>
                <a:ea typeface="Gill Sans" charset="0"/>
                <a:cs typeface="Gill Sans" charset="0"/>
              </a:rPr>
              <a:t> N [-</a:t>
            </a:r>
            <a:r>
              <a:rPr lang="en-US" sz="2400" i="1" dirty="0">
                <a:latin typeface="Gill Sans" charset="0"/>
                <a:ea typeface="Gill Sans" charset="0"/>
                <a:cs typeface="Gill Sans" charset="0"/>
              </a:rPr>
              <a:t>1,1] </a:t>
            </a:r>
            <a:r>
              <a:rPr lang="en-US" sz="2400" i="1" dirty="0" smtClean="0">
                <a:latin typeface="Gill Sans" charset="0"/>
                <a:ea typeface="Gill Sans" charset="0"/>
                <a:cs typeface="Gill Sans" charset="0"/>
              </a:rPr>
              <a:t>matrices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400" i="1" dirty="0">
                <a:latin typeface="Gill Sans" charset="0"/>
                <a:ea typeface="Gill Sans" charset="0"/>
                <a:cs typeface="Gill Sans" charset="0"/>
              </a:rPr>
              <a:t>(A,B</a:t>
            </a:r>
            <a:r>
              <a:rPr lang="en-US" sz="2400" i="1" dirty="0" smtClean="0">
                <a:latin typeface="Gill Sans" charset="0"/>
                <a:ea typeface="Gill Sans" charset="0"/>
                <a:cs typeface="Gill Sans" charset="0"/>
              </a:rPr>
              <a:t>),  how hard is it to find a NE ?    </a:t>
            </a:r>
            <a:endParaRPr lang="en-US" sz="2400" i="1" dirty="0">
              <a:solidFill>
                <a:schemeClr val="bg1">
                  <a:lumMod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165" y="2152557"/>
            <a:ext cx="10125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Computing a NE is  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VERY hard 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  <a:sym typeface="Wingdings"/>
              </a:rPr>
              <a:t> [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GillSans" charset="0"/>
              </a:rPr>
              <a:t>GoldbergDaskalakisPapadimitriou’06, ChenDengTeng’07, HazanKrauthgammer’10,Daskalakis’11,Rubinstein’15…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]</a:t>
            </a:r>
            <a:endParaRPr lang="en-US" sz="2400" dirty="0" smtClean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8012" y="5145050"/>
            <a:ext cx="10689022" cy="1231106"/>
            <a:chOff x="268012" y="5145050"/>
            <a:chExt cx="10689022" cy="1231106"/>
          </a:xfrm>
        </p:grpSpPr>
        <p:sp>
          <p:nvSpPr>
            <p:cNvPr id="13" name="TextBox 12"/>
            <p:cNvSpPr txBox="1"/>
            <p:nvPr/>
          </p:nvSpPr>
          <p:spPr>
            <a:xfrm>
              <a:off x="268012" y="5145050"/>
              <a:ext cx="10689022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Gill Sans" charset="0"/>
                  <a:ea typeface="Gill Sans" charset="0"/>
                  <a:cs typeface="Gill Sans" charset="0"/>
                </a:rPr>
                <a:t>Beyond computational aspects, models a </a:t>
              </a:r>
              <a:r>
                <a:rPr lang="en-US" sz="2400" i="1" dirty="0" smtClean="0">
                  <a:latin typeface="Gill Sans" charset="0"/>
                  <a:ea typeface="Gill Sans" charset="0"/>
                  <a:cs typeface="Gill Sans" charset="0"/>
                </a:rPr>
                <a:t>richer</a:t>
              </a:r>
              <a:r>
                <a:rPr lang="en-US" sz="2400" dirty="0" smtClean="0">
                  <a:latin typeface="Gill Sans" charset="0"/>
                  <a:ea typeface="Gill Sans" charset="0"/>
                  <a:cs typeface="Gill Sans" charset="0"/>
                </a:rPr>
                <a:t> set of desirable behaviors observed in </a:t>
              </a:r>
            </a:p>
            <a:p>
              <a:r>
                <a:rPr lang="en-US" sz="2400" dirty="0">
                  <a:latin typeface="Gill Sans" charset="0"/>
                  <a:ea typeface="Gill Sans" charset="0"/>
                  <a:cs typeface="Gill Sans" charset="0"/>
                </a:rPr>
                <a:t>p</a:t>
              </a:r>
              <a:r>
                <a:rPr lang="en-US" sz="2400" dirty="0" smtClean="0">
                  <a:latin typeface="Gill Sans" charset="0"/>
                  <a:ea typeface="Gill Sans" charset="0"/>
                  <a:cs typeface="Gill Sans" charset="0"/>
                </a:rPr>
                <a:t>ractice  (Tit-for-Tat, Grim-Trigger)…  </a:t>
              </a:r>
              <a:r>
                <a:rPr lang="en-US" sz="2400" dirty="0" smtClean="0">
                  <a:latin typeface="Gill Sans" charset="0"/>
                  <a:ea typeface="Gill Sans" charset="0"/>
                  <a:cs typeface="Gill Sans" charset="0"/>
                </a:rPr>
                <a:t> but </a:t>
              </a:r>
              <a:r>
                <a:rPr lang="en-US" sz="2400" dirty="0" smtClean="0">
                  <a:latin typeface="Gill Sans" charset="0"/>
                  <a:ea typeface="Gill Sans" charset="0"/>
                  <a:cs typeface="Gill Sans" charset="0"/>
                </a:rPr>
                <a:t>interesting mostly for small values of    .</a:t>
              </a:r>
              <a:endParaRPr lang="en-US" sz="2400" dirty="0">
                <a:latin typeface="Gill Sans" charset="0"/>
                <a:ea typeface="Gill Sans" charset="0"/>
                <a:cs typeface="Gill Sans" charset="0"/>
              </a:endParaRPr>
            </a:p>
            <a:p>
              <a:endParaRPr lang="en-US" sz="260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03248" y="5672045"/>
              <a:ext cx="136978" cy="179126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75616" y="1298928"/>
            <a:ext cx="1103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``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I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f 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your laptop can’t compute it, the market can’t compute it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”.    </a:t>
            </a:r>
            <a:r>
              <a:rPr lang="en-US" sz="2000" dirty="0" smtClean="0">
                <a:latin typeface="Gill Sans" charset="0"/>
                <a:ea typeface="Gill Sans" charset="0"/>
                <a:cs typeface="Gill Sans" charset="0"/>
              </a:rPr>
              <a:t> </a:t>
            </a:r>
            <a:endParaRPr lang="en-US" sz="2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68012" y="3459677"/>
            <a:ext cx="1131241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cmmi10"/>
                <a:ea typeface="cmmi10"/>
                <a:cs typeface="cmmi10"/>
              </a:rPr>
              <a:t>²</a:t>
            </a:r>
            <a:r>
              <a:rPr lang="en-US" sz="2400" dirty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-Approximate NE</a:t>
            </a:r>
            <a:r>
              <a:rPr lang="en-US" sz="2400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: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  ``No player can gain too much by deviating from proposed strategy”:</a:t>
            </a:r>
          </a:p>
          <a:p>
            <a:endParaRPr lang="en-US" sz="2400" dirty="0" smtClean="0">
              <a:latin typeface="cmsy10"/>
              <a:ea typeface="cmsy10"/>
              <a:cs typeface="cmsy10"/>
            </a:endParaRPr>
          </a:p>
          <a:p>
            <a:r>
              <a:rPr lang="en-US" sz="2400" dirty="0">
                <a:latin typeface="cmsy10"/>
                <a:ea typeface="cmsy10"/>
                <a:cs typeface="cmsy10"/>
              </a:rPr>
              <a:t> </a:t>
            </a:r>
            <a:r>
              <a:rPr lang="en-US" sz="2400" dirty="0" smtClean="0">
                <a:latin typeface="cmsy10"/>
                <a:ea typeface="cmsy10"/>
                <a:cs typeface="cmsy10"/>
              </a:rPr>
              <a:t>      8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400" dirty="0">
                <a:latin typeface="cmmi10"/>
                <a:ea typeface="cmmi10"/>
                <a:cs typeface="cmmi10"/>
              </a:rPr>
              <a:t>¹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’ ,   </a:t>
            </a:r>
            <a:r>
              <a:rPr lang="en-US" sz="2400" b="1" dirty="0">
                <a:latin typeface="Gill Sans" charset="0"/>
                <a:ea typeface="Gill Sans" charset="0"/>
                <a:cs typeface="Gill Sans" charset="0"/>
              </a:rPr>
              <a:t>E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[A(</a:t>
            </a:r>
            <a:r>
              <a:rPr lang="en-US" sz="2400" dirty="0">
                <a:latin typeface="cmmi10"/>
                <a:ea typeface="cmmi10"/>
                <a:cs typeface="cmmi10"/>
              </a:rPr>
              <a:t>¹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’,</a:t>
            </a:r>
            <a:r>
              <a:rPr lang="en-US" sz="2400" dirty="0">
                <a:latin typeface="cmmi10"/>
                <a:ea typeface="cmmi10"/>
                <a:cs typeface="cmmi10"/>
              </a:rPr>
              <a:t>¾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)] </a:t>
            </a:r>
            <a:r>
              <a:rPr lang="en-US" sz="2400" dirty="0">
                <a:latin typeface="cmsy10"/>
                <a:ea typeface="cmsy10"/>
                <a:cs typeface="cmsy10"/>
              </a:rPr>
              <a:t>·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  </a:t>
            </a:r>
            <a:r>
              <a:rPr lang="en-US" sz="2400" b="1" dirty="0">
                <a:latin typeface="Gill Sans" charset="0"/>
                <a:ea typeface="Gill Sans" charset="0"/>
                <a:cs typeface="Gill Sans" charset="0"/>
              </a:rPr>
              <a:t>E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[A(</a:t>
            </a:r>
            <a:r>
              <a:rPr lang="en-US" sz="2400" dirty="0">
                <a:latin typeface="cmmi10"/>
                <a:ea typeface="cmmi10"/>
                <a:cs typeface="cmmi10"/>
              </a:rPr>
              <a:t>¹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,</a:t>
            </a:r>
            <a:r>
              <a:rPr lang="en-US" sz="2400" dirty="0">
                <a:latin typeface="cmmi10"/>
                <a:ea typeface="cmmi10"/>
                <a:cs typeface="cmmi10"/>
              </a:rPr>
              <a:t>¾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)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]  + </a:t>
            </a:r>
            <a:r>
              <a:rPr lang="en-US" sz="2400" b="1" dirty="0" smtClean="0">
                <a:solidFill>
                  <a:srgbClr val="37A76F"/>
                </a:solidFill>
                <a:latin typeface="cmmi10"/>
                <a:ea typeface="cmmi10"/>
                <a:cs typeface="cmmi10"/>
              </a:rPr>
              <a:t>²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   ,      </a:t>
            </a:r>
            <a:r>
              <a:rPr lang="en-US" sz="2400" dirty="0">
                <a:latin typeface="cmsy10"/>
                <a:ea typeface="cmsy10"/>
                <a:cs typeface="cmsy10"/>
              </a:rPr>
              <a:t>8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400" dirty="0">
                <a:latin typeface="cmmi10"/>
                <a:ea typeface="cmmi10"/>
                <a:cs typeface="cmmi10"/>
              </a:rPr>
              <a:t>¾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’ ,   </a:t>
            </a:r>
            <a:r>
              <a:rPr lang="en-US" sz="2400" b="1" dirty="0">
                <a:latin typeface="Gill Sans" charset="0"/>
                <a:ea typeface="Gill Sans" charset="0"/>
                <a:cs typeface="Gill Sans" charset="0"/>
              </a:rPr>
              <a:t>E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[B(</a:t>
            </a:r>
            <a:r>
              <a:rPr lang="en-US" sz="2400" dirty="0">
                <a:latin typeface="cmmi10"/>
                <a:ea typeface="cmmi10"/>
                <a:cs typeface="cmmi10"/>
              </a:rPr>
              <a:t>¹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,</a:t>
            </a:r>
            <a:r>
              <a:rPr lang="en-US" sz="2400" dirty="0">
                <a:latin typeface="cmmi10"/>
                <a:ea typeface="cmmi10"/>
                <a:cs typeface="cmmi10"/>
              </a:rPr>
              <a:t>¾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’)] </a:t>
            </a:r>
            <a:r>
              <a:rPr lang="en-US" sz="2400" dirty="0">
                <a:latin typeface="cmsy10"/>
                <a:ea typeface="cmsy10"/>
                <a:cs typeface="cmsy10"/>
              </a:rPr>
              <a:t>·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  </a:t>
            </a:r>
            <a:r>
              <a:rPr lang="en-US" sz="2400" b="1" dirty="0">
                <a:latin typeface="Gill Sans" charset="0"/>
                <a:ea typeface="Gill Sans" charset="0"/>
                <a:cs typeface="Gill Sans" charset="0"/>
              </a:rPr>
              <a:t>E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[B(</a:t>
            </a:r>
            <a:r>
              <a:rPr lang="en-US" sz="2400" dirty="0">
                <a:latin typeface="cmmi10"/>
                <a:ea typeface="cmmi10"/>
                <a:cs typeface="cmmi10"/>
              </a:rPr>
              <a:t>¹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,</a:t>
            </a:r>
            <a:r>
              <a:rPr lang="en-US" sz="2400" dirty="0">
                <a:latin typeface="cmmi10"/>
                <a:ea typeface="cmmi10"/>
                <a:cs typeface="cmmi10"/>
              </a:rPr>
              <a:t>¾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)] + </a:t>
            </a:r>
            <a:r>
              <a:rPr lang="en-US" sz="2400" b="1" dirty="0">
                <a:solidFill>
                  <a:srgbClr val="37A76F"/>
                </a:solidFill>
                <a:latin typeface="cmmi10"/>
                <a:ea typeface="cmmi10"/>
                <a:cs typeface="cmmi10"/>
              </a:rPr>
              <a:t>²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 </a:t>
            </a:r>
            <a:endParaRPr lang="en-US" sz="2400" dirty="0" smtClean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987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30510" y="1151967"/>
            <a:ext cx="8937960" cy="461665"/>
            <a:chOff x="330510" y="912141"/>
            <a:chExt cx="8937960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330510" y="912141"/>
              <a:ext cx="89379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ill Sans" charset="0"/>
                  <a:ea typeface="Gill Sans" charset="0"/>
                  <a:cs typeface="Gill Sans" charset="0"/>
                </a:rPr>
                <a:t>[</a:t>
              </a:r>
              <a:r>
                <a:rPr lang="en-US" sz="2400" dirty="0" smtClean="0">
                  <a:solidFill>
                    <a:schemeClr val="bg1">
                      <a:lumMod val="50000"/>
                    </a:schemeClr>
                  </a:solidFill>
                  <a:latin typeface="Gill Sans" charset="0"/>
                  <a:ea typeface="Gill Sans" charset="0"/>
                  <a:cs typeface="Gill Sans" charset="0"/>
                </a:rPr>
                <a:t>LiptonMarkakisMehta’03</a:t>
              </a:r>
              <a:r>
                <a:rPr lang="en-US" sz="2400" dirty="0" smtClean="0">
                  <a:latin typeface="Gill Sans" charset="0"/>
                  <a:ea typeface="Gill Sans" charset="0"/>
                  <a:cs typeface="Gill Sans" charset="0"/>
                </a:rPr>
                <a:t>] Near </a:t>
              </a:r>
              <a:r>
                <a:rPr lang="en-US" sz="2400" dirty="0">
                  <a:latin typeface="Gill Sans" charset="0"/>
                  <a:ea typeface="Gill Sans" charset="0"/>
                  <a:cs typeface="Gill Sans" charset="0"/>
                </a:rPr>
                <a:t>polynomial algorithm! </a:t>
              </a:r>
              <a:r>
                <a:rPr lang="en-US" sz="2400" dirty="0" smtClean="0">
                  <a:latin typeface="Gill Sans" charset="0"/>
                  <a:ea typeface="Gill Sans" charset="0"/>
                  <a:cs typeface="Gill Sans" charset="0"/>
                </a:rPr>
                <a:t>(                   ) 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63567" y="967151"/>
              <a:ext cx="1480423" cy="318986"/>
            </a:xfrm>
            <a:prstGeom prst="rect">
              <a:avLst/>
            </a:prstGeom>
          </p:spPr>
        </p:pic>
      </p:grpSp>
      <p:sp>
        <p:nvSpPr>
          <p:cNvPr id="23" name="Title 1"/>
          <p:cNvSpPr txBox="1">
            <a:spLocks/>
          </p:cNvSpPr>
          <p:nvPr/>
        </p:nvSpPr>
        <p:spPr>
          <a:xfrm>
            <a:off x="290870" y="-386355"/>
            <a:ext cx="11901129" cy="13366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Finding </a:t>
            </a:r>
            <a:r>
              <a:rPr lang="en-US" sz="3600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approximate NE </a:t>
            </a:r>
            <a:r>
              <a:rPr lang="en-US" sz="3600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is much easier! </a:t>
            </a:r>
          </a:p>
          <a:p>
            <a:r>
              <a:rPr lang="en-US" sz="2500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(at least for “centralized” algorithms) </a:t>
            </a:r>
            <a:endParaRPr lang="en-US" sz="2500" dirty="0">
              <a:solidFill>
                <a:srgbClr val="00B05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526" y="3258596"/>
            <a:ext cx="2148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Can do better ?</a:t>
            </a:r>
            <a:endParaRPr lang="en-US" sz="240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5620" y="2224693"/>
            <a:ext cx="10716075" cy="461665"/>
            <a:chOff x="365620" y="1602764"/>
            <a:chExt cx="10716075" cy="461665"/>
          </a:xfrm>
        </p:grpSpPr>
        <p:grpSp>
          <p:nvGrpSpPr>
            <p:cNvPr id="22" name="Group 21"/>
            <p:cNvGrpSpPr/>
            <p:nvPr/>
          </p:nvGrpSpPr>
          <p:grpSpPr>
            <a:xfrm>
              <a:off x="365620" y="1602764"/>
              <a:ext cx="10716075" cy="461665"/>
              <a:chOff x="365620" y="1553777"/>
              <a:chExt cx="10716075" cy="46166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365620" y="1553777"/>
                <a:ext cx="107160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latin typeface="Gill Sans" charset="0"/>
                    <a:ea typeface="Gill Sans" charset="0"/>
                    <a:cs typeface="Gill Sans" charset="0"/>
                  </a:rPr>
                  <a:t>Main insight:  Always exists a 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Gill Sans" charset="0"/>
                    <a:ea typeface="Gill Sans" charset="0"/>
                    <a:cs typeface="Gill Sans" charset="0"/>
                  </a:rPr>
                  <a:t>small support</a:t>
                </a:r>
                <a:r>
                  <a:rPr lang="en-US" sz="2400" dirty="0" smtClean="0">
                    <a:latin typeface="Gill Sans" charset="0"/>
                    <a:ea typeface="Gill Sans" charset="0"/>
                    <a:cs typeface="Gill Sans" charset="0"/>
                  </a:rPr>
                  <a:t> </a:t>
                </a:r>
                <a:r>
                  <a:rPr lang="en-US" sz="2400" dirty="0" smtClean="0"/>
                  <a:t>    </a:t>
                </a:r>
                <a:r>
                  <a:rPr lang="en-US" sz="2400" dirty="0" smtClean="0">
                    <a:latin typeface="Gill Sans" charset="0"/>
                    <a:ea typeface="Gill Sans" charset="0"/>
                    <a:cs typeface="Gill Sans" charset="0"/>
                  </a:rPr>
                  <a:t>-NE :                      pure strategies .  </a:t>
                </a:r>
                <a:endParaRPr lang="en-US" sz="2400" dirty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64679" y="1699503"/>
                <a:ext cx="148820" cy="194611"/>
              </a:xfrm>
              <a:prstGeom prst="rect">
                <a:avLst/>
              </a:prstGeom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48563" y="1660546"/>
              <a:ext cx="1499571" cy="33597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347733" y="4250907"/>
            <a:ext cx="10485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Not clear…  [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DMP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’06,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KPS</a:t>
            </a:r>
            <a:r>
              <a:rPr lang="en-US" sz="2400" dirty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</a:rPr>
              <a:t>’06,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DMP</a:t>
            </a:r>
            <a:r>
              <a:rPr lang="en-US" sz="2400" dirty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</a:rPr>
              <a:t>’07,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BBM</a:t>
            </a:r>
            <a:r>
              <a:rPr lang="en-US" sz="2400" dirty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</a:rPr>
              <a:t>’07,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TS</a:t>
            </a:r>
            <a:r>
              <a:rPr lang="en-US" sz="2400" dirty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</a:rPr>
              <a:t>’</a:t>
            </a:r>
            <a:r>
              <a:rPr lang="en-US" sz="2400" dirty="0" smtClean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</a:rPr>
              <a:t>07,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Hk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’10,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BK</a:t>
            </a:r>
            <a:r>
              <a:rPr lang="en-US" sz="2400" dirty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W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’15,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BPR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’15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] ….      </a:t>
            </a:r>
            <a:endParaRPr lang="en-US" sz="240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8851" y="5333247"/>
            <a:ext cx="11865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World record:    poly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(n) time algorithm for 0.339-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NE   [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TS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’07].</a:t>
            </a:r>
            <a:endParaRPr lang="en-US" sz="240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821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74542" y="-586047"/>
            <a:ext cx="9440862" cy="13366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Uncoupled Equilibrium </a:t>
            </a:r>
            <a:r>
              <a:rPr lang="en-US" sz="3600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Dynamics </a:t>
            </a:r>
            <a:endParaRPr lang="en-US" sz="3600" dirty="0">
              <a:solidFill>
                <a:srgbClr val="00B05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6333" y="3917050"/>
            <a:ext cx="9183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Communication complexity is a </a:t>
            </a:r>
            <a:r>
              <a:rPr lang="en-US" sz="2400" i="1" dirty="0" smtClean="0">
                <a:solidFill>
                  <a:srgbClr val="000000"/>
                </a:solidFill>
                <a:latin typeface="GillSans" charset="0"/>
              </a:rPr>
              <a:t>robust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 model for studying this question!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44" y="4908229"/>
            <a:ext cx="1040935" cy="1150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823" y="4864196"/>
            <a:ext cx="986416" cy="11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838458"/>
              </p:ext>
            </p:extLst>
          </p:nvPr>
        </p:nvGraphicFramePr>
        <p:xfrm>
          <a:off x="1671075" y="4779165"/>
          <a:ext cx="1373352" cy="14630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43338"/>
                <a:gridCol w="343338"/>
                <a:gridCol w="343338"/>
                <a:gridCol w="343338"/>
              </a:tblGrid>
              <a:tr h="337596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596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596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596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856489"/>
              </p:ext>
            </p:extLst>
          </p:nvPr>
        </p:nvGraphicFramePr>
        <p:xfrm>
          <a:off x="9028728" y="4742148"/>
          <a:ext cx="1373352" cy="14630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43338"/>
                <a:gridCol w="343338"/>
                <a:gridCol w="343338"/>
                <a:gridCol w="343338"/>
              </a:tblGrid>
              <a:tr h="337596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596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596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596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264613" y="424850"/>
            <a:ext cx="11555398" cy="1572018"/>
            <a:chOff x="264613" y="424850"/>
            <a:chExt cx="11555398" cy="1572018"/>
          </a:xfrm>
        </p:grpSpPr>
        <p:sp>
          <p:nvSpPr>
            <p:cNvPr id="2" name="Rectangle 1"/>
            <p:cNvSpPr/>
            <p:nvPr/>
          </p:nvSpPr>
          <p:spPr>
            <a:xfrm>
              <a:off x="264613" y="1150906"/>
              <a:ext cx="560243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GillSans" charset="0"/>
                </a:rPr>
                <a:t>“</a:t>
              </a:r>
              <a:r>
                <a:rPr lang="en-US" sz="2400" i="1" dirty="0">
                  <a:solidFill>
                    <a:srgbClr val="000000"/>
                  </a:solidFill>
                  <a:latin typeface="GillSans" charset="0"/>
                </a:rPr>
                <a:t>S</a:t>
              </a:r>
              <a:r>
                <a:rPr lang="en-US" sz="2400" i="1" dirty="0" smtClean="0">
                  <a:solidFill>
                    <a:srgbClr val="000000"/>
                  </a:solidFill>
                  <a:latin typeface="GillSans" charset="0"/>
                </a:rPr>
                <a:t>omething’s missing here</a:t>
              </a:r>
              <a:r>
                <a:rPr lang="en-US" sz="2400" dirty="0" smtClean="0">
                  <a:solidFill>
                    <a:srgbClr val="000000"/>
                  </a:solidFill>
                  <a:latin typeface="GillSans" charset="0"/>
                </a:rPr>
                <a:t>… ”</a:t>
              </a:r>
            </a:p>
            <a:p>
              <a:endParaRPr lang="en-US" sz="2400" dirty="0" smtClean="0">
                <a:solidFill>
                  <a:srgbClr val="000000"/>
                </a:solidFill>
                <a:latin typeface="GillSans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8030" y="429628"/>
              <a:ext cx="1516578" cy="101954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7231" y="426528"/>
              <a:ext cx="1022772" cy="102277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3171" y="424850"/>
              <a:ext cx="1059855" cy="103400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7300889" y="1627536"/>
              <a:ext cx="45191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GillSans" charset="0"/>
                </a:rPr>
                <a:t>[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GillSans" charset="0"/>
                </a:rPr>
                <a:t>HartMas-Collel’03 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GillSans" charset="0"/>
                </a:rPr>
                <a:t>, HartMansour’07,  CS’04</a:t>
              </a:r>
              <a:r>
                <a:rPr lang="en-US" dirty="0">
                  <a:solidFill>
                    <a:srgbClr val="000000"/>
                  </a:solidFill>
                  <a:latin typeface="GillSans" charset="0"/>
                </a:rPr>
                <a:t>] </a:t>
              </a:r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231876" y="2041356"/>
            <a:ext cx="7811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GillSans" charset="0"/>
              </a:rPr>
              <a:t>Player’s valuations </a:t>
            </a:r>
            <a:r>
              <a:rPr lang="en-US" sz="2400" dirty="0">
                <a:solidFill>
                  <a:srgbClr val="00B050"/>
                </a:solidFill>
                <a:latin typeface="GillSans" charset="0"/>
              </a:rPr>
              <a:t>private</a:t>
            </a:r>
            <a:r>
              <a:rPr lang="en-US" sz="2400" dirty="0">
                <a:solidFill>
                  <a:srgbClr val="000000"/>
                </a:solidFill>
                <a:latin typeface="GillSans" charset="0"/>
              </a:rPr>
              <a:t>, decisions made on </a:t>
            </a:r>
            <a:r>
              <a:rPr lang="en-US" sz="2400" i="1" dirty="0">
                <a:solidFill>
                  <a:srgbClr val="000000"/>
                </a:solidFill>
                <a:latin typeface="GillSans" charset="0"/>
              </a:rPr>
              <a:t>individual</a:t>
            </a:r>
            <a:r>
              <a:rPr lang="en-US" sz="2400" dirty="0">
                <a:solidFill>
                  <a:srgbClr val="000000"/>
                </a:solidFill>
                <a:latin typeface="GillSans" charset="0"/>
              </a:rPr>
              <a:t> basis.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17895" y="2644853"/>
            <a:ext cx="98167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Understanding </a:t>
            </a:r>
            <a:r>
              <a:rPr lang="en-US" sz="2400" dirty="0">
                <a:solidFill>
                  <a:srgbClr val="000000"/>
                </a:solidFill>
                <a:latin typeface="GillSans" charset="0"/>
              </a:rPr>
              <a:t>rate of convergence of 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“uncoupled”, adaptive market dynamics.</a:t>
            </a:r>
            <a:endParaRPr lang="en-US" sz="2400" dirty="0">
              <a:solidFill>
                <a:srgbClr val="000000"/>
              </a:solidFill>
              <a:latin typeface="GillSans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1412" y="3279941"/>
            <a:ext cx="125571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Holy grail : </a:t>
            </a:r>
            <a:r>
              <a:rPr lang="en-US" sz="2400" dirty="0" smtClean="0">
                <a:solidFill>
                  <a:schemeClr val="accent3"/>
                </a:solidFill>
                <a:latin typeface="GillSans" charset="0"/>
              </a:rPr>
              <a:t>decentralized</a:t>
            </a:r>
            <a:r>
              <a:rPr lang="en-US" sz="2400" i="1" dirty="0" smtClean="0">
                <a:solidFill>
                  <a:schemeClr val="accent3"/>
                </a:solidFill>
                <a:latin typeface="GillSans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(deterministic) algorithms that converge fast.     [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GillSans" charset="0"/>
              </a:rPr>
              <a:t>GP’13,CS’04,HM’07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]</a:t>
            </a:r>
            <a:endParaRPr lang="en-US" dirty="0">
              <a:solidFill>
                <a:srgbClr val="000000"/>
              </a:solidFill>
              <a:latin typeface="GillSan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5281" y="5125840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Gill Sans" charset="0"/>
                <a:ea typeface="Gill Sans" charset="0"/>
                <a:cs typeface="Gill Sans" charset="0"/>
              </a:rPr>
              <a:t>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430001" y="5080207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Gill Sans" charset="0"/>
                <a:ea typeface="Gill Sans" charset="0"/>
                <a:cs typeface="Gill Sans" charset="0"/>
              </a:rPr>
              <a:t>B</a:t>
            </a:r>
            <a:endParaRPr lang="en-US" sz="3600" b="1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578357" y="4617414"/>
            <a:ext cx="49455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GillSans" charset="0"/>
              </a:rPr>
              <a:t>NE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(A,B):  Find (any) Nash Equilibrium</a:t>
            </a:r>
          </a:p>
          <a:p>
            <a:r>
              <a:rPr lang="en-US" sz="2400" dirty="0">
                <a:solidFill>
                  <a:srgbClr val="000000"/>
                </a:solidFill>
                <a:latin typeface="GillSans" charset="0"/>
              </a:rPr>
              <a:t>u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sing minimum communication.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588863" y="5526564"/>
            <a:ext cx="53357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Trivial answer: ~ </a:t>
            </a:r>
            <a:r>
              <a:rPr lang="en-US" sz="2400" dirty="0" smtClean="0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en-US" sz="2400" baseline="30000" dirty="0" smtClean="0">
                <a:solidFill>
                  <a:srgbClr val="000000"/>
                </a:solidFill>
                <a:latin typeface="GillSans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  bits 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  <a:latin typeface="GillSans" charset="0"/>
              </a:rPr>
              <a:t>exp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(N) bits in the N-player setup).</a:t>
            </a:r>
          </a:p>
        </p:txBody>
      </p:sp>
    </p:spTree>
    <p:extLst>
      <p:ext uri="{BB962C8B-B14F-4D97-AF65-F5344CB8AC3E}">
        <p14:creationId xmlns:p14="http://schemas.microsoft.com/office/powerpoint/2010/main" val="1189758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2" grpId="0"/>
      <p:bldP spid="23" grpId="0"/>
      <p:bldP spid="6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3044" y="1041672"/>
            <a:ext cx="12817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GillSans" charset="0"/>
              </a:rPr>
              <a:t>Finding </a:t>
            </a:r>
            <a:r>
              <a:rPr lang="en-US" sz="2400" b="1" dirty="0">
                <a:solidFill>
                  <a:srgbClr val="000000"/>
                </a:solidFill>
                <a:latin typeface="GillSans" charset="0"/>
              </a:rPr>
              <a:t>Exact</a:t>
            </a:r>
            <a:r>
              <a:rPr lang="en-US" sz="2400" dirty="0">
                <a:solidFill>
                  <a:srgbClr val="000000"/>
                </a:solidFill>
                <a:latin typeface="GillSans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GillSans" charset="0"/>
              </a:rPr>
              <a:t>m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ixed equilibrium (or deciding whether Pure NE exists):  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Requires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Symbol"/>
                <a:sym typeface="Symbol"/>
              </a:rPr>
              <a:t>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(N</a:t>
            </a:r>
            <a:r>
              <a:rPr lang="en-US" sz="2400" baseline="30000" dirty="0" smtClean="0">
                <a:solidFill>
                  <a:srgbClr val="000000"/>
                </a:solidFill>
                <a:latin typeface="GillSans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)</a:t>
            </a:r>
            <a:r>
              <a:rPr lang="en-US" sz="2400" dirty="0">
                <a:solidFill>
                  <a:srgbClr val="000000"/>
                </a:solidFill>
                <a:latin typeface="GillSans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 bits (even randomized).   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[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GillSans" charset="0"/>
              </a:rPr>
              <a:t>HartMansour’07,  ConitzerSandholm’04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]</a:t>
            </a:r>
            <a:endParaRPr lang="en-US" sz="2000" dirty="0">
              <a:solidFill>
                <a:srgbClr val="000000"/>
              </a:solidFill>
              <a:latin typeface="GillSans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696" y="3337751"/>
            <a:ext cx="7904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0.43-NE using  </a:t>
            </a:r>
            <a:r>
              <a:rPr lang="en-US" sz="2400" dirty="0" err="1" smtClean="0">
                <a:solidFill>
                  <a:srgbClr val="000000"/>
                </a:solidFill>
                <a:latin typeface="GillSans" charset="0"/>
              </a:rPr>
              <a:t>polylog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(N)  bits!        [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GillSans" charset="0"/>
              </a:rPr>
              <a:t>GoldbergPastink’13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] .</a:t>
            </a:r>
            <a:endParaRPr lang="en-US" sz="2400" dirty="0" smtClean="0">
              <a:solidFill>
                <a:srgbClr val="000000"/>
              </a:solidFill>
              <a:latin typeface="GillSans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6592" y="3948541"/>
            <a:ext cx="9417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Observation:   </a:t>
            </a:r>
            <a:r>
              <a:rPr lang="en-US" sz="2400" i="1" dirty="0" smtClean="0">
                <a:solidFill>
                  <a:srgbClr val="00B050"/>
                </a:solidFill>
                <a:latin typeface="GillSans" charset="0"/>
              </a:rPr>
              <a:t>Nondeterministic 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CC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 is only O(log</a:t>
            </a:r>
            <a:r>
              <a:rPr lang="en-US" sz="2400" dirty="0">
                <a:solidFill>
                  <a:srgbClr val="000000"/>
                </a:solidFill>
                <a:latin typeface="GillSans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N/</a:t>
            </a:r>
            <a:r>
              <a:rPr lang="en-US" sz="24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²</a:t>
            </a:r>
            <a:r>
              <a:rPr lang="en-US" sz="2400" baseline="30000" dirty="0" smtClean="0">
                <a:solidFill>
                  <a:srgbClr val="000000"/>
                </a:solidFill>
                <a:latin typeface="GillSans"/>
                <a:ea typeface="cmmi10"/>
                <a:cs typeface="cmmi1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)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bits [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GillSans" charset="0"/>
              </a:rPr>
              <a:t>LMM’03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]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) .</a:t>
            </a:r>
            <a:endParaRPr lang="en-US" sz="2400" dirty="0">
              <a:solidFill>
                <a:srgbClr val="000000"/>
              </a:solidFill>
              <a:latin typeface="GillSans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7413" y="2757123"/>
            <a:ext cx="6801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0.75-NE </a:t>
            </a:r>
            <a:r>
              <a:rPr lang="en-US" sz="2400" dirty="0">
                <a:solidFill>
                  <a:srgbClr val="000000"/>
                </a:solidFill>
                <a:latin typeface="GillSans" charset="0"/>
              </a:rPr>
              <a:t>with NO 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communication at all (folklore) 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. 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  <a:sym typeface="Wingdings"/>
              </a:rPr>
              <a:t> </a:t>
            </a:r>
            <a:endParaRPr lang="en-US" sz="2400" dirty="0">
              <a:solidFill>
                <a:srgbClr val="000000"/>
              </a:solidFill>
              <a:latin typeface="GillSans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872705" y="4868681"/>
            <a:ext cx="5629560" cy="132674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No Lower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b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ounds 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(nor techniques)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" charset="0"/>
                <a:ea typeface="Gill Sans" charset="0"/>
                <a:cs typeface="Gill Sans" charset="0"/>
                <a:sym typeface="Wingdings"/>
              </a:rPr>
              <a:t>for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" charset="0"/>
                <a:ea typeface="Gill Sans" charset="0"/>
                <a:cs typeface="Gill Sans" charset="0"/>
                <a:sym typeface="Wingdings"/>
              </a:rPr>
              <a:t>any               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mmi10"/>
                <a:ea typeface="cmmi10"/>
                <a:cs typeface="cmmi10"/>
                <a:sym typeface="Wingdings"/>
              </a:rPr>
              <a:t>²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" charset="0"/>
                <a:ea typeface="Gill Sans" charset="0"/>
                <a:cs typeface="Gill Sans" charset="0"/>
                <a:sym typeface="Wingdings"/>
              </a:rPr>
              <a:t> &gt; 0 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8632" y="2066184"/>
            <a:ext cx="4154202" cy="461665"/>
            <a:chOff x="153572" y="1296810"/>
            <a:chExt cx="4154202" cy="461665"/>
          </a:xfrm>
        </p:grpSpPr>
        <p:sp>
          <p:nvSpPr>
            <p:cNvPr id="4" name="Rectangle 3"/>
            <p:cNvSpPr/>
            <p:nvPr/>
          </p:nvSpPr>
          <p:spPr>
            <a:xfrm>
              <a:off x="153572" y="1296810"/>
              <a:ext cx="41542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GillSans" charset="0"/>
                </a:rPr>
                <a:t>How about </a:t>
              </a:r>
              <a:r>
                <a:rPr lang="en-US" sz="2400" i="1" dirty="0" smtClean="0">
                  <a:solidFill>
                    <a:srgbClr val="000000"/>
                  </a:solidFill>
                  <a:latin typeface="GillSans" charset="0"/>
                </a:rPr>
                <a:t>approximate</a:t>
              </a:r>
              <a:r>
                <a:rPr lang="en-US" sz="2400" dirty="0" smtClean="0">
                  <a:solidFill>
                    <a:srgbClr val="000000"/>
                  </a:solidFill>
                  <a:latin typeface="GillSans" charset="0"/>
                </a:rPr>
                <a:t>    </a:t>
              </a:r>
              <a:r>
                <a:rPr lang="en-US" sz="2400" dirty="0" smtClean="0">
                  <a:latin typeface="GillSans" charset="0"/>
                </a:rPr>
                <a:t>-NE </a:t>
              </a:r>
              <a:r>
                <a:rPr lang="en-US" sz="2400" dirty="0" smtClean="0">
                  <a:solidFill>
                    <a:srgbClr val="000000"/>
                  </a:solidFill>
                  <a:latin typeface="GillSans" charset="0"/>
                </a:rPr>
                <a:t>?      </a:t>
              </a:r>
              <a:endParaRPr lang="en-US" sz="2400" dirty="0">
                <a:solidFill>
                  <a:srgbClr val="000000"/>
                </a:solidFill>
                <a:latin typeface="GillSans" charset="0"/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40143" y="1450320"/>
              <a:ext cx="148820" cy="194611"/>
            </a:xfrm>
            <a:prstGeom prst="rect">
              <a:avLst/>
            </a:prstGeom>
          </p:spPr>
        </p:pic>
      </p:grpSp>
      <p:sp>
        <p:nvSpPr>
          <p:cNvPr id="19" name="Title 1"/>
          <p:cNvSpPr txBox="1">
            <a:spLocks/>
          </p:cNvSpPr>
          <p:nvPr/>
        </p:nvSpPr>
        <p:spPr>
          <a:xfrm>
            <a:off x="274542" y="-586047"/>
            <a:ext cx="9440862" cy="13366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Previous work </a:t>
            </a:r>
            <a:endParaRPr lang="en-US" sz="3600" dirty="0">
              <a:solidFill>
                <a:srgbClr val="00B05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266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776" y="112239"/>
            <a:ext cx="11615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GillSans" charset="0"/>
              </a:rPr>
              <a:t>From Nash to Approximate Composed Fixed</a:t>
            </a:r>
            <a:r>
              <a:rPr lang="en-US" sz="3600" dirty="0" smtClean="0">
                <a:solidFill>
                  <a:srgbClr val="00B050"/>
                </a:solidFill>
                <a:latin typeface="GillSans" charset="0"/>
              </a:rPr>
              <a:t>-</a:t>
            </a:r>
            <a:r>
              <a:rPr lang="en-US" sz="3600" dirty="0" smtClean="0">
                <a:solidFill>
                  <a:srgbClr val="00B050"/>
                </a:solidFill>
                <a:latin typeface="GillSans" charset="0"/>
              </a:rPr>
              <a:t>Point  </a:t>
            </a:r>
            <a:r>
              <a:rPr lang="en-US" sz="3600" dirty="0" smtClean="0">
                <a:latin typeface="GillSans" charset="0"/>
              </a:rPr>
              <a:t>[R</a:t>
            </a:r>
            <a:r>
              <a:rPr lang="en-US" sz="3600" dirty="0" smtClean="0">
                <a:solidFill>
                  <a:schemeClr val="accent3"/>
                </a:solidFill>
                <a:latin typeface="GillSans" charset="0"/>
              </a:rPr>
              <a:t>W</a:t>
            </a:r>
            <a:r>
              <a:rPr lang="en-US" sz="3600" dirty="0" smtClean="0">
                <a:latin typeface="GillSans" charset="0"/>
              </a:rPr>
              <a:t>’16]</a:t>
            </a:r>
            <a:endParaRPr lang="en-US" sz="3600" dirty="0">
              <a:latin typeface="GillSans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81222" y="1124580"/>
            <a:ext cx="1876096" cy="165537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8796119" y="1124580"/>
            <a:ext cx="1876096" cy="1655379"/>
            <a:chOff x="8350015" y="1213945"/>
            <a:chExt cx="1876096" cy="1655379"/>
          </a:xfrm>
          <a:solidFill>
            <a:schemeClr val="bg1">
              <a:lumMod val="65000"/>
            </a:schemeClr>
          </a:solidFill>
        </p:grpSpPr>
        <p:sp>
          <p:nvSpPr>
            <p:cNvPr id="40" name="Rectangle 39"/>
            <p:cNvSpPr/>
            <p:nvPr/>
          </p:nvSpPr>
          <p:spPr>
            <a:xfrm>
              <a:off x="8350015" y="1213945"/>
              <a:ext cx="1876096" cy="16553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8827911" y="1500379"/>
              <a:ext cx="1314435" cy="1368945"/>
              <a:chOff x="2101748" y="1500379"/>
              <a:chExt cx="1314435" cy="1368945"/>
            </a:xfrm>
            <a:grpFill/>
          </p:grpSpPr>
          <p:cxnSp>
            <p:nvCxnSpPr>
              <p:cNvPr id="47" name="Straight Arrow Connector 46"/>
              <p:cNvCxnSpPr/>
              <p:nvPr/>
            </p:nvCxnSpPr>
            <p:spPr>
              <a:xfrm flipV="1">
                <a:off x="2101748" y="1774532"/>
                <a:ext cx="202982" cy="402478"/>
              </a:xfrm>
              <a:prstGeom prst="straightConnector1">
                <a:avLst/>
              </a:prstGeom>
              <a:grpFill/>
              <a:ln w="4762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flipH="1">
                <a:off x="2123244" y="2215942"/>
                <a:ext cx="542927" cy="488307"/>
              </a:xfrm>
              <a:prstGeom prst="straightConnector1">
                <a:avLst/>
              </a:prstGeom>
              <a:grpFill/>
              <a:ln w="4762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2833861" y="1500379"/>
                <a:ext cx="114291" cy="708163"/>
              </a:xfrm>
              <a:prstGeom prst="straightConnector1">
                <a:avLst/>
              </a:prstGeom>
              <a:grpFill/>
              <a:ln w="4762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>
                <a:off x="3143256" y="2308947"/>
                <a:ext cx="272927" cy="560377"/>
              </a:xfrm>
              <a:prstGeom prst="straightConnector1">
                <a:avLst/>
              </a:prstGeom>
              <a:grpFill/>
              <a:ln w="4762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oup 18"/>
          <p:cNvGrpSpPr/>
          <p:nvPr/>
        </p:nvGrpSpPr>
        <p:grpSpPr>
          <a:xfrm>
            <a:off x="1831503" y="1411014"/>
            <a:ext cx="1277001" cy="1160508"/>
            <a:chOff x="1874133" y="1500379"/>
            <a:chExt cx="1277001" cy="1160508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2077115" y="2195804"/>
              <a:ext cx="599090" cy="465083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874133" y="1500379"/>
              <a:ext cx="266044" cy="695425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2561900" y="1509543"/>
              <a:ext cx="260126" cy="344917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2990035" y="2258409"/>
              <a:ext cx="161099" cy="330726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Oval 57"/>
          <p:cNvSpPr/>
          <p:nvPr/>
        </p:nvSpPr>
        <p:spPr>
          <a:xfrm>
            <a:off x="5191525" y="2499769"/>
            <a:ext cx="173421" cy="13204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314" y="2992916"/>
            <a:ext cx="2029279" cy="622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0409" y="2958939"/>
            <a:ext cx="2098951" cy="64809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282151" y="2462730"/>
            <a:ext cx="619582" cy="316232"/>
            <a:chOff x="62745" y="2098179"/>
            <a:chExt cx="619582" cy="316232"/>
          </a:xfrm>
        </p:grpSpPr>
        <p:sp>
          <p:nvSpPr>
            <p:cNvPr id="6" name="Frame 5"/>
            <p:cNvSpPr/>
            <p:nvPr/>
          </p:nvSpPr>
          <p:spPr>
            <a:xfrm>
              <a:off x="358804" y="2098179"/>
              <a:ext cx="323523" cy="316232"/>
            </a:xfrm>
            <a:prstGeom prst="fram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745" y="2151187"/>
              <a:ext cx="200530" cy="154955"/>
            </a:xfrm>
            <a:prstGeom prst="rect">
              <a:avLst/>
            </a:prstGeom>
          </p:spPr>
        </p:pic>
      </p:grpSp>
      <p:sp>
        <p:nvSpPr>
          <p:cNvPr id="56" name="Rectangle 55"/>
          <p:cNvSpPr/>
          <p:nvPr/>
        </p:nvSpPr>
        <p:spPr>
          <a:xfrm>
            <a:off x="387757" y="4728920"/>
            <a:ext cx="114944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0000"/>
                </a:solidFill>
                <a:latin typeface="GillSans" charset="0"/>
              </a:rPr>
              <a:t>Thm</a:t>
            </a:r>
            <a:r>
              <a:rPr lang="en-US" sz="2400" b="1" dirty="0" smtClean="0">
                <a:solidFill>
                  <a:srgbClr val="000000"/>
                </a:solidFill>
                <a:latin typeface="GillSans" charset="0"/>
              </a:rPr>
              <a:t> 1</a:t>
            </a:r>
            <a:r>
              <a:rPr lang="en-US" sz="2400" dirty="0">
                <a:solidFill>
                  <a:srgbClr val="000000"/>
                </a:solidFill>
                <a:latin typeface="GillSans" charset="0"/>
              </a:rPr>
              <a:t>[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GillSans" charset="0"/>
              </a:rPr>
              <a:t>Roughgarden,</a:t>
            </a:r>
            <a:r>
              <a:rPr lang="en-US" sz="2400" dirty="0" err="1">
                <a:solidFill>
                  <a:srgbClr val="00B050"/>
                </a:solidFill>
                <a:latin typeface="GillSans" charset="0"/>
              </a:rPr>
              <a:t>W</a:t>
            </a:r>
            <a:r>
              <a:rPr lang="en-US" sz="2400" dirty="0">
                <a:solidFill>
                  <a:srgbClr val="00B050"/>
                </a:solidFill>
                <a:latin typeface="GillSans" charset="0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illSans" charset="0"/>
              </a:rPr>
              <a:t>’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GillSans" charset="0"/>
              </a:rPr>
              <a:t>16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]</a:t>
            </a:r>
            <a:r>
              <a:rPr lang="en-US" sz="2400" b="1" dirty="0" smtClean="0">
                <a:solidFill>
                  <a:srgbClr val="000000"/>
                </a:solidFill>
                <a:latin typeface="GillSans" charset="0"/>
              </a:rPr>
              <a:t>: </a:t>
            </a:r>
            <a:r>
              <a:rPr lang="en-US" sz="2400" b="1" dirty="0" smtClean="0">
                <a:solidFill>
                  <a:srgbClr val="000000"/>
                </a:solidFill>
                <a:latin typeface="GillSans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Any </a:t>
            </a:r>
            <a:r>
              <a:rPr lang="en-US" sz="24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¼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  <a:latin typeface="GillSans" charset="0"/>
              </a:rPr>
              <a:t>det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 or randomized)</a:t>
            </a:r>
            <a:r>
              <a:rPr lang="en-US" sz="2400" dirty="0">
                <a:solidFill>
                  <a:srgbClr val="000000"/>
                </a:solidFill>
                <a:latin typeface="GillSans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t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hat 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finds </a:t>
            </a:r>
            <a:endParaRPr lang="en-US" sz="2400" dirty="0" smtClean="0">
              <a:solidFill>
                <a:srgbClr val="000000"/>
              </a:solidFill>
              <a:latin typeface="GillSans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a 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O(1/</a:t>
            </a:r>
            <a:r>
              <a:rPr lang="en-US" sz="2400" dirty="0" smtClean="0">
                <a:solidFill>
                  <a:srgbClr val="000000"/>
                </a:solidFill>
                <a:latin typeface="Gill Sans"/>
                <a:cs typeface="Gill Sans"/>
              </a:rPr>
              <a:t>log</a:t>
            </a:r>
            <a:r>
              <a:rPr lang="en-US" sz="2400" baseline="30000" dirty="0" smtClean="0">
                <a:solidFill>
                  <a:srgbClr val="000000"/>
                </a:solidFill>
                <a:latin typeface="GillSans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 N)-NE in N</a:t>
            </a:r>
            <a:r>
              <a:rPr lang="en-US" sz="2400" dirty="0" smtClean="0">
                <a:solidFill>
                  <a:srgbClr val="000000"/>
                </a:solidFill>
                <a:latin typeface="cmsy10"/>
                <a:ea typeface="cmsy10"/>
                <a:cs typeface="cmsy10"/>
              </a:rPr>
              <a:t>£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N game </a:t>
            </a:r>
            <a:r>
              <a:rPr lang="en-US" sz="2400" dirty="0" smtClean="0">
                <a:solidFill>
                  <a:srgbClr val="000000"/>
                </a:solidFill>
                <a:latin typeface="cmsy10"/>
                <a:ea typeface="cmsy10"/>
                <a:cs typeface="cmsy10"/>
              </a:rPr>
              <a:t>)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  recovers an </a:t>
            </a:r>
            <a:r>
              <a:rPr lang="en-US" sz="24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² </a:t>
            </a:r>
            <a:r>
              <a:rPr lang="en-US" sz="2400" dirty="0" smtClean="0">
                <a:solidFill>
                  <a:srgbClr val="000000"/>
                </a:solidFill>
                <a:latin typeface="cmsy10"/>
                <a:ea typeface="cmsy10"/>
                <a:cs typeface="cmsy10"/>
              </a:rPr>
              <a:t>¼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 </a:t>
            </a:r>
            <a:r>
              <a:rPr lang="en-US" sz="2400" dirty="0" smtClean="0">
                <a:solidFill>
                  <a:schemeClr val="accent3"/>
                </a:solidFill>
                <a:latin typeface="cmmi10"/>
                <a:ea typeface="cmmi10"/>
                <a:cs typeface="cmmi10"/>
              </a:rPr>
              <a:t>¸</a:t>
            </a:r>
            <a:r>
              <a:rPr lang="en-US" sz="2400" baseline="-25000" dirty="0" smtClean="0">
                <a:solidFill>
                  <a:schemeClr val="accent3"/>
                </a:solidFill>
                <a:latin typeface="GillSans"/>
                <a:ea typeface="cmmi10"/>
                <a:cs typeface="cmmi10"/>
              </a:rPr>
              <a:t>1</a:t>
            </a:r>
            <a:r>
              <a:rPr lang="en-US" sz="2400" dirty="0" smtClean="0">
                <a:solidFill>
                  <a:schemeClr val="accent3"/>
                </a:solidFill>
                <a:latin typeface="cmmi10"/>
                <a:ea typeface="cmmi10"/>
                <a:cs typeface="cmmi10"/>
              </a:rPr>
              <a:t>¸</a:t>
            </a:r>
            <a:r>
              <a:rPr lang="en-US" sz="2400" baseline="-25000" dirty="0" smtClean="0">
                <a:solidFill>
                  <a:schemeClr val="accent3"/>
                </a:solidFill>
                <a:latin typeface="GillSans"/>
                <a:ea typeface="cmmi10"/>
                <a:cs typeface="cmmi10"/>
              </a:rPr>
              <a:t>2</a:t>
            </a:r>
            <a:r>
              <a:rPr lang="en-US" sz="2400" dirty="0" smtClean="0">
                <a:solidFill>
                  <a:schemeClr val="accent3"/>
                </a:solidFill>
                <a:latin typeface="cmmi10"/>
                <a:ea typeface="cmmi10"/>
                <a:cs typeface="cmmi10"/>
              </a:rPr>
              <a:t>®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-FP of  </a:t>
            </a:r>
            <a:r>
              <a:rPr lang="en-US" sz="24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g </a:t>
            </a:r>
            <a:r>
              <a:rPr lang="en-US" sz="2400" dirty="0" smtClean="0">
                <a:solidFill>
                  <a:srgbClr val="000000"/>
                </a:solidFill>
                <a:latin typeface="cmsy10"/>
                <a:ea typeface="cmsy10"/>
                <a:cs typeface="cmsy10"/>
              </a:rPr>
              <a:t>± </a:t>
            </a:r>
            <a:r>
              <a:rPr lang="en-US" sz="24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f</a:t>
            </a:r>
            <a:r>
              <a:rPr lang="en-US" sz="2400" dirty="0" smtClean="0">
                <a:solidFill>
                  <a:srgbClr val="000000"/>
                </a:solidFill>
                <a:latin typeface="GillSans" charset="0"/>
              </a:rPr>
              <a:t>.   </a:t>
            </a:r>
            <a:endParaRPr lang="en-US" sz="2400" dirty="0">
              <a:solidFill>
                <a:srgbClr val="000000"/>
              </a:solidFill>
              <a:latin typeface="GillSans" charset="0"/>
            </a:endParaRPr>
          </a:p>
        </p:txBody>
      </p: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6" y="1508461"/>
            <a:ext cx="731443" cy="80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540" y="1508461"/>
            <a:ext cx="693684" cy="8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4030132" y="2891318"/>
            <a:ext cx="4013200" cy="656084"/>
            <a:chOff x="3911601" y="2969585"/>
            <a:chExt cx="4013200" cy="656084"/>
          </a:xfrm>
        </p:grpSpPr>
        <p:sp>
          <p:nvSpPr>
            <p:cNvPr id="13" name="Rectangular Callout 12"/>
            <p:cNvSpPr/>
            <p:nvPr/>
          </p:nvSpPr>
          <p:spPr>
            <a:xfrm>
              <a:off x="3911601" y="2969585"/>
              <a:ext cx="4013200" cy="656084"/>
            </a:xfrm>
            <a:prstGeom prst="wedgeRectCallout">
              <a:avLst>
                <a:gd name="adj1" fmla="val -63963"/>
                <a:gd name="adj2" fmla="val 502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51446" y="3146348"/>
              <a:ext cx="3683940" cy="274186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387757" y="4057346"/>
            <a:ext cx="9906879" cy="461665"/>
            <a:chOff x="320025" y="4052582"/>
            <a:chExt cx="9906879" cy="461665"/>
          </a:xfrm>
        </p:grpSpPr>
        <p:grpSp>
          <p:nvGrpSpPr>
            <p:cNvPr id="15" name="Group 14"/>
            <p:cNvGrpSpPr/>
            <p:nvPr/>
          </p:nvGrpSpPr>
          <p:grpSpPr>
            <a:xfrm>
              <a:off x="320025" y="4052582"/>
              <a:ext cx="9906879" cy="461665"/>
              <a:chOff x="1008445" y="4298192"/>
              <a:chExt cx="9906879" cy="461665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1008445" y="4298192"/>
                <a:ext cx="99068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0000"/>
                    </a:solidFill>
                    <a:latin typeface="GillSans" charset="0"/>
                  </a:rPr>
                  <a:t>AFPC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GillSans" charset="0"/>
                  </a:rPr>
                  <a:t>(          ) </a:t>
                </a:r>
                <a:r>
                  <a:rPr lang="en-US" sz="2400" b="1" dirty="0" smtClean="0">
                    <a:solidFill>
                      <a:srgbClr val="000000"/>
                    </a:solidFill>
                    <a:latin typeface="GillSans" charset="0"/>
                  </a:rPr>
                  <a:t>:=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GillSans" charset="0"/>
                  </a:rPr>
                  <a:t>Find </a:t>
                </a:r>
                <a:r>
                  <a:rPr lang="en-US" sz="2400" dirty="0" err="1" smtClean="0">
                    <a:solidFill>
                      <a:srgbClr val="000000"/>
                    </a:solidFill>
                    <a:latin typeface="GillSans" charset="0"/>
                  </a:rPr>
                  <a:t>apx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GillSans" charset="0"/>
                  </a:rPr>
                  <a:t> fixed-point of   		                                        .</a:t>
                </a:r>
                <a:endParaRPr lang="en-US" sz="2400" dirty="0">
                  <a:solidFill>
                    <a:srgbClr val="000000"/>
                  </a:solidFill>
                  <a:latin typeface="GillSans" charset="0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32209" y="4392325"/>
                <a:ext cx="744428" cy="308665"/>
              </a:xfrm>
              <a:prstGeom prst="rect">
                <a:avLst/>
              </a:prstGeom>
            </p:spPr>
          </p:pic>
        </p:grp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41016" y="4147883"/>
              <a:ext cx="3826491" cy="313230"/>
            </a:xfrm>
            <a:prstGeom prst="rect">
              <a:avLst/>
            </a:prstGeom>
          </p:spPr>
        </p:pic>
      </p:grpSp>
      <p:sp>
        <p:nvSpPr>
          <p:cNvPr id="34" name="Rectangle 33"/>
          <p:cNvSpPr/>
          <p:nvPr/>
        </p:nvSpPr>
        <p:spPr>
          <a:xfrm>
            <a:off x="384743" y="5723417"/>
            <a:ext cx="60823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000000"/>
                </a:solidFill>
                <a:latin typeface="GillSans" charset="0"/>
                <a:sym typeface="Wingdings"/>
              </a:rPr>
              <a:t>(“distributed” version of [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GillSans" charset="0"/>
                <a:sym typeface="Wingdings"/>
              </a:rPr>
              <a:t>Shmaya</a:t>
            </a:r>
            <a:r>
              <a:rPr lang="en-US" sz="2200" dirty="0" smtClean="0">
                <a:solidFill>
                  <a:srgbClr val="000000"/>
                </a:solidFill>
                <a:latin typeface="GillSans" charset="0"/>
                <a:sym typeface="Wingdings"/>
              </a:rPr>
              <a:t>][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GillSans" charset="0"/>
                <a:sym typeface="Wingdings"/>
              </a:rPr>
              <a:t>Babichenko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GillSans" charset="0"/>
                <a:sym typeface="Wingdings"/>
              </a:rPr>
              <a:t>’14</a:t>
            </a:r>
            <a:r>
              <a:rPr lang="en-US" sz="2200" dirty="0" smtClean="0">
                <a:solidFill>
                  <a:srgbClr val="000000"/>
                </a:solidFill>
                <a:latin typeface="GillSans" charset="0"/>
                <a:sym typeface="Wingdings"/>
              </a:rPr>
              <a:t>])</a:t>
            </a:r>
            <a:endParaRPr lang="en-US" sz="2200" dirty="0">
              <a:solidFill>
                <a:srgbClr val="000000"/>
              </a:solidFill>
              <a:latin typeface="GillSans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50707" y="1128419"/>
            <a:ext cx="3901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GillSans" charset="0"/>
              </a:rPr>
              <a:t>“</a:t>
            </a:r>
            <a:r>
              <a:rPr lang="en-US" sz="2400" i="1" dirty="0" err="1">
                <a:solidFill>
                  <a:srgbClr val="000000"/>
                </a:solidFill>
                <a:latin typeface="GillSans" charset="0"/>
              </a:rPr>
              <a:t>Brouwer</a:t>
            </a:r>
            <a:r>
              <a:rPr lang="en-US" sz="2400" i="1" dirty="0">
                <a:solidFill>
                  <a:srgbClr val="000000"/>
                </a:solidFill>
                <a:latin typeface="GillSans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GillSans" charset="0"/>
                <a:sym typeface="Wingdings"/>
              </a:rPr>
              <a:t> Nash  </a:t>
            </a:r>
            <a:r>
              <a:rPr lang="en-US" sz="2400" i="1" dirty="0" err="1">
                <a:solidFill>
                  <a:srgbClr val="000000"/>
                </a:solidFill>
                <a:latin typeface="GillSans" charset="0"/>
                <a:sym typeface="Wingdings"/>
              </a:rPr>
              <a:t>Brouwer</a:t>
            </a:r>
            <a:r>
              <a:rPr lang="en-US" sz="2400" dirty="0">
                <a:solidFill>
                  <a:srgbClr val="000000"/>
                </a:solidFill>
                <a:latin typeface="GillSans" charset="0"/>
                <a:sym typeface="Wingdings"/>
              </a:rPr>
              <a:t>”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2228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72 0.00116 L 0.25599 0.0034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11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0.00116 L -0.32214 0.0034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0" y="11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26771 0.0023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8" grpId="0" animBg="1"/>
      <p:bldP spid="58" grpId="1" animBg="1"/>
      <p:bldP spid="56" grpId="0"/>
      <p:bldP spid="34" grpId="0"/>
      <p:bldP spid="34" grpId="1"/>
      <p:bldP spid="16" grpId="0"/>
      <p:bldP spid="1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OMRIWE@C02Q60FCFVHT3PP7" val="4478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23142</TotalTime>
  <Words>3343</Words>
  <Application>Microsoft Macintosh PowerPoint</Application>
  <PresentationFormat>Custom</PresentationFormat>
  <Paragraphs>294</Paragraphs>
  <Slides>22</Slides>
  <Notes>15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Retrospect</vt:lpstr>
      <vt:lpstr>On the Communication  Complexity of   Approximate Fixed Point</vt:lpstr>
      <vt:lpstr>PowerPoint Presentation</vt:lpstr>
      <vt:lpstr>Communication Complexity [Yao’79]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The Role of Interaction in Economics and Parallel Computing</dc:title>
  <dc:creator>3476685200</dc:creator>
  <cp:lastModifiedBy>OMRI WEINSTEIN</cp:lastModifiedBy>
  <cp:revision>773</cp:revision>
  <dcterms:created xsi:type="dcterms:W3CDTF">2015-10-12T02:25:15Z</dcterms:created>
  <dcterms:modified xsi:type="dcterms:W3CDTF">2016-02-22T15:46:21Z</dcterms:modified>
</cp:coreProperties>
</file>