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256" r:id="rId2"/>
    <p:sldId id="564" r:id="rId3"/>
    <p:sldId id="576" r:id="rId4"/>
    <p:sldId id="493" r:id="rId5"/>
    <p:sldId id="584" r:id="rId6"/>
    <p:sldId id="534" r:id="rId7"/>
    <p:sldId id="567" r:id="rId8"/>
    <p:sldId id="521" r:id="rId9"/>
    <p:sldId id="571" r:id="rId10"/>
    <p:sldId id="572" r:id="rId11"/>
    <p:sldId id="573" r:id="rId12"/>
    <p:sldId id="574" r:id="rId13"/>
    <p:sldId id="577" r:id="rId14"/>
    <p:sldId id="578" r:id="rId15"/>
    <p:sldId id="580" r:id="rId16"/>
    <p:sldId id="579" r:id="rId17"/>
    <p:sldId id="581" r:id="rId18"/>
    <p:sldId id="582" r:id="rId19"/>
    <p:sldId id="583" r:id="rId20"/>
    <p:sldId id="366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646"/>
    <a:srgbClr val="C96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4380"/>
    <p:restoredTop sz="94619" autoAdjust="0"/>
  </p:normalViewPr>
  <p:slideViewPr>
    <p:cSldViewPr>
      <p:cViewPr>
        <p:scale>
          <a:sx n="80" d="100"/>
          <a:sy n="80" d="100"/>
        </p:scale>
        <p:origin x="-8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CC3E893-01DA-433F-A6E8-86CFB8775ED9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6F45936-4CD4-41CB-B9E9-8CB0863A7A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309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785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785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78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200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925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860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321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730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603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957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252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077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61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211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5D19C-5ADE-4E60-97B5-927CACF65E0A}" type="datetimeFigureOut">
              <a:rPr lang="he-IL" smtClean="0"/>
              <a:t>י"ב/טבת/תשע"ד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037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7.png"/><Relationship Id="rId18" Type="http://schemas.openxmlformats.org/officeDocument/2006/relationships/image" Target="../media/image52.png"/><Relationship Id="rId3" Type="http://schemas.openxmlformats.org/officeDocument/2006/relationships/image" Target="../media/image370.png"/><Relationship Id="rId21" Type="http://schemas.openxmlformats.org/officeDocument/2006/relationships/image" Target="../media/image55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1.png"/><Relationship Id="rId2" Type="http://schemas.openxmlformats.org/officeDocument/2006/relationships/image" Target="../media/image360.png"/><Relationship Id="rId16" Type="http://schemas.openxmlformats.org/officeDocument/2006/relationships/image" Target="../media/image50.png"/><Relationship Id="rId20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23" Type="http://schemas.openxmlformats.org/officeDocument/2006/relationships/image" Target="../media/image57.png"/><Relationship Id="rId10" Type="http://schemas.openxmlformats.org/officeDocument/2006/relationships/image" Target="../media/image44.png"/><Relationship Id="rId19" Type="http://schemas.openxmlformats.org/officeDocument/2006/relationships/image" Target="../media/image53.png"/><Relationship Id="rId4" Type="http://schemas.openxmlformats.org/officeDocument/2006/relationships/image" Target="../media/image38.png"/><Relationship Id="rId14" Type="http://schemas.openxmlformats.org/officeDocument/2006/relationships/image" Target="../media/image48.png"/><Relationship Id="rId22" Type="http://schemas.openxmlformats.org/officeDocument/2006/relationships/image" Target="../media/image5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2" Type="http://schemas.openxmlformats.org/officeDocument/2006/relationships/image" Target="../media/image4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0.png"/><Relationship Id="rId5" Type="http://schemas.openxmlformats.org/officeDocument/2006/relationships/image" Target="../media/image60.png"/><Relationship Id="rId4" Type="http://schemas.openxmlformats.org/officeDocument/2006/relationships/image" Target="../media/image50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0.png"/><Relationship Id="rId7" Type="http://schemas.openxmlformats.org/officeDocument/2006/relationships/image" Target="../media/image15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382911"/>
            <a:ext cx="8856984" cy="1470025"/>
          </a:xfrm>
        </p:spPr>
        <p:txBody>
          <a:bodyPr>
            <a:noAutofit/>
          </a:bodyPr>
          <a:lstStyle/>
          <a:p>
            <a:pPr rtl="0"/>
            <a:r>
              <a:rPr lang="en-US" sz="4800" b="1" dirty="0" smtClean="0">
                <a:solidFill>
                  <a:srgbClr val="7030A0"/>
                </a:solidFill>
                <a:latin typeface="Comic Sans MS" pitchFamily="66" charset="0"/>
              </a:rPr>
              <a:t>Bi-</a:t>
            </a:r>
            <a:r>
              <a:rPr lang="en-US" sz="4800" b="1" dirty="0" err="1" smtClean="0">
                <a:solidFill>
                  <a:srgbClr val="7030A0"/>
                </a:solidFill>
                <a:latin typeface="Comic Sans MS" pitchFamily="66" charset="0"/>
              </a:rPr>
              <a:t>Lipschitz</a:t>
            </a:r>
            <a:r>
              <a:rPr lang="en-US" sz="48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Comic Sans MS" pitchFamily="66" charset="0"/>
              </a:rPr>
              <a:t>Bijection</a:t>
            </a:r>
            <a:r>
              <a:rPr lang="en-US" sz="4800" b="1" dirty="0" smtClean="0">
                <a:solidFill>
                  <a:srgbClr val="7030A0"/>
                </a:solidFill>
                <a:latin typeface="Comic Sans MS" pitchFamily="66" charset="0"/>
              </a:rPr>
              <a:t> between the Boolean Cube and the Hamming Ball</a:t>
            </a:r>
            <a:endParaRPr lang="he-IL" sz="20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3645024"/>
            <a:ext cx="3600400" cy="576064"/>
          </a:xfrm>
        </p:spPr>
        <p:txBody>
          <a:bodyPr wrap="square">
            <a:noAutofit/>
          </a:bodyPr>
          <a:lstStyle/>
          <a:p>
            <a:pPr lvl="1" rtl="0"/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Gil Cohen</a:t>
            </a:r>
          </a:p>
          <a:p>
            <a:pPr lvl="1" rtl="0"/>
            <a:endParaRPr lang="en-US" sz="24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1" rtl="0"/>
            <a:endParaRPr lang="en-US" sz="24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107631"/>
            <a:ext cx="1944216" cy="1496507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539552" y="4293096"/>
            <a:ext cx="7776864" cy="576064"/>
          </a:xfrm>
          <a:prstGeom prst="rect">
            <a:avLst/>
          </a:prstGeom>
        </p:spPr>
        <p:txBody>
          <a:bodyPr vert="horz" wrap="square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rtl="0"/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Joint work with </a:t>
            </a:r>
            <a:r>
              <a:rPr lang="en-US" sz="2400" dirty="0" err="1" smtClean="0">
                <a:solidFill>
                  <a:schemeClr val="tx1"/>
                </a:solidFill>
                <a:latin typeface="Comic Sans MS" pitchFamily="66" charset="0"/>
              </a:rPr>
              <a:t>Itai</a:t>
            </a:r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omic Sans MS" pitchFamily="66" charset="0"/>
              </a:rPr>
              <a:t>Benjamini</a:t>
            </a:r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 and Igor </a:t>
            </a:r>
            <a:r>
              <a:rPr lang="en-US" sz="2400" dirty="0" err="1" smtClean="0">
                <a:solidFill>
                  <a:schemeClr val="tx1"/>
                </a:solidFill>
                <a:latin typeface="Comic Sans MS" pitchFamily="66" charset="0"/>
              </a:rPr>
              <a:t>Shinkar</a:t>
            </a:r>
            <a:endParaRPr lang="en-US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lvl="1" rtl="0"/>
            <a:endParaRPr lang="en-US" sz="24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1" rtl="0"/>
            <a:endParaRPr lang="en-US" sz="24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5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056486" y="2290326"/>
            <a:ext cx="304856" cy="3658954"/>
          </a:xfrm>
          <a:custGeom>
            <a:avLst/>
            <a:gdLst>
              <a:gd name="connsiteX0" fmla="*/ 233916 w 304856"/>
              <a:gd name="connsiteY0" fmla="*/ 0 h 3285460"/>
              <a:gd name="connsiteX1" fmla="*/ 297711 w 304856"/>
              <a:gd name="connsiteY1" fmla="*/ 1190846 h 3285460"/>
              <a:gd name="connsiteX2" fmla="*/ 85060 w 304856"/>
              <a:gd name="connsiteY2" fmla="*/ 2254102 h 3285460"/>
              <a:gd name="connsiteX3" fmla="*/ 0 w 304856"/>
              <a:gd name="connsiteY3" fmla="*/ 3285460 h 328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56" h="3285460">
                <a:moveTo>
                  <a:pt x="233916" y="0"/>
                </a:moveTo>
                <a:cubicBezTo>
                  <a:pt x="278218" y="407581"/>
                  <a:pt x="322520" y="815162"/>
                  <a:pt x="297711" y="1190846"/>
                </a:cubicBezTo>
                <a:cubicBezTo>
                  <a:pt x="272902" y="1566530"/>
                  <a:pt x="134678" y="1905000"/>
                  <a:pt x="85060" y="2254102"/>
                </a:cubicBezTo>
                <a:cubicBezTo>
                  <a:pt x="35442" y="2603204"/>
                  <a:pt x="17721" y="2944332"/>
                  <a:pt x="0" y="32854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Metric Properties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308514" y="3501008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Straight Connector 10"/>
          <p:cNvCxnSpPr>
            <a:stCxn id="6" idx="6"/>
            <a:endCxn id="10" idx="2"/>
          </p:cNvCxnSpPr>
          <p:nvPr/>
        </p:nvCxnSpPr>
        <p:spPr>
          <a:xfrm flipV="1">
            <a:off x="1408414" y="3555014"/>
            <a:ext cx="900100" cy="3240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83475" y="3615407"/>
            <a:ext cx="341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423635" y="3284984"/>
            <a:ext cx="341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1332622" y="1815207"/>
                <a:ext cx="51494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622" y="1815207"/>
                <a:ext cx="514949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38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2045339" y="1714024"/>
                <a:ext cx="514949" cy="4908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5339" y="1714024"/>
                <a:ext cx="514949" cy="490840"/>
              </a:xfrm>
              <a:prstGeom prst="rect">
                <a:avLst/>
              </a:prstGeom>
              <a:blipFill rotWithShape="1">
                <a:blip r:embed="rId3"/>
                <a:stretch>
                  <a:fillRect l="-2381" b="-493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203848" y="1772816"/>
                <a:ext cx="5544616" cy="5172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dirty="0" smtClean="0">
                    <a:solidFill>
                      <a:srgbClr val="F79646"/>
                    </a:solidFill>
                    <a:latin typeface="Comic Sans MS" pitchFamily="66" charset="0"/>
                  </a:rPr>
                  <a:t>1)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𝑙𝑒𝑛𝑔𝑡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h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</m:d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𝑙𝑒𝑛𝑔𝑡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h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1772816"/>
                <a:ext cx="5544616" cy="517257"/>
              </a:xfrm>
              <a:prstGeom prst="rect">
                <a:avLst/>
              </a:prstGeom>
              <a:blipFill rotWithShape="1">
                <a:blip r:embed="rId4"/>
                <a:stretch>
                  <a:fillRect l="-1760" t="-3529" b="-2117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203848" y="2479695"/>
                <a:ext cx="5544616" cy="7454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dirty="0" smtClean="0">
                    <a:solidFill>
                      <a:srgbClr val="F79646"/>
                    </a:solidFill>
                    <a:latin typeface="Comic Sans MS" pitchFamily="66" charset="0"/>
                  </a:rPr>
                  <a:t>2)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𝑑𝑖𝑠𝑡𝑎𝑛𝑐𝑒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2479695"/>
                <a:ext cx="5544616" cy="745460"/>
              </a:xfrm>
              <a:prstGeom prst="rect">
                <a:avLst/>
              </a:prstGeom>
              <a:blipFill rotWithShape="1">
                <a:blip r:embed="rId5"/>
                <a:stretch>
                  <a:fillRect l="-176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Freeform 17"/>
          <p:cNvSpPr/>
          <p:nvPr/>
        </p:nvSpPr>
        <p:spPr>
          <a:xfrm>
            <a:off x="1181243" y="2290326"/>
            <a:ext cx="393404" cy="3658954"/>
          </a:xfrm>
          <a:custGeom>
            <a:avLst/>
            <a:gdLst>
              <a:gd name="connsiteX0" fmla="*/ 393404 w 393404"/>
              <a:gd name="connsiteY0" fmla="*/ 0 h 3264196"/>
              <a:gd name="connsiteX1" fmla="*/ 170120 w 393404"/>
              <a:gd name="connsiteY1" fmla="*/ 1456661 h 3264196"/>
              <a:gd name="connsiteX2" fmla="*/ 244548 w 393404"/>
              <a:gd name="connsiteY2" fmla="*/ 2286000 h 3264196"/>
              <a:gd name="connsiteX3" fmla="*/ 0 w 393404"/>
              <a:gd name="connsiteY3" fmla="*/ 3264196 h 3264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404" h="3264196">
                <a:moveTo>
                  <a:pt x="393404" y="0"/>
                </a:moveTo>
                <a:cubicBezTo>
                  <a:pt x="294166" y="537830"/>
                  <a:pt x="194929" y="1075661"/>
                  <a:pt x="170120" y="1456661"/>
                </a:cubicBezTo>
                <a:cubicBezTo>
                  <a:pt x="145311" y="1837661"/>
                  <a:pt x="272901" y="1984744"/>
                  <a:pt x="244548" y="2286000"/>
                </a:cubicBezTo>
                <a:cubicBezTo>
                  <a:pt x="216195" y="2587256"/>
                  <a:pt x="108097" y="2925726"/>
                  <a:pt x="0" y="3264196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Oval 5"/>
          <p:cNvSpPr/>
          <p:nvPr/>
        </p:nvSpPr>
        <p:spPr>
          <a:xfrm>
            <a:off x="1300402" y="3825044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18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Metric Properties – Proof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55576" y="1802433"/>
                <a:ext cx="149391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0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802433"/>
                <a:ext cx="1493912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004048" y="1772816"/>
                <a:ext cx="149391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1772816"/>
                <a:ext cx="1493912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408" b="-921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755576" y="2482263"/>
                <a:ext cx="3096344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b="0" dirty="0" smtClean="0">
                    <a:solidFill>
                      <a:prstClr val="black"/>
                    </a:solidFill>
                  </a:rPr>
                  <a:t>..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𝑎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𝑏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 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 ..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𝑐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 </m:t>
                    </m:r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482263"/>
                <a:ext cx="3096344" cy="468205"/>
              </a:xfrm>
              <a:prstGeom prst="rect">
                <a:avLst/>
              </a:prstGeom>
              <a:blipFill rotWithShape="1">
                <a:blip r:embed="rId4"/>
                <a:stretch>
                  <a:fillRect l="-3150" t="-9091" b="-2857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932040" y="2486356"/>
                <a:ext cx="3096344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b="0" dirty="0" smtClean="0">
                    <a:solidFill>
                      <a:prstClr val="black"/>
                    </a:solidFill>
                  </a:rPr>
                  <a:t>..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𝑎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𝑏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 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/>
                      </a:rPr>
                      <m:t>1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 ..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𝑐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𝑑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.. </m:t>
                    </m:r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2486356"/>
                <a:ext cx="3096344" cy="468205"/>
              </a:xfrm>
              <a:prstGeom prst="rect">
                <a:avLst/>
              </a:prstGeom>
              <a:blipFill rotWithShape="1">
                <a:blip r:embed="rId5"/>
                <a:stretch>
                  <a:fillRect l="-2953" t="-9091" b="-2857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755576" y="3134428"/>
                <a:ext cx="3096344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134428"/>
                <a:ext cx="3096344" cy="468205"/>
              </a:xfrm>
              <a:prstGeom prst="rect">
                <a:avLst/>
              </a:prstGeom>
              <a:blipFill rotWithShape="1">
                <a:blip r:embed="rId6"/>
                <a:stretch>
                  <a:fillRect l="-59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932040" y="3134428"/>
                <a:ext cx="3096344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3134428"/>
                <a:ext cx="3096344" cy="468205"/>
              </a:xfrm>
              <a:prstGeom prst="rect">
                <a:avLst/>
              </a:prstGeom>
              <a:blipFill rotWithShape="1">
                <a:blip r:embed="rId7"/>
                <a:stretch>
                  <a:fillRect l="-394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755576" y="4040915"/>
                <a:ext cx="3096344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040915"/>
                <a:ext cx="3096344" cy="468205"/>
              </a:xfrm>
              <a:prstGeom prst="rect">
                <a:avLst/>
              </a:prstGeom>
              <a:blipFill rotWithShape="1">
                <a:blip r:embed="rId8"/>
                <a:stretch>
                  <a:fillRect l="-59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755576" y="4809926"/>
                <a:ext cx="3096344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809926"/>
                <a:ext cx="3096344" cy="468205"/>
              </a:xfrm>
              <a:prstGeom prst="rect">
                <a:avLst/>
              </a:prstGeom>
              <a:blipFill rotWithShape="1">
                <a:blip r:embed="rId9"/>
                <a:stretch>
                  <a:fillRect l="-59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/>
          <p:cNvSpPr/>
          <p:nvPr/>
        </p:nvSpPr>
        <p:spPr>
          <a:xfrm>
            <a:off x="1977463" y="4778027"/>
            <a:ext cx="351656" cy="468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^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55950" y="4778027"/>
            <a:ext cx="351656" cy="468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^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755576" y="5385990"/>
                <a:ext cx="38164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𝑙𝑒𝑛𝑔𝑡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h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385990"/>
                <a:ext cx="3816424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1438" b="-1866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4932040" y="4799434"/>
                <a:ext cx="3096344" cy="46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4799434"/>
                <a:ext cx="3096344" cy="468205"/>
              </a:xfrm>
              <a:prstGeom prst="rect">
                <a:avLst/>
              </a:prstGeom>
              <a:blipFill rotWithShape="1">
                <a:blip r:embed="rId11"/>
                <a:stretch>
                  <a:fillRect l="-394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/>
          <p:cNvSpPr/>
          <p:nvPr/>
        </p:nvSpPr>
        <p:spPr>
          <a:xfrm>
            <a:off x="6153927" y="4767535"/>
            <a:ext cx="351656" cy="468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^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52592" y="4767535"/>
            <a:ext cx="351656" cy="468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^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4932040" y="5415607"/>
                <a:ext cx="38164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𝑙𝑒𝑛𝑔𝑡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h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5415607"/>
                <a:ext cx="3816424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1278" b="-1710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4572000" y="1772816"/>
            <a:ext cx="0" cy="4320480"/>
          </a:xfrm>
          <a:prstGeom prst="line">
            <a:avLst/>
          </a:prstGeom>
          <a:ln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1652564" y="1455167"/>
                <a:ext cx="27964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2564" y="1455167"/>
                <a:ext cx="279648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4348" r="-652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ctangle 34"/>
              <p:cNvSpPr/>
              <p:nvPr/>
            </p:nvSpPr>
            <p:spPr>
              <a:xfrm>
                <a:off x="5912153" y="1455167"/>
                <a:ext cx="27964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2153" y="1455167"/>
                <a:ext cx="279648" cy="461665"/>
              </a:xfrm>
              <a:prstGeom prst="rect">
                <a:avLst/>
              </a:prstGeom>
              <a:blipFill rotWithShape="1">
                <a:blip r:embed="rId14"/>
                <a:stretch>
                  <a:fillRect l="-6522" r="-434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763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 flipV="1">
            <a:off x="6095315" y="5219874"/>
            <a:ext cx="800500" cy="2253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𝝍</m:t>
                      </m:r>
                    </m:oMath>
                  </m:oMathPara>
                </a14:m>
                <a:endParaRPr lang="he-IL" b="1" dirty="0">
                  <a:solidFill>
                    <a:srgbClr val="7030A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899592" y="1628800"/>
                <a:ext cx="7128792" cy="569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: 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0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  <m:r>
                            <a:rPr lang="en-US" sz="2800" i="1">
                              <a:latin typeface="Cambria Math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r>
                            <a:rPr lang="en-US" sz="2800" i="1">
                              <a:latin typeface="Cambria Math"/>
                            </a:rPr>
                            <m:t> :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i="1">
                              <a:latin typeface="Cambria Math"/>
                            </a:rPr>
                            <m:t>&gt;</m:t>
                          </m:r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  <m:r>
                            <a:rPr lang="en-US" sz="2800" i="1">
                              <a:latin typeface="Cambria Math"/>
                            </a:rPr>
                            <m:t>/</m:t>
                          </m:r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628800"/>
                <a:ext cx="7128792" cy="56906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 2"/>
          <p:cNvSpPr/>
          <p:nvPr/>
        </p:nvSpPr>
        <p:spPr>
          <a:xfrm rot="799375">
            <a:off x="1551120" y="3271405"/>
            <a:ext cx="511213" cy="3019647"/>
          </a:xfrm>
          <a:custGeom>
            <a:avLst/>
            <a:gdLst>
              <a:gd name="connsiteX0" fmla="*/ 0 w 511213"/>
              <a:gd name="connsiteY0" fmla="*/ 0 h 3019647"/>
              <a:gd name="connsiteX1" fmla="*/ 510363 w 511213"/>
              <a:gd name="connsiteY1" fmla="*/ 627321 h 3019647"/>
              <a:gd name="connsiteX2" fmla="*/ 127591 w 511213"/>
              <a:gd name="connsiteY2" fmla="*/ 2009554 h 3019647"/>
              <a:gd name="connsiteX3" fmla="*/ 393405 w 511213"/>
              <a:gd name="connsiteY3" fmla="*/ 3019647 h 3019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1213" h="3019647">
                <a:moveTo>
                  <a:pt x="0" y="0"/>
                </a:moveTo>
                <a:cubicBezTo>
                  <a:pt x="244549" y="146197"/>
                  <a:pt x="489098" y="292395"/>
                  <a:pt x="510363" y="627321"/>
                </a:cubicBezTo>
                <a:cubicBezTo>
                  <a:pt x="531628" y="962247"/>
                  <a:pt x="147084" y="1610833"/>
                  <a:pt x="127591" y="2009554"/>
                </a:cubicBezTo>
                <a:cubicBezTo>
                  <a:pt x="108098" y="2408275"/>
                  <a:pt x="250751" y="2713961"/>
                  <a:pt x="393405" y="3019647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Oval 18"/>
          <p:cNvSpPr/>
          <p:nvPr/>
        </p:nvSpPr>
        <p:spPr>
          <a:xfrm>
            <a:off x="1899575" y="3206914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Oval 19"/>
          <p:cNvSpPr/>
          <p:nvPr/>
        </p:nvSpPr>
        <p:spPr>
          <a:xfrm>
            <a:off x="2181079" y="3644749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Oval 20"/>
          <p:cNvSpPr/>
          <p:nvPr/>
        </p:nvSpPr>
        <p:spPr>
          <a:xfrm>
            <a:off x="2089387" y="4212457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22" name="Oval 21"/>
          <p:cNvSpPr/>
          <p:nvPr/>
        </p:nvSpPr>
        <p:spPr>
          <a:xfrm>
            <a:off x="1793986" y="4672445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Oval 22"/>
          <p:cNvSpPr/>
          <p:nvPr/>
        </p:nvSpPr>
        <p:spPr>
          <a:xfrm>
            <a:off x="1524797" y="5165868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Oval 23"/>
          <p:cNvSpPr/>
          <p:nvPr/>
        </p:nvSpPr>
        <p:spPr>
          <a:xfrm>
            <a:off x="1463422" y="5705928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Oval 24"/>
          <p:cNvSpPr/>
          <p:nvPr/>
        </p:nvSpPr>
        <p:spPr>
          <a:xfrm>
            <a:off x="1543640" y="6195246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Freeform 3"/>
          <p:cNvSpPr/>
          <p:nvPr/>
        </p:nvSpPr>
        <p:spPr>
          <a:xfrm>
            <a:off x="1976168" y="2920597"/>
            <a:ext cx="457386" cy="258538"/>
          </a:xfrm>
          <a:custGeom>
            <a:avLst/>
            <a:gdLst>
              <a:gd name="connsiteX0" fmla="*/ 0 w 457386"/>
              <a:gd name="connsiteY0" fmla="*/ 237273 h 258538"/>
              <a:gd name="connsiteX1" fmla="*/ 191386 w 457386"/>
              <a:gd name="connsiteY1" fmla="*/ 3356 h 258538"/>
              <a:gd name="connsiteX2" fmla="*/ 457200 w 457386"/>
              <a:gd name="connsiteY2" fmla="*/ 109682 h 258538"/>
              <a:gd name="connsiteX3" fmla="*/ 148856 w 457386"/>
              <a:gd name="connsiteY3" fmla="*/ 258538 h 258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386" h="258538">
                <a:moveTo>
                  <a:pt x="0" y="237273"/>
                </a:moveTo>
                <a:cubicBezTo>
                  <a:pt x="57593" y="130947"/>
                  <a:pt x="115186" y="24621"/>
                  <a:pt x="191386" y="3356"/>
                </a:cubicBezTo>
                <a:cubicBezTo>
                  <a:pt x="267586" y="-17909"/>
                  <a:pt x="464288" y="67152"/>
                  <a:pt x="457200" y="109682"/>
                </a:cubicBezTo>
                <a:cubicBezTo>
                  <a:pt x="450112" y="152212"/>
                  <a:pt x="299484" y="205375"/>
                  <a:pt x="148856" y="258538"/>
                </a:cubicBezTo>
              </a:path>
            </a:pathLst>
          </a:custGeom>
          <a:ln>
            <a:headEnd type="triangl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Freeform 4"/>
          <p:cNvSpPr/>
          <p:nvPr/>
        </p:nvSpPr>
        <p:spPr>
          <a:xfrm>
            <a:off x="1832830" y="3381153"/>
            <a:ext cx="292194" cy="340242"/>
          </a:xfrm>
          <a:custGeom>
            <a:avLst/>
            <a:gdLst>
              <a:gd name="connsiteX0" fmla="*/ 292194 w 292194"/>
              <a:gd name="connsiteY0" fmla="*/ 340242 h 340242"/>
              <a:gd name="connsiteX1" fmla="*/ 15747 w 292194"/>
              <a:gd name="connsiteY1" fmla="*/ 244549 h 340242"/>
              <a:gd name="connsiteX2" fmla="*/ 58277 w 292194"/>
              <a:gd name="connsiteY2" fmla="*/ 0 h 340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2194" h="340242">
                <a:moveTo>
                  <a:pt x="292194" y="340242"/>
                </a:moveTo>
                <a:cubicBezTo>
                  <a:pt x="173463" y="320749"/>
                  <a:pt x="54733" y="301256"/>
                  <a:pt x="15747" y="244549"/>
                </a:cubicBezTo>
                <a:cubicBezTo>
                  <a:pt x="-23239" y="187842"/>
                  <a:pt x="17519" y="93921"/>
                  <a:pt x="58277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Freeform 6"/>
          <p:cNvSpPr/>
          <p:nvPr/>
        </p:nvSpPr>
        <p:spPr>
          <a:xfrm rot="20970889">
            <a:off x="2210083" y="3685133"/>
            <a:ext cx="366030" cy="574158"/>
          </a:xfrm>
          <a:custGeom>
            <a:avLst/>
            <a:gdLst>
              <a:gd name="connsiteX0" fmla="*/ 0 w 366030"/>
              <a:gd name="connsiteY0" fmla="*/ 574158 h 574158"/>
              <a:gd name="connsiteX1" fmla="*/ 361507 w 366030"/>
              <a:gd name="connsiteY1" fmla="*/ 297711 h 574158"/>
              <a:gd name="connsiteX2" fmla="*/ 170121 w 366030"/>
              <a:gd name="connsiteY2" fmla="*/ 0 h 574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030" h="574158">
                <a:moveTo>
                  <a:pt x="0" y="574158"/>
                </a:moveTo>
                <a:cubicBezTo>
                  <a:pt x="166577" y="483781"/>
                  <a:pt x="333154" y="393404"/>
                  <a:pt x="361507" y="297711"/>
                </a:cubicBezTo>
                <a:cubicBezTo>
                  <a:pt x="389860" y="202018"/>
                  <a:pt x="279990" y="101009"/>
                  <a:pt x="170121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Freeform 11"/>
          <p:cNvSpPr/>
          <p:nvPr/>
        </p:nvSpPr>
        <p:spPr>
          <a:xfrm>
            <a:off x="1760833" y="3806456"/>
            <a:ext cx="385456" cy="861237"/>
          </a:xfrm>
          <a:custGeom>
            <a:avLst/>
            <a:gdLst>
              <a:gd name="connsiteX0" fmla="*/ 13316 w 385456"/>
              <a:gd name="connsiteY0" fmla="*/ 861237 h 861237"/>
              <a:gd name="connsiteX1" fmla="*/ 45214 w 385456"/>
              <a:gd name="connsiteY1" fmla="*/ 244549 h 861237"/>
              <a:gd name="connsiteX2" fmla="*/ 385456 w 385456"/>
              <a:gd name="connsiteY2" fmla="*/ 0 h 861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5456" h="861237">
                <a:moveTo>
                  <a:pt x="13316" y="861237"/>
                </a:moveTo>
                <a:cubicBezTo>
                  <a:pt x="-1747" y="624663"/>
                  <a:pt x="-16809" y="388089"/>
                  <a:pt x="45214" y="244549"/>
                </a:cubicBezTo>
                <a:cubicBezTo>
                  <a:pt x="107237" y="101009"/>
                  <a:pt x="246346" y="50504"/>
                  <a:pt x="385456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Freeform 25"/>
          <p:cNvSpPr/>
          <p:nvPr/>
        </p:nvSpPr>
        <p:spPr>
          <a:xfrm>
            <a:off x="1646559" y="4369981"/>
            <a:ext cx="617750" cy="914400"/>
          </a:xfrm>
          <a:custGeom>
            <a:avLst/>
            <a:gdLst>
              <a:gd name="connsiteX0" fmla="*/ 0 w 617750"/>
              <a:gd name="connsiteY0" fmla="*/ 914400 h 914400"/>
              <a:gd name="connsiteX1" fmla="*/ 563525 w 617750"/>
              <a:gd name="connsiteY1" fmla="*/ 340242 h 914400"/>
              <a:gd name="connsiteX2" fmla="*/ 563525 w 617750"/>
              <a:gd name="connsiteY2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7750" h="914400">
                <a:moveTo>
                  <a:pt x="0" y="914400"/>
                </a:moveTo>
                <a:cubicBezTo>
                  <a:pt x="234802" y="703521"/>
                  <a:pt x="469604" y="492642"/>
                  <a:pt x="563525" y="340242"/>
                </a:cubicBezTo>
                <a:cubicBezTo>
                  <a:pt x="657446" y="187842"/>
                  <a:pt x="610485" y="93921"/>
                  <a:pt x="563525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Freeform 26"/>
          <p:cNvSpPr/>
          <p:nvPr/>
        </p:nvSpPr>
        <p:spPr>
          <a:xfrm>
            <a:off x="1604028" y="4338084"/>
            <a:ext cx="1127931" cy="1456660"/>
          </a:xfrm>
          <a:custGeom>
            <a:avLst/>
            <a:gdLst>
              <a:gd name="connsiteX0" fmla="*/ 0 w 1127931"/>
              <a:gd name="connsiteY0" fmla="*/ 1456660 h 1456660"/>
              <a:gd name="connsiteX1" fmla="*/ 1095154 w 1127931"/>
              <a:gd name="connsiteY1" fmla="*/ 425302 h 1456660"/>
              <a:gd name="connsiteX2" fmla="*/ 733647 w 1127931"/>
              <a:gd name="connsiteY2" fmla="*/ 0 h 1456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7931" h="1456660">
                <a:moveTo>
                  <a:pt x="0" y="1456660"/>
                </a:moveTo>
                <a:cubicBezTo>
                  <a:pt x="486440" y="1062369"/>
                  <a:pt x="972880" y="668079"/>
                  <a:pt x="1095154" y="425302"/>
                </a:cubicBezTo>
                <a:cubicBezTo>
                  <a:pt x="1217429" y="182525"/>
                  <a:pt x="975538" y="91262"/>
                  <a:pt x="733647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Freeform 27"/>
          <p:cNvSpPr/>
          <p:nvPr/>
        </p:nvSpPr>
        <p:spPr>
          <a:xfrm>
            <a:off x="1083465" y="4752753"/>
            <a:ext cx="637521" cy="1499191"/>
          </a:xfrm>
          <a:custGeom>
            <a:avLst/>
            <a:gdLst>
              <a:gd name="connsiteX0" fmla="*/ 403605 w 637521"/>
              <a:gd name="connsiteY0" fmla="*/ 1499191 h 1499191"/>
              <a:gd name="connsiteX1" fmla="*/ 42098 w 637521"/>
              <a:gd name="connsiteY1" fmla="*/ 935666 h 1499191"/>
              <a:gd name="connsiteX2" fmla="*/ 73996 w 637521"/>
              <a:gd name="connsiteY2" fmla="*/ 318977 h 1499191"/>
              <a:gd name="connsiteX3" fmla="*/ 637521 w 637521"/>
              <a:gd name="connsiteY3" fmla="*/ 0 h 149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7521" h="1499191">
                <a:moveTo>
                  <a:pt x="403605" y="1499191"/>
                </a:moveTo>
                <a:cubicBezTo>
                  <a:pt x="250319" y="1315779"/>
                  <a:pt x="97033" y="1132368"/>
                  <a:pt x="42098" y="935666"/>
                </a:cubicBezTo>
                <a:cubicBezTo>
                  <a:pt x="-12837" y="738964"/>
                  <a:pt x="-25241" y="474921"/>
                  <a:pt x="73996" y="318977"/>
                </a:cubicBezTo>
                <a:cubicBezTo>
                  <a:pt x="173233" y="163033"/>
                  <a:pt x="405377" y="81516"/>
                  <a:pt x="637521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Rectangle 28"/>
          <p:cNvSpPr/>
          <p:nvPr/>
        </p:nvSpPr>
        <p:spPr>
          <a:xfrm>
            <a:off x="1571179" y="3450486"/>
            <a:ext cx="351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46478" y="2669031"/>
            <a:ext cx="351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55776" y="3810526"/>
            <a:ext cx="351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691408" y="4581128"/>
            <a:ext cx="351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27584" y="5229200"/>
            <a:ext cx="351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539280" y="3933056"/>
            <a:ext cx="351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02462" y="4674622"/>
            <a:ext cx="351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6" name="Freeform 35"/>
          <p:cNvSpPr/>
          <p:nvPr/>
        </p:nvSpPr>
        <p:spPr>
          <a:xfrm>
            <a:off x="6743387" y="3010406"/>
            <a:ext cx="304856" cy="3658954"/>
          </a:xfrm>
          <a:custGeom>
            <a:avLst/>
            <a:gdLst>
              <a:gd name="connsiteX0" fmla="*/ 233916 w 304856"/>
              <a:gd name="connsiteY0" fmla="*/ 0 h 3285460"/>
              <a:gd name="connsiteX1" fmla="*/ 297711 w 304856"/>
              <a:gd name="connsiteY1" fmla="*/ 1190846 h 3285460"/>
              <a:gd name="connsiteX2" fmla="*/ 85060 w 304856"/>
              <a:gd name="connsiteY2" fmla="*/ 2254102 h 3285460"/>
              <a:gd name="connsiteX3" fmla="*/ 0 w 304856"/>
              <a:gd name="connsiteY3" fmla="*/ 3285460 h 328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56" h="3285460">
                <a:moveTo>
                  <a:pt x="233916" y="0"/>
                </a:moveTo>
                <a:cubicBezTo>
                  <a:pt x="278218" y="407581"/>
                  <a:pt x="322520" y="815162"/>
                  <a:pt x="297711" y="1190846"/>
                </a:cubicBezTo>
                <a:cubicBezTo>
                  <a:pt x="272902" y="1566530"/>
                  <a:pt x="134678" y="1905000"/>
                  <a:pt x="85060" y="2254102"/>
                </a:cubicBezTo>
                <a:cubicBezTo>
                  <a:pt x="35442" y="2603204"/>
                  <a:pt x="17721" y="2944332"/>
                  <a:pt x="0" y="32854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Oval 37"/>
          <p:cNvSpPr/>
          <p:nvPr/>
        </p:nvSpPr>
        <p:spPr>
          <a:xfrm>
            <a:off x="6833724" y="5171930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5742384" y="5220849"/>
                <a:ext cx="34178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384" y="5220849"/>
                <a:ext cx="34178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6019523" y="2535287"/>
                <a:ext cx="51494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523" y="2535287"/>
                <a:ext cx="514949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17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6732240" y="2434104"/>
                <a:ext cx="514949" cy="4908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434104"/>
                <a:ext cx="514949" cy="490840"/>
              </a:xfrm>
              <a:prstGeom prst="rect">
                <a:avLst/>
              </a:prstGeom>
              <a:blipFill rotWithShape="1">
                <a:blip r:embed="rId6"/>
                <a:stretch>
                  <a:fillRect l="-1176" b="-493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Freeform 43"/>
          <p:cNvSpPr/>
          <p:nvPr/>
        </p:nvSpPr>
        <p:spPr>
          <a:xfrm>
            <a:off x="5868144" y="3068960"/>
            <a:ext cx="393404" cy="3490225"/>
          </a:xfrm>
          <a:custGeom>
            <a:avLst/>
            <a:gdLst>
              <a:gd name="connsiteX0" fmla="*/ 393404 w 393404"/>
              <a:gd name="connsiteY0" fmla="*/ 0 h 3264196"/>
              <a:gd name="connsiteX1" fmla="*/ 170120 w 393404"/>
              <a:gd name="connsiteY1" fmla="*/ 1456661 h 3264196"/>
              <a:gd name="connsiteX2" fmla="*/ 244548 w 393404"/>
              <a:gd name="connsiteY2" fmla="*/ 2286000 h 3264196"/>
              <a:gd name="connsiteX3" fmla="*/ 0 w 393404"/>
              <a:gd name="connsiteY3" fmla="*/ 3264196 h 3264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404" h="3264196">
                <a:moveTo>
                  <a:pt x="393404" y="0"/>
                </a:moveTo>
                <a:cubicBezTo>
                  <a:pt x="294166" y="537830"/>
                  <a:pt x="194929" y="1075661"/>
                  <a:pt x="170120" y="1456661"/>
                </a:cubicBezTo>
                <a:cubicBezTo>
                  <a:pt x="145311" y="1837661"/>
                  <a:pt x="272901" y="1984744"/>
                  <a:pt x="244548" y="2286000"/>
                </a:cubicBezTo>
                <a:cubicBezTo>
                  <a:pt x="216195" y="2587256"/>
                  <a:pt x="108097" y="2925726"/>
                  <a:pt x="0" y="3264196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6873246" y="5026232"/>
                <a:ext cx="34178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246" y="5026232"/>
                <a:ext cx="341784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5357" r="-8929" b="-1066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Oval 36"/>
          <p:cNvSpPr/>
          <p:nvPr/>
        </p:nvSpPr>
        <p:spPr>
          <a:xfrm>
            <a:off x="6069430" y="5401010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Freeform 46"/>
          <p:cNvSpPr/>
          <p:nvPr/>
        </p:nvSpPr>
        <p:spPr>
          <a:xfrm>
            <a:off x="7145079" y="4061635"/>
            <a:ext cx="468001" cy="1095154"/>
          </a:xfrm>
          <a:custGeom>
            <a:avLst/>
            <a:gdLst>
              <a:gd name="connsiteX0" fmla="*/ 0 w 468001"/>
              <a:gd name="connsiteY0" fmla="*/ 1095154 h 1095154"/>
              <a:gd name="connsiteX1" fmla="*/ 467832 w 468001"/>
              <a:gd name="connsiteY1" fmla="*/ 478466 h 1095154"/>
              <a:gd name="connsiteX2" fmla="*/ 42530 w 468001"/>
              <a:gd name="connsiteY2" fmla="*/ 0 h 1095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8001" h="1095154">
                <a:moveTo>
                  <a:pt x="0" y="1095154"/>
                </a:moveTo>
                <a:cubicBezTo>
                  <a:pt x="230372" y="878073"/>
                  <a:pt x="460744" y="660992"/>
                  <a:pt x="467832" y="478466"/>
                </a:cubicBezTo>
                <a:cubicBezTo>
                  <a:pt x="474920" y="295940"/>
                  <a:pt x="258725" y="147970"/>
                  <a:pt x="4253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Freeform 47"/>
          <p:cNvSpPr/>
          <p:nvPr/>
        </p:nvSpPr>
        <p:spPr>
          <a:xfrm>
            <a:off x="5554154" y="4237074"/>
            <a:ext cx="442609" cy="1174898"/>
          </a:xfrm>
          <a:custGeom>
            <a:avLst/>
            <a:gdLst>
              <a:gd name="connsiteX0" fmla="*/ 219325 w 442609"/>
              <a:gd name="connsiteY0" fmla="*/ 1360967 h 1360967"/>
              <a:gd name="connsiteX1" fmla="*/ 6674 w 442609"/>
              <a:gd name="connsiteY1" fmla="*/ 680483 h 1360967"/>
              <a:gd name="connsiteX2" fmla="*/ 442609 w 442609"/>
              <a:gd name="connsiteY2" fmla="*/ 0 h 1360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2609" h="1360967">
                <a:moveTo>
                  <a:pt x="219325" y="1360967"/>
                </a:moveTo>
                <a:cubicBezTo>
                  <a:pt x="94392" y="1134139"/>
                  <a:pt x="-30540" y="907311"/>
                  <a:pt x="6674" y="680483"/>
                </a:cubicBezTo>
                <a:cubicBezTo>
                  <a:pt x="43888" y="453655"/>
                  <a:pt x="243248" y="226827"/>
                  <a:pt x="442609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Oval 48"/>
          <p:cNvSpPr/>
          <p:nvPr/>
        </p:nvSpPr>
        <p:spPr>
          <a:xfrm>
            <a:off x="6996757" y="3975588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Oval 51"/>
          <p:cNvSpPr/>
          <p:nvPr/>
        </p:nvSpPr>
        <p:spPr>
          <a:xfrm>
            <a:off x="6037531" y="4104866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3635896" y="3003949"/>
                <a:ext cx="25096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∘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003949"/>
                <a:ext cx="2509647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1699" b="-157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635896" y="3471391"/>
                <a:ext cx="25096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∘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471391"/>
                <a:ext cx="2509647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1699" b="-157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3635896" y="3975447"/>
                <a:ext cx="25096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∘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975447"/>
                <a:ext cx="2509647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1699" b="-157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3635896" y="4460660"/>
                <a:ext cx="25096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∘</m:t>
                      </m:r>
                      <m:r>
                        <a:rPr lang="en-US" sz="2400" b="0" i="0" smtClean="0">
                          <a:solidFill>
                            <a:prstClr val="black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460660"/>
                <a:ext cx="2509647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1699" b="-1733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3635896" y="4932817"/>
                <a:ext cx="25096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∘</m:t>
                      </m:r>
                      <m:r>
                        <a:rPr lang="en-US" sz="2400" b="0" i="0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932817"/>
                <a:ext cx="2509647" cy="461665"/>
              </a:xfrm>
              <a:prstGeom prst="rect">
                <a:avLst/>
              </a:prstGeom>
              <a:blipFill rotWithShape="1">
                <a:blip r:embed="rId14"/>
                <a:stretch>
                  <a:fillRect l="-1699" b="-157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635896" y="5436873"/>
                <a:ext cx="25096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6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∘</m:t>
                      </m:r>
                      <m:r>
                        <a:rPr lang="en-US" sz="2400" b="0" i="0" smtClean="0">
                          <a:solidFill>
                            <a:prstClr val="black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436873"/>
                <a:ext cx="2509647" cy="461665"/>
              </a:xfrm>
              <a:prstGeom prst="rect">
                <a:avLst/>
              </a:prstGeom>
              <a:blipFill rotWithShape="1">
                <a:blip r:embed="rId15"/>
                <a:stretch>
                  <a:fillRect l="-1699" b="-157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3635896" y="5940929"/>
                <a:ext cx="25096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7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∘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940929"/>
                <a:ext cx="2509647" cy="461665"/>
              </a:xfrm>
              <a:prstGeom prst="rect">
                <a:avLst/>
              </a:prstGeom>
              <a:blipFill rotWithShape="1">
                <a:blip r:embed="rId16"/>
                <a:stretch>
                  <a:fillRect l="-1699" b="-1733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1547664" y="2956882"/>
                <a:ext cx="4320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2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956882"/>
                <a:ext cx="432048" cy="4001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2203946" y="3316922"/>
                <a:ext cx="4320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2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46" y="3316922"/>
                <a:ext cx="432048" cy="400110"/>
              </a:xfrm>
              <a:prstGeom prst="rect">
                <a:avLst/>
              </a:prstGeom>
              <a:blipFill rotWithShape="1">
                <a:blip r:embed="rId18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1763688" y="3892986"/>
                <a:ext cx="4320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2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3892986"/>
                <a:ext cx="432048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1856962" y="4420731"/>
                <a:ext cx="4320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2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962" y="4420731"/>
                <a:ext cx="432048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1166358" y="4927210"/>
                <a:ext cx="4320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2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358" y="4927210"/>
                <a:ext cx="432048" cy="400110"/>
              </a:xfrm>
              <a:prstGeom prst="rect">
                <a:avLst/>
              </a:prstGeom>
              <a:blipFill rotWithShape="1">
                <a:blip r:embed="rId21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1115616" y="5445224"/>
                <a:ext cx="4320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2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5445224"/>
                <a:ext cx="432048" cy="400110"/>
              </a:xfrm>
              <a:prstGeom prst="rect">
                <a:avLst/>
              </a:prstGeom>
              <a:blipFill rotWithShape="1">
                <a:blip r:embed="rId22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1619672" y="6021288"/>
                <a:ext cx="43204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2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6021288"/>
                <a:ext cx="432048" cy="400110"/>
              </a:xfrm>
              <a:prstGeom prst="rect">
                <a:avLst/>
              </a:prstGeom>
              <a:blipFill rotWithShape="1">
                <a:blip r:embed="rId23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417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4" grpId="0" animBg="1"/>
      <p:bldP spid="5" grpId="0" animBg="1"/>
      <p:bldP spid="7" grpId="0" animBg="1"/>
      <p:bldP spid="12" grpId="0" animBg="1"/>
      <p:bldP spid="26" grpId="0" animBg="1"/>
      <p:bldP spid="27" grpId="0" animBg="1"/>
      <p:bldP spid="28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8" grpId="0" animBg="1"/>
      <p:bldP spid="40" grpId="0"/>
      <p:bldP spid="42" grpId="0"/>
      <p:bldP spid="43" grpId="0"/>
      <p:bldP spid="44" grpId="0" animBg="1"/>
      <p:bldP spid="46" grpId="0"/>
      <p:bldP spid="37" grpId="0" animBg="1"/>
      <p:bldP spid="47" grpId="0" animBg="1"/>
      <p:bldP spid="48" grpId="0" animBg="1"/>
      <p:bldP spid="49" grpId="0" animBg="1"/>
      <p:bldP spid="52" grpId="0" animBg="1"/>
      <p:bldP spid="41" grpId="0"/>
      <p:bldP spid="41" grpId="1"/>
      <p:bldP spid="45" grpId="0"/>
      <p:bldP spid="45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467544" y="1700808"/>
            <a:ext cx="8352928" cy="25922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The Hamming Ball is</a:t>
            </a:r>
            <a:b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bi-</a:t>
            </a:r>
            <a:r>
              <a:rPr lang="en-US" sz="4000" dirty="0" err="1" smtClean="0">
                <a:solidFill>
                  <a:srgbClr val="7030A0"/>
                </a:solidFill>
                <a:latin typeface="Comic Sans MS" pitchFamily="66" charset="0"/>
              </a:rPr>
              <a:t>Lipschitz</a:t>
            </a:r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 Transitive</a:t>
            </a:r>
            <a:endParaRPr lang="he-IL" sz="4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539552" y="1860478"/>
                <a:ext cx="7992888" cy="70442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Defintion.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A metric space M is called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Comic Sans MS" pitchFamily="66" charset="0"/>
                  </a:rPr>
                  <a:t>k bi-</a:t>
                </a:r>
                <a:r>
                  <a:rPr lang="en-US" sz="2400" b="1" dirty="0" err="1" smtClean="0">
                    <a:solidFill>
                      <a:schemeClr val="tx1"/>
                    </a:solidFill>
                    <a:latin typeface="Comic Sans MS" pitchFamily="66" charset="0"/>
                  </a:rPr>
                  <a:t>Lipschitz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Comic Sans MS" pitchFamily="66" charset="0"/>
                  </a:rPr>
                  <a:t> transitive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if f</a:t>
                </a:r>
                <a:r>
                  <a:rPr lang="en-US" sz="2400" dirty="0" smtClean="0">
                    <a:latin typeface="Comic Sans MS" pitchFamily="66" charset="0"/>
                  </a:rPr>
                  <a:t>or any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x</m:t>
                    </m:r>
                    <m:r>
                      <a:rPr lang="en-US" sz="2400" b="0" i="0" smtClean="0">
                        <a:latin typeface="Cambria Math"/>
                      </a:rPr>
                      <m:t>,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y</m:t>
                    </m:r>
                    <m:r>
                      <a:rPr lang="en-US" sz="2400" b="0" i="1" smtClean="0">
                        <a:latin typeface="Cambria Math"/>
                      </a:rPr>
                      <m:t>∈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M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there is a </a:t>
                </a:r>
                <a:r>
                  <a:rPr lang="en-US" sz="2400" dirty="0" err="1" smtClean="0">
                    <a:latin typeface="Comic Sans MS" pitchFamily="66" charset="0"/>
                  </a:rPr>
                  <a:t>bijection</a:t>
                </a:r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r>
                      <a:rPr lang="en-US" sz="2400" b="0" i="1" smtClean="0">
                        <a:latin typeface="Cambria Math"/>
                      </a:rPr>
                      <m:t> :</m:t>
                    </m:r>
                    <m:r>
                      <a:rPr lang="en-US" sz="2400" b="0" i="1" smtClean="0">
                        <a:latin typeface="Cambria Math"/>
                      </a:rPr>
                      <m:t>𝑀</m:t>
                    </m:r>
                    <m:r>
                      <a:rPr lang="en-US" sz="2400" b="0" i="1" smtClean="0">
                        <a:latin typeface="Cambria Math"/>
                      </a:rPr>
                      <m:t>→</m:t>
                    </m:r>
                    <m:r>
                      <a:rPr lang="en-US" sz="2400" b="0" i="1" smtClean="0">
                        <a:latin typeface="Cambria Math"/>
                      </a:rPr>
                      <m:t>𝑀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∀</m:t>
                    </m:r>
                    <m:r>
                      <a:rPr lang="en-US" sz="2400" b="0" i="1" smtClean="0">
                        <a:latin typeface="Cambria Math"/>
                      </a:rPr>
                      <m:t>𝑧</m:t>
                    </m:r>
                    <m:r>
                      <a:rPr lang="en-US" sz="2400" b="0" i="1" smtClean="0">
                        <a:latin typeface="Cambria Math"/>
                      </a:rPr>
                      <m:t>≠</m:t>
                    </m:r>
                    <m:r>
                      <a:rPr lang="en-US" sz="2400" b="0" i="1" smtClean="0">
                        <a:latin typeface="Cambria Math"/>
                      </a:rPr>
                      <m:t>𝑤</m:t>
                    </m:r>
                    <m:r>
                      <a:rPr lang="en-US" sz="2400" b="0" i="1" smtClean="0">
                        <a:latin typeface="Cambria Math"/>
                      </a:rPr>
                      <m:t>∈</m:t>
                    </m:r>
                    <m:r>
                      <a:rPr lang="en-US" sz="2400" b="0" i="1" smtClean="0">
                        <a:latin typeface="Cambria Math"/>
                      </a:rPr>
                      <m:t>𝑀</m:t>
                    </m:r>
                  </m:oMath>
                </a14:m>
                <a:endParaRPr lang="en-US" sz="2400" dirty="0" smtClean="0">
                  <a:latin typeface="Comic Sans MS" pitchFamily="66" charset="0"/>
                </a:endParaRPr>
              </a:p>
              <a:p>
                <a:pPr marL="0" indent="0" algn="just" rtl="0">
                  <a:buNone/>
                </a:pPr>
                <a:endParaRPr lang="en-US" sz="1000" dirty="0" smtClean="0">
                  <a:latin typeface="Comic Sans MS" pitchFamily="66" charset="0"/>
                </a:endParaRPr>
              </a:p>
              <a:p>
                <a:pPr marL="0" indent="0" algn="just" rtl="0">
                  <a:buNone/>
                </a:pPr>
                <a:endParaRPr lang="en-US" sz="300" dirty="0" smtClean="0">
                  <a:latin typeface="Comic Sans MS" pitchFamily="66" charset="0"/>
                </a:endParaRPr>
              </a:p>
              <a:p>
                <a:pPr marL="0" indent="0" algn="ctr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𝑑𝑖𝑠𝑡𝑎𝑛𝑐𝑒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𝑑𝑖𝑠𝑡𝑎𝑛𝑐𝑒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𝑧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𝑤</m:t>
                              </m:r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≤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smtClean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860478"/>
                <a:ext cx="7992888" cy="704426"/>
              </a:xfrm>
              <a:prstGeom prst="rect">
                <a:avLst/>
              </a:prstGeom>
              <a:blipFill rotWithShape="1">
                <a:blip r:embed="rId2"/>
                <a:stretch>
                  <a:fillRect l="-1220" t="-6897" r="-1144" b="-20862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539552" y="4653136"/>
                <a:ext cx="7992888" cy="6480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Example.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is 1 bi-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Comic Sans MS" pitchFamily="66" charset="0"/>
                  </a:rPr>
                  <a:t>Lipschitz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transitive.</a:t>
                </a:r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653136"/>
                <a:ext cx="7992888" cy="648072"/>
              </a:xfrm>
              <a:prstGeom prst="rect">
                <a:avLst/>
              </a:prstGeom>
              <a:blipFill rotWithShape="1">
                <a:blip r:embed="rId3"/>
                <a:stretch>
                  <a:fillRect l="-1220" t="-747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/>
              <p:cNvSpPr txBox="1">
                <a:spLocks/>
              </p:cNvSpPr>
              <p:nvPr/>
            </p:nvSpPr>
            <p:spPr>
              <a:xfrm>
                <a:off x="467544" y="5229200"/>
                <a:ext cx="7992888" cy="6480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𝑢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400" dirty="0" smtClean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229200"/>
                <a:ext cx="7992888" cy="64807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665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467544" y="1788470"/>
            <a:ext cx="8352928" cy="77643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The Hamming Ball is</a:t>
            </a:r>
            <a:b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bi-</a:t>
            </a:r>
            <a:r>
              <a:rPr lang="en-US" sz="4000" dirty="0" err="1" smtClean="0">
                <a:solidFill>
                  <a:srgbClr val="7030A0"/>
                </a:solidFill>
                <a:latin typeface="Comic Sans MS" pitchFamily="66" charset="0"/>
              </a:rPr>
              <a:t>Lipschitz</a:t>
            </a:r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 Transitive</a:t>
            </a:r>
            <a:endParaRPr lang="he-IL" sz="4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539552" y="1932486"/>
                <a:ext cx="7992888" cy="70442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Corollary.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is 20 bi-</a:t>
                </a:r>
                <a:r>
                  <a:rPr lang="en-US" sz="2400" dirty="0" err="1" smtClean="0">
                    <a:latin typeface="Comic Sans MS" pitchFamily="66" charset="0"/>
                  </a:rPr>
                  <a:t>Lipschitz</a:t>
                </a:r>
                <a:r>
                  <a:rPr lang="en-US" sz="2400" dirty="0" smtClean="0">
                    <a:latin typeface="Comic Sans MS" pitchFamily="66" charset="0"/>
                  </a:rPr>
                  <a:t> transitive.</a:t>
                </a:r>
              </a:p>
              <a:p>
                <a:pPr marL="0" indent="0" algn="just" rtl="0">
                  <a:buNone/>
                </a:pPr>
                <a:endParaRPr lang="en-US" sz="300" dirty="0" smtClean="0">
                  <a:latin typeface="Comic Sans MS" pitchFamily="66" charset="0"/>
                </a:endParaRPr>
              </a:p>
              <a:p>
                <a:pPr marL="0" indent="0" algn="ctr" rtl="0">
                  <a:buNone/>
                </a:pPr>
                <a:endParaRPr lang="en-US" sz="2400" dirty="0" smtClean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932486"/>
                <a:ext cx="7992888" cy="704426"/>
              </a:xfrm>
              <a:prstGeom prst="rect">
                <a:avLst/>
              </a:prstGeom>
              <a:blipFill rotWithShape="1">
                <a:blip r:embed="rId2"/>
                <a:stretch>
                  <a:fillRect l="-1220" t="-689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/>
              <p:cNvSpPr txBox="1">
                <a:spLocks/>
              </p:cNvSpPr>
              <p:nvPr/>
            </p:nvSpPr>
            <p:spPr>
              <a:xfrm>
                <a:off x="467544" y="2996952"/>
                <a:ext cx="8208912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rt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𝜓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𝜓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𝜓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996952"/>
                <a:ext cx="8208912" cy="5760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39552" y="3759423"/>
                <a:ext cx="732656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is convex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759423"/>
                <a:ext cx="732656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250" t="-9333" b="-3200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178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2708920"/>
            <a:ext cx="8229600" cy="1684783"/>
          </a:xfrm>
        </p:spPr>
        <p:txBody>
          <a:bodyPr wrap="none">
            <a:noAutofit/>
          </a:bodyPr>
          <a:lstStyle/>
          <a:p>
            <a:pPr marL="0" indent="0" algn="ctr" rtl="0">
              <a:buNone/>
            </a:pPr>
            <a:r>
              <a:rPr lang="en-US" sz="6000" b="1" dirty="0" smtClean="0">
                <a:solidFill>
                  <a:srgbClr val="7030A0"/>
                </a:solidFill>
                <a:latin typeface="Comic Sans MS" pitchFamily="66" charset="0"/>
                <a:cs typeface="Aharoni" pitchFamily="2" charset="-79"/>
              </a:rPr>
              <a:t>Open Problems</a:t>
            </a:r>
          </a:p>
        </p:txBody>
      </p:sp>
    </p:spTree>
    <p:extLst>
      <p:ext uri="{BB962C8B-B14F-4D97-AF65-F5344CB8AC3E}">
        <p14:creationId xmlns:p14="http://schemas.microsoft.com/office/powerpoint/2010/main" val="323781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269776"/>
            <a:ext cx="9001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Constants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824" y="1599183"/>
            <a:ext cx="7326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Are the 4,5 optimal ?</a:t>
            </a:r>
            <a:endParaRPr lang="en-US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01824" y="2204864"/>
            <a:ext cx="7326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We know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how to improve 4 to 3 at the expense of </a:t>
            </a: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unbounded inverse.</a:t>
            </a:r>
            <a:endParaRPr lang="en-US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3568" y="3212976"/>
            <a:ext cx="7326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Does the 20 in the corollary optimal ?</a:t>
            </a:r>
          </a:p>
        </p:txBody>
      </p:sp>
    </p:spTree>
    <p:extLst>
      <p:ext uri="{BB962C8B-B14F-4D97-AF65-F5344CB8AC3E}">
        <p14:creationId xmlns:p14="http://schemas.microsoft.com/office/powerpoint/2010/main" val="341442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269776"/>
            <a:ext cx="9001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General Balanced </a:t>
            </a:r>
            <a:r>
              <a:rPr lang="en-US" dirty="0" err="1" smtClean="0">
                <a:solidFill>
                  <a:srgbClr val="7030A0"/>
                </a:solidFill>
                <a:latin typeface="Comic Sans MS" pitchFamily="66" charset="0"/>
              </a:rPr>
              <a:t>Halfspaces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01824" y="1599183"/>
                <a:ext cx="732656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rtl="0"/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Switching to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±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notation</a:t>
                </a:r>
                <a:endParaRPr lang="en-US" sz="2400" dirty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24" y="1599183"/>
                <a:ext cx="732656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248" t="-10526" b="-2894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701824" y="2132856"/>
                <a:ext cx="653447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𝜓</m:t>
                      </m:r>
                      <m:r>
                        <a:rPr lang="en-US" sz="24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 : 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: </m:t>
                          </m:r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&gt;</m:t>
                          </m:r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: </m:t>
                          </m:r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dirty="0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+⋯+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&gt;</m:t>
                          </m:r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24" y="2132856"/>
                <a:ext cx="6534472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653" b="-157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683568" y="2897749"/>
            <a:ext cx="7326560" cy="830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Does the result hold for general balanced </a:t>
            </a:r>
            <a:r>
              <a:rPr lang="en-US" sz="2400" dirty="0" err="1" smtClean="0">
                <a:solidFill>
                  <a:prstClr val="black"/>
                </a:solidFill>
                <a:latin typeface="Comic Sans MS" pitchFamily="66" charset="0"/>
              </a:rPr>
              <a:t>halfspaces</a:t>
            </a: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01824" y="3729947"/>
                <a:ext cx="74705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𝜓</m:t>
                          </m:r>
                        </m:e>
                        <m:sub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24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 : 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: </m:t>
                          </m:r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&gt;</m:t>
                          </m:r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→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: </m:t>
                          </m:r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dirty="0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+⋯+</m:t>
                              </m:r>
                              <m:sSub>
                                <m:sSubPr>
                                  <m:ctrlP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sz="2400" b="0" i="1" dirty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&gt;</m:t>
                          </m:r>
                          <m:r>
                            <a:rPr lang="en-US" sz="2400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24" y="3729947"/>
                <a:ext cx="747057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571" b="-1578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83568" y="4161995"/>
                <a:ext cx="74705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,…, </m:t>
                      </m:r>
                      <m:sSub>
                        <m:sSubPr>
                          <m:ctrlP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sz="2400" b="0" i="0" dirty="0" smtClean="0">
                          <a:solidFill>
                            <a:prstClr val="black"/>
                          </a:solidFill>
                          <a:latin typeface="Cambria Math"/>
                        </a:rPr>
                        <m:t>R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4161995"/>
                <a:ext cx="7470576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683568" y="4911551"/>
            <a:ext cx="7326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One possible approach: generalize BTK chains.</a:t>
            </a:r>
          </a:p>
        </p:txBody>
      </p:sp>
      <p:sp>
        <p:nvSpPr>
          <p:cNvPr id="9" name="Rectangle 8"/>
          <p:cNvSpPr/>
          <p:nvPr/>
        </p:nvSpPr>
        <p:spPr>
          <a:xfrm>
            <a:off x="683568" y="5589240"/>
            <a:ext cx="7326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Applications to FPTAS for counting solutions to 0-1 knapsack problem </a:t>
            </a:r>
            <a:r>
              <a:rPr lang="en-US" sz="1600" b="1" dirty="0" smtClean="0">
                <a:solidFill>
                  <a:srgbClr val="C0504D"/>
                </a:solidFill>
                <a:latin typeface="Comic Sans MS" pitchFamily="66" charset="0"/>
              </a:rPr>
              <a:t>[MorrisSinclair04]</a:t>
            </a: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48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269776"/>
            <a:ext cx="9001000" cy="1143000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Lower Bounds for Average Stretch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701824" y="1599183"/>
                <a:ext cx="732656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rtl="0"/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Exhibit a density half subset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prstClr val="black"/>
                        </a:solidFill>
                        <a:latin typeface="Cambria Math"/>
                      </a:rPr>
                      <m:t>A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⊂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such that any </a:t>
                </a:r>
                <a:r>
                  <a:rPr lang="en-US" sz="2400" dirty="0" err="1" smtClean="0">
                    <a:solidFill>
                      <a:prstClr val="black"/>
                    </a:solidFill>
                    <a:latin typeface="Comic Sans MS" pitchFamily="66" charset="0"/>
                  </a:rPr>
                  <a:t>bijection</a:t>
                </a:r>
                <a:r>
                  <a:rPr lang="en-US" sz="2400" dirty="0">
                    <a:solidFill>
                      <a:prstClr val="black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 :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→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has super constant 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Comic Sans MS" pitchFamily="66" charset="0"/>
                  </a:rPr>
                  <a:t>average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stretch.</a:t>
                </a:r>
                <a:endParaRPr lang="en-US" sz="2400" dirty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24" y="1599183"/>
                <a:ext cx="7326560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1248" t="-3553" r="-1331" b="-1066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683568" y="3966155"/>
            <a:ext cx="7326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Conjecture: </a:t>
            </a: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monotone noise-sensitive functions like Recursive-Majority-of-Three (highly fractal) should work.</a:t>
            </a:r>
          </a:p>
        </p:txBody>
      </p:sp>
      <p:sp>
        <p:nvSpPr>
          <p:cNvPr id="9" name="Rectangle 8"/>
          <p:cNvSpPr/>
          <p:nvPr/>
        </p:nvSpPr>
        <p:spPr>
          <a:xfrm>
            <a:off x="683568" y="5550331"/>
            <a:ext cx="7326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We believe a random subset of density half has a constant average stretch.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1824" y="3092767"/>
            <a:ext cx="7326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Even average stretch 2.001 ! </a:t>
            </a:r>
            <a:r>
              <a:rPr lang="en-US" sz="2400" smtClean="0">
                <a:solidFill>
                  <a:prstClr val="black"/>
                </a:solidFill>
                <a:latin typeface="Comic Sans MS" pitchFamily="66" charset="0"/>
              </a:rPr>
              <a:t>(for 2 take XOR).</a:t>
            </a:r>
            <a:endParaRPr lang="en-US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4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269776"/>
            <a:ext cx="9001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err="1" smtClean="0">
                <a:solidFill>
                  <a:srgbClr val="7030A0"/>
                </a:solidFill>
                <a:latin typeface="Comic Sans MS" pitchFamily="66" charset="0"/>
              </a:rPr>
              <a:t>Goldreich’s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 Question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01824" y="1599183"/>
                <a:ext cx="732656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rtl="0"/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Is it true that for any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⊂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with density, say, half there exist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⊂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⊂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𝐵</m:t>
                    </m:r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, both with density half, with bi-</a:t>
                </a:r>
                <a:r>
                  <a:rPr lang="en-US" sz="2400" dirty="0" err="1" smtClean="0">
                    <a:solidFill>
                      <a:prstClr val="black"/>
                    </a:solidFill>
                    <a:latin typeface="Comic Sans MS" pitchFamily="66" charset="0"/>
                  </a:rPr>
                  <a:t>Lipschitz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</a:t>
                </a:r>
                <a:r>
                  <a:rPr lang="en-US" sz="2400" dirty="0" err="1" smtClean="0">
                    <a:solidFill>
                      <a:prstClr val="black"/>
                    </a:solidFill>
                    <a:latin typeface="Comic Sans MS" pitchFamily="66" charset="0"/>
                  </a:rPr>
                  <a:t>bijection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between them ?</a:t>
                </a:r>
                <a:endParaRPr lang="en-US" sz="2400" dirty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24" y="1599183"/>
                <a:ext cx="7326560" cy="1569660"/>
              </a:xfrm>
              <a:prstGeom prst="rect">
                <a:avLst/>
              </a:prstGeom>
              <a:blipFill rotWithShape="1">
                <a:blip r:embed="rId3"/>
                <a:stretch>
                  <a:fillRect l="-1248" t="-3101" r="-1331" b="-775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395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 rot="10800000">
            <a:off x="755576" y="2822638"/>
            <a:ext cx="4536504" cy="822386"/>
          </a:xfrm>
          <a:prstGeom prst="wedgeRoundRectCallout">
            <a:avLst>
              <a:gd name="adj1" fmla="val 16667"/>
              <a:gd name="adj2" fmla="val 98701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Cube vs. Ball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/>
              <p:cNvSpPr txBox="1">
                <a:spLocks/>
              </p:cNvSpPr>
              <p:nvPr/>
            </p:nvSpPr>
            <p:spPr>
              <a:xfrm>
                <a:off x="1475656" y="1844824"/>
                <a:ext cx="1728192" cy="54416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0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b="1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2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1844824"/>
                <a:ext cx="1728192" cy="5441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/>
              <p:cNvSpPr txBox="1">
                <a:spLocks/>
              </p:cNvSpPr>
              <p:nvPr/>
            </p:nvSpPr>
            <p:spPr>
              <a:xfrm>
                <a:off x="3563888" y="1844824"/>
                <a:ext cx="5256584" cy="54416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  <m:r>
                            <a:rPr lang="en-US" sz="2800" i="1">
                              <a:latin typeface="Cambria Math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r>
                            <a:rPr lang="en-US" sz="2800" i="1">
                              <a:latin typeface="Cambria Math"/>
                            </a:rPr>
                            <m:t> :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i="1">
                              <a:latin typeface="Cambria Math"/>
                            </a:rPr>
                            <m:t>&gt;</m:t>
                          </m:r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  <m:r>
                            <a:rPr lang="en-US" sz="2800" i="1">
                              <a:latin typeface="Cambria Math"/>
                            </a:rPr>
                            <m:t>/</m:t>
                          </m:r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800" b="1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1844824"/>
                <a:ext cx="5256584" cy="5441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/>
              <p:cNvSpPr txBox="1">
                <a:spLocks/>
              </p:cNvSpPr>
              <p:nvPr/>
            </p:nvSpPr>
            <p:spPr>
              <a:xfrm>
                <a:off x="1115616" y="1844824"/>
                <a:ext cx="648072" cy="54416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𝑓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:</m:t>
                      </m:r>
                    </m:oMath>
                  </m:oMathPara>
                </a14:m>
                <a:endParaRPr lang="en-US" sz="2800" dirty="0" smtClean="0">
                  <a:solidFill>
                    <a:srgbClr val="C0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1844824"/>
                <a:ext cx="648072" cy="5441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/>
              <p:cNvSpPr txBox="1">
                <a:spLocks/>
              </p:cNvSpPr>
              <p:nvPr/>
            </p:nvSpPr>
            <p:spPr>
              <a:xfrm>
                <a:off x="2987824" y="1844824"/>
                <a:ext cx="504056" cy="54416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→</m:t>
                      </m:r>
                    </m:oMath>
                  </m:oMathPara>
                </a14:m>
                <a:endParaRPr lang="en-US" sz="2800" dirty="0" smtClean="0">
                  <a:solidFill>
                    <a:srgbClr val="C0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1844824"/>
                <a:ext cx="504056" cy="5441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/>
              <p:cNvSpPr txBox="1">
                <a:spLocks/>
              </p:cNvSpPr>
              <p:nvPr/>
            </p:nvSpPr>
            <p:spPr>
              <a:xfrm>
                <a:off x="1043608" y="2956843"/>
                <a:ext cx="4032448" cy="54416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  <m:r>
                            <a:rPr lang="en-US" sz="2800" i="1">
                              <a:latin typeface="Cambria Math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r>
                            <a:rPr lang="en-US" sz="2800" i="1">
                              <a:latin typeface="Cambria Math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sz="2800" b="1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956843"/>
                <a:ext cx="4032448" cy="5441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ontent Placeholder 2"/>
          <p:cNvSpPr txBox="1">
            <a:spLocks/>
          </p:cNvSpPr>
          <p:nvPr/>
        </p:nvSpPr>
        <p:spPr>
          <a:xfrm>
            <a:off x="3635896" y="3645024"/>
            <a:ext cx="1440160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400" dirty="0" smtClean="0">
                <a:latin typeface="Comic Sans MS" pitchFamily="66" charset="0"/>
              </a:rPr>
              <a:t>Dictator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6660232" y="2420888"/>
            <a:ext cx="1440160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400" dirty="0" smtClean="0">
                <a:latin typeface="Comic Sans MS" pitchFamily="66" charset="0"/>
              </a:rPr>
              <a:t>Majority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511660" y="4149080"/>
            <a:ext cx="1476164" cy="1728192"/>
            <a:chOff x="1547664" y="4509120"/>
            <a:chExt cx="1476164" cy="1728192"/>
          </a:xfrm>
        </p:grpSpPr>
        <p:sp>
          <p:nvSpPr>
            <p:cNvPr id="5" name="Flowchart: Extract 4"/>
            <p:cNvSpPr/>
            <p:nvPr/>
          </p:nvSpPr>
          <p:spPr>
            <a:xfrm>
              <a:off x="1547664" y="4509120"/>
              <a:ext cx="1476164" cy="864096"/>
            </a:xfrm>
            <a:prstGeom prst="flowChartExtra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6" name="Flowchart: Extract 15"/>
            <p:cNvSpPr/>
            <p:nvPr/>
          </p:nvSpPr>
          <p:spPr>
            <a:xfrm rot="10800000">
              <a:off x="1547664" y="5373216"/>
              <a:ext cx="1476164" cy="864096"/>
            </a:xfrm>
            <a:prstGeom prst="flowChartExtra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1585593" y="5373216"/>
              <a:ext cx="1402231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Freeform 26"/>
          <p:cNvSpPr/>
          <p:nvPr/>
        </p:nvSpPr>
        <p:spPr>
          <a:xfrm rot="16200000">
            <a:off x="1259632" y="4005064"/>
            <a:ext cx="2016224" cy="2016224"/>
          </a:xfrm>
          <a:custGeom>
            <a:avLst/>
            <a:gdLst>
              <a:gd name="connsiteX0" fmla="*/ 135 w 5448585"/>
              <a:gd name="connsiteY0" fmla="*/ 3019569 h 6071852"/>
              <a:gd name="connsiteX1" fmla="*/ 238260 w 5448585"/>
              <a:gd name="connsiteY1" fmla="*/ 2981469 h 6071852"/>
              <a:gd name="connsiteX2" fmla="*/ 619260 w 5448585"/>
              <a:gd name="connsiteY2" fmla="*/ 2981469 h 6071852"/>
              <a:gd name="connsiteX3" fmla="*/ 943110 w 5448585"/>
              <a:gd name="connsiteY3" fmla="*/ 2933844 h 6071852"/>
              <a:gd name="connsiteX4" fmla="*/ 1247910 w 5448585"/>
              <a:gd name="connsiteY4" fmla="*/ 2819544 h 6071852"/>
              <a:gd name="connsiteX5" fmla="*/ 1371735 w 5448585"/>
              <a:gd name="connsiteY5" fmla="*/ 2714769 h 6071852"/>
              <a:gd name="connsiteX6" fmla="*/ 1562235 w 5448585"/>
              <a:gd name="connsiteY6" fmla="*/ 2486169 h 6071852"/>
              <a:gd name="connsiteX7" fmla="*/ 1771785 w 5448585"/>
              <a:gd name="connsiteY7" fmla="*/ 2086119 h 6071852"/>
              <a:gd name="connsiteX8" fmla="*/ 1905135 w 5448585"/>
              <a:gd name="connsiteY8" fmla="*/ 1733694 h 6071852"/>
              <a:gd name="connsiteX9" fmla="*/ 2095635 w 5448585"/>
              <a:gd name="connsiteY9" fmla="*/ 1228869 h 6071852"/>
              <a:gd name="connsiteX10" fmla="*/ 2267085 w 5448585"/>
              <a:gd name="connsiteY10" fmla="*/ 714519 h 6071852"/>
              <a:gd name="connsiteX11" fmla="*/ 2381385 w 5448585"/>
              <a:gd name="connsiteY11" fmla="*/ 428769 h 6071852"/>
              <a:gd name="connsiteX12" fmla="*/ 2486160 w 5448585"/>
              <a:gd name="connsiteY12" fmla="*/ 209694 h 6071852"/>
              <a:gd name="connsiteX13" fmla="*/ 2600460 w 5448585"/>
              <a:gd name="connsiteY13" fmla="*/ 66819 h 6071852"/>
              <a:gd name="connsiteX14" fmla="*/ 2705235 w 5448585"/>
              <a:gd name="connsiteY14" fmla="*/ 9669 h 6071852"/>
              <a:gd name="connsiteX15" fmla="*/ 2771910 w 5448585"/>
              <a:gd name="connsiteY15" fmla="*/ 9669 h 6071852"/>
              <a:gd name="connsiteX16" fmla="*/ 2876685 w 5448585"/>
              <a:gd name="connsiteY16" fmla="*/ 104919 h 6071852"/>
              <a:gd name="connsiteX17" fmla="*/ 2990985 w 5448585"/>
              <a:gd name="connsiteY17" fmla="*/ 276369 h 6071852"/>
              <a:gd name="connsiteX18" fmla="*/ 3114810 w 5448585"/>
              <a:gd name="connsiteY18" fmla="*/ 533544 h 6071852"/>
              <a:gd name="connsiteX19" fmla="*/ 3238635 w 5448585"/>
              <a:gd name="connsiteY19" fmla="*/ 905019 h 6071852"/>
              <a:gd name="connsiteX20" fmla="*/ 3362460 w 5448585"/>
              <a:gd name="connsiteY20" fmla="*/ 1266969 h 6071852"/>
              <a:gd name="connsiteX21" fmla="*/ 3495810 w 5448585"/>
              <a:gd name="connsiteY21" fmla="*/ 1619394 h 6071852"/>
              <a:gd name="connsiteX22" fmla="*/ 3600585 w 5448585"/>
              <a:gd name="connsiteY22" fmla="*/ 1895619 h 6071852"/>
              <a:gd name="connsiteX23" fmla="*/ 3724410 w 5448585"/>
              <a:gd name="connsiteY23" fmla="*/ 2190894 h 6071852"/>
              <a:gd name="connsiteX24" fmla="*/ 3876810 w 5448585"/>
              <a:gd name="connsiteY24" fmla="*/ 2495694 h 6071852"/>
              <a:gd name="connsiteX25" fmla="*/ 4067310 w 5448585"/>
              <a:gd name="connsiteY25" fmla="*/ 2695719 h 6071852"/>
              <a:gd name="connsiteX26" fmla="*/ 4200660 w 5448585"/>
              <a:gd name="connsiteY26" fmla="*/ 2819544 h 6071852"/>
              <a:gd name="connsiteX27" fmla="*/ 4514985 w 5448585"/>
              <a:gd name="connsiteY27" fmla="*/ 2943369 h 6071852"/>
              <a:gd name="connsiteX28" fmla="*/ 4934085 w 5448585"/>
              <a:gd name="connsiteY28" fmla="*/ 2981469 h 6071852"/>
              <a:gd name="connsiteX29" fmla="*/ 5257935 w 5448585"/>
              <a:gd name="connsiteY29" fmla="*/ 2990994 h 6071852"/>
              <a:gd name="connsiteX30" fmla="*/ 5448435 w 5448585"/>
              <a:gd name="connsiteY30" fmla="*/ 3029094 h 6071852"/>
              <a:gd name="connsiteX31" fmla="*/ 5229360 w 5448585"/>
              <a:gd name="connsiteY31" fmla="*/ 3086244 h 6071852"/>
              <a:gd name="connsiteX32" fmla="*/ 4829310 w 5448585"/>
              <a:gd name="connsiteY32" fmla="*/ 3086244 h 6071852"/>
              <a:gd name="connsiteX33" fmla="*/ 4534035 w 5448585"/>
              <a:gd name="connsiteY33" fmla="*/ 3124344 h 6071852"/>
              <a:gd name="connsiteX34" fmla="*/ 4314960 w 5448585"/>
              <a:gd name="connsiteY34" fmla="*/ 3181494 h 6071852"/>
              <a:gd name="connsiteX35" fmla="*/ 4162560 w 5448585"/>
              <a:gd name="connsiteY35" fmla="*/ 3286269 h 6071852"/>
              <a:gd name="connsiteX36" fmla="*/ 3972060 w 5448585"/>
              <a:gd name="connsiteY36" fmla="*/ 3467244 h 6071852"/>
              <a:gd name="connsiteX37" fmla="*/ 3819660 w 5448585"/>
              <a:gd name="connsiteY37" fmla="*/ 3714894 h 6071852"/>
              <a:gd name="connsiteX38" fmla="*/ 3657735 w 5448585"/>
              <a:gd name="connsiteY38" fmla="*/ 4029219 h 6071852"/>
              <a:gd name="connsiteX39" fmla="*/ 3514860 w 5448585"/>
              <a:gd name="connsiteY39" fmla="*/ 4410219 h 6071852"/>
              <a:gd name="connsiteX40" fmla="*/ 3371985 w 5448585"/>
              <a:gd name="connsiteY40" fmla="*/ 4800744 h 6071852"/>
              <a:gd name="connsiteX41" fmla="*/ 3257685 w 5448585"/>
              <a:gd name="connsiteY41" fmla="*/ 5115069 h 6071852"/>
              <a:gd name="connsiteX42" fmla="*/ 3114810 w 5448585"/>
              <a:gd name="connsiteY42" fmla="*/ 5524644 h 6071852"/>
              <a:gd name="connsiteX43" fmla="*/ 3000510 w 5448585"/>
              <a:gd name="connsiteY43" fmla="*/ 5800869 h 6071852"/>
              <a:gd name="connsiteX44" fmla="*/ 2867160 w 5448585"/>
              <a:gd name="connsiteY44" fmla="*/ 5981844 h 6071852"/>
              <a:gd name="connsiteX45" fmla="*/ 2771910 w 5448585"/>
              <a:gd name="connsiteY45" fmla="*/ 6058044 h 6071852"/>
              <a:gd name="connsiteX46" fmla="*/ 2629035 w 5448585"/>
              <a:gd name="connsiteY46" fmla="*/ 6048519 h 6071852"/>
              <a:gd name="connsiteX47" fmla="*/ 2476635 w 5448585"/>
              <a:gd name="connsiteY47" fmla="*/ 5829444 h 6071852"/>
              <a:gd name="connsiteX48" fmla="*/ 2333760 w 5448585"/>
              <a:gd name="connsiteY48" fmla="*/ 5543694 h 6071852"/>
              <a:gd name="connsiteX49" fmla="*/ 2181360 w 5448585"/>
              <a:gd name="connsiteY49" fmla="*/ 5105544 h 6071852"/>
              <a:gd name="connsiteX50" fmla="*/ 2067060 w 5448585"/>
              <a:gd name="connsiteY50" fmla="*/ 4791219 h 6071852"/>
              <a:gd name="connsiteX51" fmla="*/ 1857510 w 5448585"/>
              <a:gd name="connsiteY51" fmla="*/ 4219719 h 6071852"/>
              <a:gd name="connsiteX52" fmla="*/ 1714635 w 5448585"/>
              <a:gd name="connsiteY52" fmla="*/ 3848244 h 6071852"/>
              <a:gd name="connsiteX53" fmla="*/ 1447935 w 5448585"/>
              <a:gd name="connsiteY53" fmla="*/ 3457719 h 6071852"/>
              <a:gd name="connsiteX54" fmla="*/ 1257435 w 5448585"/>
              <a:gd name="connsiteY54" fmla="*/ 3248169 h 6071852"/>
              <a:gd name="connsiteX55" fmla="*/ 1057410 w 5448585"/>
              <a:gd name="connsiteY55" fmla="*/ 3181494 h 6071852"/>
              <a:gd name="connsiteX56" fmla="*/ 790710 w 5448585"/>
              <a:gd name="connsiteY56" fmla="*/ 3114819 h 6071852"/>
              <a:gd name="connsiteX57" fmla="*/ 552585 w 5448585"/>
              <a:gd name="connsiteY57" fmla="*/ 3095769 h 6071852"/>
              <a:gd name="connsiteX58" fmla="*/ 209685 w 5448585"/>
              <a:gd name="connsiteY58" fmla="*/ 3086244 h 6071852"/>
              <a:gd name="connsiteX59" fmla="*/ 135 w 5448585"/>
              <a:gd name="connsiteY59" fmla="*/ 3019569 h 607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5448585" h="6071852">
                <a:moveTo>
                  <a:pt x="135" y="3019569"/>
                </a:moveTo>
                <a:cubicBezTo>
                  <a:pt x="4898" y="3002106"/>
                  <a:pt x="135073" y="2987819"/>
                  <a:pt x="238260" y="2981469"/>
                </a:cubicBezTo>
                <a:cubicBezTo>
                  <a:pt x="341448" y="2975119"/>
                  <a:pt x="501785" y="2989406"/>
                  <a:pt x="619260" y="2981469"/>
                </a:cubicBezTo>
                <a:cubicBezTo>
                  <a:pt x="736735" y="2973532"/>
                  <a:pt x="838335" y="2960831"/>
                  <a:pt x="943110" y="2933844"/>
                </a:cubicBezTo>
                <a:cubicBezTo>
                  <a:pt x="1047885" y="2906856"/>
                  <a:pt x="1176472" y="2856057"/>
                  <a:pt x="1247910" y="2819544"/>
                </a:cubicBezTo>
                <a:cubicBezTo>
                  <a:pt x="1319348" y="2783031"/>
                  <a:pt x="1319348" y="2770331"/>
                  <a:pt x="1371735" y="2714769"/>
                </a:cubicBezTo>
                <a:cubicBezTo>
                  <a:pt x="1424122" y="2659207"/>
                  <a:pt x="1495560" y="2590944"/>
                  <a:pt x="1562235" y="2486169"/>
                </a:cubicBezTo>
                <a:cubicBezTo>
                  <a:pt x="1628910" y="2381394"/>
                  <a:pt x="1714635" y="2211531"/>
                  <a:pt x="1771785" y="2086119"/>
                </a:cubicBezTo>
                <a:cubicBezTo>
                  <a:pt x="1828935" y="1960707"/>
                  <a:pt x="1905135" y="1733694"/>
                  <a:pt x="1905135" y="1733694"/>
                </a:cubicBezTo>
                <a:cubicBezTo>
                  <a:pt x="1959110" y="1590819"/>
                  <a:pt x="2035310" y="1398731"/>
                  <a:pt x="2095635" y="1228869"/>
                </a:cubicBezTo>
                <a:cubicBezTo>
                  <a:pt x="2155960" y="1059007"/>
                  <a:pt x="2219460" y="847869"/>
                  <a:pt x="2267085" y="714519"/>
                </a:cubicBezTo>
                <a:cubicBezTo>
                  <a:pt x="2314710" y="581169"/>
                  <a:pt x="2344873" y="512906"/>
                  <a:pt x="2381385" y="428769"/>
                </a:cubicBezTo>
                <a:cubicBezTo>
                  <a:pt x="2417897" y="344632"/>
                  <a:pt x="2449648" y="270019"/>
                  <a:pt x="2486160" y="209694"/>
                </a:cubicBezTo>
                <a:cubicBezTo>
                  <a:pt x="2522672" y="149369"/>
                  <a:pt x="2563948" y="100156"/>
                  <a:pt x="2600460" y="66819"/>
                </a:cubicBezTo>
                <a:cubicBezTo>
                  <a:pt x="2636973" y="33481"/>
                  <a:pt x="2676660" y="19194"/>
                  <a:pt x="2705235" y="9669"/>
                </a:cubicBezTo>
                <a:cubicBezTo>
                  <a:pt x="2733810" y="144"/>
                  <a:pt x="2743335" y="-6206"/>
                  <a:pt x="2771910" y="9669"/>
                </a:cubicBezTo>
                <a:cubicBezTo>
                  <a:pt x="2800485" y="25544"/>
                  <a:pt x="2840173" y="60469"/>
                  <a:pt x="2876685" y="104919"/>
                </a:cubicBezTo>
                <a:cubicBezTo>
                  <a:pt x="2913197" y="149369"/>
                  <a:pt x="2951297" y="204931"/>
                  <a:pt x="2990985" y="276369"/>
                </a:cubicBezTo>
                <a:cubicBezTo>
                  <a:pt x="3030673" y="347807"/>
                  <a:pt x="3073535" y="428769"/>
                  <a:pt x="3114810" y="533544"/>
                </a:cubicBezTo>
                <a:cubicBezTo>
                  <a:pt x="3156085" y="638319"/>
                  <a:pt x="3197360" y="782782"/>
                  <a:pt x="3238635" y="905019"/>
                </a:cubicBezTo>
                <a:cubicBezTo>
                  <a:pt x="3279910" y="1027256"/>
                  <a:pt x="3319598" y="1147906"/>
                  <a:pt x="3362460" y="1266969"/>
                </a:cubicBezTo>
                <a:cubicBezTo>
                  <a:pt x="3405323" y="1386031"/>
                  <a:pt x="3495810" y="1619394"/>
                  <a:pt x="3495810" y="1619394"/>
                </a:cubicBezTo>
                <a:cubicBezTo>
                  <a:pt x="3535497" y="1724169"/>
                  <a:pt x="3562485" y="1800369"/>
                  <a:pt x="3600585" y="1895619"/>
                </a:cubicBezTo>
                <a:cubicBezTo>
                  <a:pt x="3638685" y="1990869"/>
                  <a:pt x="3678373" y="2090882"/>
                  <a:pt x="3724410" y="2190894"/>
                </a:cubicBezTo>
                <a:cubicBezTo>
                  <a:pt x="3770447" y="2290906"/>
                  <a:pt x="3819660" y="2411557"/>
                  <a:pt x="3876810" y="2495694"/>
                </a:cubicBezTo>
                <a:cubicBezTo>
                  <a:pt x="3933960" y="2579831"/>
                  <a:pt x="4013335" y="2641744"/>
                  <a:pt x="4067310" y="2695719"/>
                </a:cubicBezTo>
                <a:cubicBezTo>
                  <a:pt x="4121285" y="2749694"/>
                  <a:pt x="4126048" y="2778269"/>
                  <a:pt x="4200660" y="2819544"/>
                </a:cubicBezTo>
                <a:cubicBezTo>
                  <a:pt x="4275272" y="2860819"/>
                  <a:pt x="4392748" y="2916382"/>
                  <a:pt x="4514985" y="2943369"/>
                </a:cubicBezTo>
                <a:cubicBezTo>
                  <a:pt x="4637222" y="2970356"/>
                  <a:pt x="4810260" y="2973531"/>
                  <a:pt x="4934085" y="2981469"/>
                </a:cubicBezTo>
                <a:cubicBezTo>
                  <a:pt x="5057910" y="2989406"/>
                  <a:pt x="5172210" y="2983057"/>
                  <a:pt x="5257935" y="2990994"/>
                </a:cubicBezTo>
                <a:cubicBezTo>
                  <a:pt x="5343660" y="2998931"/>
                  <a:pt x="5453197" y="3013219"/>
                  <a:pt x="5448435" y="3029094"/>
                </a:cubicBezTo>
                <a:cubicBezTo>
                  <a:pt x="5443673" y="3044969"/>
                  <a:pt x="5332547" y="3076719"/>
                  <a:pt x="5229360" y="3086244"/>
                </a:cubicBezTo>
                <a:cubicBezTo>
                  <a:pt x="5126173" y="3095769"/>
                  <a:pt x="4945198" y="3079894"/>
                  <a:pt x="4829310" y="3086244"/>
                </a:cubicBezTo>
                <a:cubicBezTo>
                  <a:pt x="4713422" y="3092594"/>
                  <a:pt x="4619760" y="3108469"/>
                  <a:pt x="4534035" y="3124344"/>
                </a:cubicBezTo>
                <a:cubicBezTo>
                  <a:pt x="4448310" y="3140219"/>
                  <a:pt x="4376872" y="3154507"/>
                  <a:pt x="4314960" y="3181494"/>
                </a:cubicBezTo>
                <a:cubicBezTo>
                  <a:pt x="4253048" y="3208481"/>
                  <a:pt x="4219710" y="3238644"/>
                  <a:pt x="4162560" y="3286269"/>
                </a:cubicBezTo>
                <a:cubicBezTo>
                  <a:pt x="4105410" y="3333894"/>
                  <a:pt x="4029210" y="3395807"/>
                  <a:pt x="3972060" y="3467244"/>
                </a:cubicBezTo>
                <a:cubicBezTo>
                  <a:pt x="3914910" y="3538681"/>
                  <a:pt x="3872048" y="3621231"/>
                  <a:pt x="3819660" y="3714894"/>
                </a:cubicBezTo>
                <a:cubicBezTo>
                  <a:pt x="3767272" y="3808557"/>
                  <a:pt x="3708535" y="3913332"/>
                  <a:pt x="3657735" y="4029219"/>
                </a:cubicBezTo>
                <a:cubicBezTo>
                  <a:pt x="3606935" y="4145106"/>
                  <a:pt x="3562485" y="4281632"/>
                  <a:pt x="3514860" y="4410219"/>
                </a:cubicBezTo>
                <a:cubicBezTo>
                  <a:pt x="3467235" y="4538807"/>
                  <a:pt x="3371985" y="4800744"/>
                  <a:pt x="3371985" y="4800744"/>
                </a:cubicBezTo>
                <a:cubicBezTo>
                  <a:pt x="3329123" y="4918219"/>
                  <a:pt x="3300548" y="4994419"/>
                  <a:pt x="3257685" y="5115069"/>
                </a:cubicBezTo>
                <a:cubicBezTo>
                  <a:pt x="3214823" y="5235719"/>
                  <a:pt x="3157673" y="5410344"/>
                  <a:pt x="3114810" y="5524644"/>
                </a:cubicBezTo>
                <a:cubicBezTo>
                  <a:pt x="3071948" y="5638944"/>
                  <a:pt x="3041785" y="5724669"/>
                  <a:pt x="3000510" y="5800869"/>
                </a:cubicBezTo>
                <a:cubicBezTo>
                  <a:pt x="2959235" y="5877069"/>
                  <a:pt x="2905260" y="5938982"/>
                  <a:pt x="2867160" y="5981844"/>
                </a:cubicBezTo>
                <a:cubicBezTo>
                  <a:pt x="2829060" y="6024706"/>
                  <a:pt x="2811598" y="6046932"/>
                  <a:pt x="2771910" y="6058044"/>
                </a:cubicBezTo>
                <a:cubicBezTo>
                  <a:pt x="2732223" y="6069157"/>
                  <a:pt x="2678248" y="6086619"/>
                  <a:pt x="2629035" y="6048519"/>
                </a:cubicBezTo>
                <a:cubicBezTo>
                  <a:pt x="2579823" y="6010419"/>
                  <a:pt x="2525848" y="5913582"/>
                  <a:pt x="2476635" y="5829444"/>
                </a:cubicBezTo>
                <a:cubicBezTo>
                  <a:pt x="2427423" y="5745307"/>
                  <a:pt x="2382972" y="5664344"/>
                  <a:pt x="2333760" y="5543694"/>
                </a:cubicBezTo>
                <a:cubicBezTo>
                  <a:pt x="2284548" y="5423044"/>
                  <a:pt x="2225810" y="5230956"/>
                  <a:pt x="2181360" y="5105544"/>
                </a:cubicBezTo>
                <a:cubicBezTo>
                  <a:pt x="2136910" y="4980132"/>
                  <a:pt x="2067060" y="4791219"/>
                  <a:pt x="2067060" y="4791219"/>
                </a:cubicBezTo>
                <a:cubicBezTo>
                  <a:pt x="2013085" y="4643582"/>
                  <a:pt x="1916247" y="4376881"/>
                  <a:pt x="1857510" y="4219719"/>
                </a:cubicBezTo>
                <a:cubicBezTo>
                  <a:pt x="1798773" y="4062557"/>
                  <a:pt x="1782898" y="3975244"/>
                  <a:pt x="1714635" y="3848244"/>
                </a:cubicBezTo>
                <a:cubicBezTo>
                  <a:pt x="1646373" y="3721244"/>
                  <a:pt x="1524135" y="3557731"/>
                  <a:pt x="1447935" y="3457719"/>
                </a:cubicBezTo>
                <a:cubicBezTo>
                  <a:pt x="1371735" y="3357707"/>
                  <a:pt x="1322522" y="3294206"/>
                  <a:pt x="1257435" y="3248169"/>
                </a:cubicBezTo>
                <a:cubicBezTo>
                  <a:pt x="1192348" y="3202132"/>
                  <a:pt x="1135197" y="3203719"/>
                  <a:pt x="1057410" y="3181494"/>
                </a:cubicBezTo>
                <a:cubicBezTo>
                  <a:pt x="979623" y="3159269"/>
                  <a:pt x="874847" y="3129106"/>
                  <a:pt x="790710" y="3114819"/>
                </a:cubicBezTo>
                <a:cubicBezTo>
                  <a:pt x="706573" y="3100532"/>
                  <a:pt x="649423" y="3100532"/>
                  <a:pt x="552585" y="3095769"/>
                </a:cubicBezTo>
                <a:cubicBezTo>
                  <a:pt x="455747" y="3091006"/>
                  <a:pt x="301760" y="3097356"/>
                  <a:pt x="209685" y="3086244"/>
                </a:cubicBezTo>
                <a:cubicBezTo>
                  <a:pt x="117610" y="3075132"/>
                  <a:pt x="-4628" y="3037032"/>
                  <a:pt x="135" y="301956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2" name="Group 31"/>
          <p:cNvGrpSpPr/>
          <p:nvPr/>
        </p:nvGrpSpPr>
        <p:grpSpPr>
          <a:xfrm>
            <a:off x="5220072" y="3645022"/>
            <a:ext cx="3384378" cy="2787459"/>
            <a:chOff x="5220072" y="3645022"/>
            <a:chExt cx="3384378" cy="2787459"/>
          </a:xfrm>
        </p:grpSpPr>
        <p:sp>
          <p:nvSpPr>
            <p:cNvPr id="28" name="Freeform 27"/>
            <p:cNvSpPr/>
            <p:nvPr/>
          </p:nvSpPr>
          <p:spPr>
            <a:xfrm rot="16200000">
              <a:off x="5518531" y="3346563"/>
              <a:ext cx="2787459" cy="3384378"/>
            </a:xfrm>
            <a:custGeom>
              <a:avLst/>
              <a:gdLst>
                <a:gd name="connsiteX0" fmla="*/ 135 w 5448585"/>
                <a:gd name="connsiteY0" fmla="*/ 3019569 h 6071852"/>
                <a:gd name="connsiteX1" fmla="*/ 238260 w 5448585"/>
                <a:gd name="connsiteY1" fmla="*/ 2981469 h 6071852"/>
                <a:gd name="connsiteX2" fmla="*/ 619260 w 5448585"/>
                <a:gd name="connsiteY2" fmla="*/ 2981469 h 6071852"/>
                <a:gd name="connsiteX3" fmla="*/ 943110 w 5448585"/>
                <a:gd name="connsiteY3" fmla="*/ 2933844 h 6071852"/>
                <a:gd name="connsiteX4" fmla="*/ 1247910 w 5448585"/>
                <a:gd name="connsiteY4" fmla="*/ 2819544 h 6071852"/>
                <a:gd name="connsiteX5" fmla="*/ 1371735 w 5448585"/>
                <a:gd name="connsiteY5" fmla="*/ 2714769 h 6071852"/>
                <a:gd name="connsiteX6" fmla="*/ 1562235 w 5448585"/>
                <a:gd name="connsiteY6" fmla="*/ 2486169 h 6071852"/>
                <a:gd name="connsiteX7" fmla="*/ 1771785 w 5448585"/>
                <a:gd name="connsiteY7" fmla="*/ 2086119 h 6071852"/>
                <a:gd name="connsiteX8" fmla="*/ 1905135 w 5448585"/>
                <a:gd name="connsiteY8" fmla="*/ 1733694 h 6071852"/>
                <a:gd name="connsiteX9" fmla="*/ 2095635 w 5448585"/>
                <a:gd name="connsiteY9" fmla="*/ 1228869 h 6071852"/>
                <a:gd name="connsiteX10" fmla="*/ 2267085 w 5448585"/>
                <a:gd name="connsiteY10" fmla="*/ 714519 h 6071852"/>
                <a:gd name="connsiteX11" fmla="*/ 2381385 w 5448585"/>
                <a:gd name="connsiteY11" fmla="*/ 428769 h 6071852"/>
                <a:gd name="connsiteX12" fmla="*/ 2486160 w 5448585"/>
                <a:gd name="connsiteY12" fmla="*/ 209694 h 6071852"/>
                <a:gd name="connsiteX13" fmla="*/ 2600460 w 5448585"/>
                <a:gd name="connsiteY13" fmla="*/ 66819 h 6071852"/>
                <a:gd name="connsiteX14" fmla="*/ 2705235 w 5448585"/>
                <a:gd name="connsiteY14" fmla="*/ 9669 h 6071852"/>
                <a:gd name="connsiteX15" fmla="*/ 2771910 w 5448585"/>
                <a:gd name="connsiteY15" fmla="*/ 9669 h 6071852"/>
                <a:gd name="connsiteX16" fmla="*/ 2876685 w 5448585"/>
                <a:gd name="connsiteY16" fmla="*/ 104919 h 6071852"/>
                <a:gd name="connsiteX17" fmla="*/ 2990985 w 5448585"/>
                <a:gd name="connsiteY17" fmla="*/ 276369 h 6071852"/>
                <a:gd name="connsiteX18" fmla="*/ 3114810 w 5448585"/>
                <a:gd name="connsiteY18" fmla="*/ 533544 h 6071852"/>
                <a:gd name="connsiteX19" fmla="*/ 3238635 w 5448585"/>
                <a:gd name="connsiteY19" fmla="*/ 905019 h 6071852"/>
                <a:gd name="connsiteX20" fmla="*/ 3362460 w 5448585"/>
                <a:gd name="connsiteY20" fmla="*/ 1266969 h 6071852"/>
                <a:gd name="connsiteX21" fmla="*/ 3495810 w 5448585"/>
                <a:gd name="connsiteY21" fmla="*/ 1619394 h 6071852"/>
                <a:gd name="connsiteX22" fmla="*/ 3600585 w 5448585"/>
                <a:gd name="connsiteY22" fmla="*/ 1895619 h 6071852"/>
                <a:gd name="connsiteX23" fmla="*/ 3724410 w 5448585"/>
                <a:gd name="connsiteY23" fmla="*/ 2190894 h 6071852"/>
                <a:gd name="connsiteX24" fmla="*/ 3876810 w 5448585"/>
                <a:gd name="connsiteY24" fmla="*/ 2495694 h 6071852"/>
                <a:gd name="connsiteX25" fmla="*/ 4067310 w 5448585"/>
                <a:gd name="connsiteY25" fmla="*/ 2695719 h 6071852"/>
                <a:gd name="connsiteX26" fmla="*/ 4200660 w 5448585"/>
                <a:gd name="connsiteY26" fmla="*/ 2819544 h 6071852"/>
                <a:gd name="connsiteX27" fmla="*/ 4514985 w 5448585"/>
                <a:gd name="connsiteY27" fmla="*/ 2943369 h 6071852"/>
                <a:gd name="connsiteX28" fmla="*/ 4934085 w 5448585"/>
                <a:gd name="connsiteY28" fmla="*/ 2981469 h 6071852"/>
                <a:gd name="connsiteX29" fmla="*/ 5257935 w 5448585"/>
                <a:gd name="connsiteY29" fmla="*/ 2990994 h 6071852"/>
                <a:gd name="connsiteX30" fmla="*/ 5448435 w 5448585"/>
                <a:gd name="connsiteY30" fmla="*/ 3029094 h 6071852"/>
                <a:gd name="connsiteX31" fmla="*/ 5229360 w 5448585"/>
                <a:gd name="connsiteY31" fmla="*/ 3086244 h 6071852"/>
                <a:gd name="connsiteX32" fmla="*/ 4829310 w 5448585"/>
                <a:gd name="connsiteY32" fmla="*/ 3086244 h 6071852"/>
                <a:gd name="connsiteX33" fmla="*/ 4534035 w 5448585"/>
                <a:gd name="connsiteY33" fmla="*/ 3124344 h 6071852"/>
                <a:gd name="connsiteX34" fmla="*/ 4314960 w 5448585"/>
                <a:gd name="connsiteY34" fmla="*/ 3181494 h 6071852"/>
                <a:gd name="connsiteX35" fmla="*/ 4162560 w 5448585"/>
                <a:gd name="connsiteY35" fmla="*/ 3286269 h 6071852"/>
                <a:gd name="connsiteX36" fmla="*/ 3972060 w 5448585"/>
                <a:gd name="connsiteY36" fmla="*/ 3467244 h 6071852"/>
                <a:gd name="connsiteX37" fmla="*/ 3819660 w 5448585"/>
                <a:gd name="connsiteY37" fmla="*/ 3714894 h 6071852"/>
                <a:gd name="connsiteX38" fmla="*/ 3657735 w 5448585"/>
                <a:gd name="connsiteY38" fmla="*/ 4029219 h 6071852"/>
                <a:gd name="connsiteX39" fmla="*/ 3514860 w 5448585"/>
                <a:gd name="connsiteY39" fmla="*/ 4410219 h 6071852"/>
                <a:gd name="connsiteX40" fmla="*/ 3371985 w 5448585"/>
                <a:gd name="connsiteY40" fmla="*/ 4800744 h 6071852"/>
                <a:gd name="connsiteX41" fmla="*/ 3257685 w 5448585"/>
                <a:gd name="connsiteY41" fmla="*/ 5115069 h 6071852"/>
                <a:gd name="connsiteX42" fmla="*/ 3114810 w 5448585"/>
                <a:gd name="connsiteY42" fmla="*/ 5524644 h 6071852"/>
                <a:gd name="connsiteX43" fmla="*/ 3000510 w 5448585"/>
                <a:gd name="connsiteY43" fmla="*/ 5800869 h 6071852"/>
                <a:gd name="connsiteX44" fmla="*/ 2867160 w 5448585"/>
                <a:gd name="connsiteY44" fmla="*/ 5981844 h 6071852"/>
                <a:gd name="connsiteX45" fmla="*/ 2771910 w 5448585"/>
                <a:gd name="connsiteY45" fmla="*/ 6058044 h 6071852"/>
                <a:gd name="connsiteX46" fmla="*/ 2629035 w 5448585"/>
                <a:gd name="connsiteY46" fmla="*/ 6048519 h 6071852"/>
                <a:gd name="connsiteX47" fmla="*/ 2476635 w 5448585"/>
                <a:gd name="connsiteY47" fmla="*/ 5829444 h 6071852"/>
                <a:gd name="connsiteX48" fmla="*/ 2333760 w 5448585"/>
                <a:gd name="connsiteY48" fmla="*/ 5543694 h 6071852"/>
                <a:gd name="connsiteX49" fmla="*/ 2181360 w 5448585"/>
                <a:gd name="connsiteY49" fmla="*/ 5105544 h 6071852"/>
                <a:gd name="connsiteX50" fmla="*/ 2067060 w 5448585"/>
                <a:gd name="connsiteY50" fmla="*/ 4791219 h 6071852"/>
                <a:gd name="connsiteX51" fmla="*/ 1857510 w 5448585"/>
                <a:gd name="connsiteY51" fmla="*/ 4219719 h 6071852"/>
                <a:gd name="connsiteX52" fmla="*/ 1714635 w 5448585"/>
                <a:gd name="connsiteY52" fmla="*/ 3848244 h 6071852"/>
                <a:gd name="connsiteX53" fmla="*/ 1447935 w 5448585"/>
                <a:gd name="connsiteY53" fmla="*/ 3457719 h 6071852"/>
                <a:gd name="connsiteX54" fmla="*/ 1257435 w 5448585"/>
                <a:gd name="connsiteY54" fmla="*/ 3248169 h 6071852"/>
                <a:gd name="connsiteX55" fmla="*/ 1057410 w 5448585"/>
                <a:gd name="connsiteY55" fmla="*/ 3181494 h 6071852"/>
                <a:gd name="connsiteX56" fmla="*/ 790710 w 5448585"/>
                <a:gd name="connsiteY56" fmla="*/ 3114819 h 6071852"/>
                <a:gd name="connsiteX57" fmla="*/ 552585 w 5448585"/>
                <a:gd name="connsiteY57" fmla="*/ 3095769 h 6071852"/>
                <a:gd name="connsiteX58" fmla="*/ 209685 w 5448585"/>
                <a:gd name="connsiteY58" fmla="*/ 3086244 h 6071852"/>
                <a:gd name="connsiteX59" fmla="*/ 135 w 5448585"/>
                <a:gd name="connsiteY59" fmla="*/ 3019569 h 607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448585" h="6071852">
                  <a:moveTo>
                    <a:pt x="135" y="3019569"/>
                  </a:moveTo>
                  <a:cubicBezTo>
                    <a:pt x="4898" y="3002106"/>
                    <a:pt x="135073" y="2987819"/>
                    <a:pt x="238260" y="2981469"/>
                  </a:cubicBezTo>
                  <a:cubicBezTo>
                    <a:pt x="341448" y="2975119"/>
                    <a:pt x="501785" y="2989406"/>
                    <a:pt x="619260" y="2981469"/>
                  </a:cubicBezTo>
                  <a:cubicBezTo>
                    <a:pt x="736735" y="2973532"/>
                    <a:pt x="838335" y="2960831"/>
                    <a:pt x="943110" y="2933844"/>
                  </a:cubicBezTo>
                  <a:cubicBezTo>
                    <a:pt x="1047885" y="2906856"/>
                    <a:pt x="1176472" y="2856057"/>
                    <a:pt x="1247910" y="2819544"/>
                  </a:cubicBezTo>
                  <a:cubicBezTo>
                    <a:pt x="1319348" y="2783031"/>
                    <a:pt x="1319348" y="2770331"/>
                    <a:pt x="1371735" y="2714769"/>
                  </a:cubicBezTo>
                  <a:cubicBezTo>
                    <a:pt x="1424122" y="2659207"/>
                    <a:pt x="1495560" y="2590944"/>
                    <a:pt x="1562235" y="2486169"/>
                  </a:cubicBezTo>
                  <a:cubicBezTo>
                    <a:pt x="1628910" y="2381394"/>
                    <a:pt x="1714635" y="2211531"/>
                    <a:pt x="1771785" y="2086119"/>
                  </a:cubicBezTo>
                  <a:cubicBezTo>
                    <a:pt x="1828935" y="1960707"/>
                    <a:pt x="1905135" y="1733694"/>
                    <a:pt x="1905135" y="1733694"/>
                  </a:cubicBezTo>
                  <a:cubicBezTo>
                    <a:pt x="1959110" y="1590819"/>
                    <a:pt x="2035310" y="1398731"/>
                    <a:pt x="2095635" y="1228869"/>
                  </a:cubicBezTo>
                  <a:cubicBezTo>
                    <a:pt x="2155960" y="1059007"/>
                    <a:pt x="2219460" y="847869"/>
                    <a:pt x="2267085" y="714519"/>
                  </a:cubicBezTo>
                  <a:cubicBezTo>
                    <a:pt x="2314710" y="581169"/>
                    <a:pt x="2344873" y="512906"/>
                    <a:pt x="2381385" y="428769"/>
                  </a:cubicBezTo>
                  <a:cubicBezTo>
                    <a:pt x="2417897" y="344632"/>
                    <a:pt x="2449648" y="270019"/>
                    <a:pt x="2486160" y="209694"/>
                  </a:cubicBezTo>
                  <a:cubicBezTo>
                    <a:pt x="2522672" y="149369"/>
                    <a:pt x="2563948" y="100156"/>
                    <a:pt x="2600460" y="66819"/>
                  </a:cubicBezTo>
                  <a:cubicBezTo>
                    <a:pt x="2636973" y="33481"/>
                    <a:pt x="2676660" y="19194"/>
                    <a:pt x="2705235" y="9669"/>
                  </a:cubicBezTo>
                  <a:cubicBezTo>
                    <a:pt x="2733810" y="144"/>
                    <a:pt x="2743335" y="-6206"/>
                    <a:pt x="2771910" y="9669"/>
                  </a:cubicBezTo>
                  <a:cubicBezTo>
                    <a:pt x="2800485" y="25544"/>
                    <a:pt x="2840173" y="60469"/>
                    <a:pt x="2876685" y="104919"/>
                  </a:cubicBezTo>
                  <a:cubicBezTo>
                    <a:pt x="2913197" y="149369"/>
                    <a:pt x="2951297" y="204931"/>
                    <a:pt x="2990985" y="276369"/>
                  </a:cubicBezTo>
                  <a:cubicBezTo>
                    <a:pt x="3030673" y="347807"/>
                    <a:pt x="3073535" y="428769"/>
                    <a:pt x="3114810" y="533544"/>
                  </a:cubicBezTo>
                  <a:cubicBezTo>
                    <a:pt x="3156085" y="638319"/>
                    <a:pt x="3197360" y="782782"/>
                    <a:pt x="3238635" y="905019"/>
                  </a:cubicBezTo>
                  <a:cubicBezTo>
                    <a:pt x="3279910" y="1027256"/>
                    <a:pt x="3319598" y="1147906"/>
                    <a:pt x="3362460" y="1266969"/>
                  </a:cubicBezTo>
                  <a:cubicBezTo>
                    <a:pt x="3405323" y="1386031"/>
                    <a:pt x="3495810" y="1619394"/>
                    <a:pt x="3495810" y="1619394"/>
                  </a:cubicBezTo>
                  <a:cubicBezTo>
                    <a:pt x="3535497" y="1724169"/>
                    <a:pt x="3562485" y="1800369"/>
                    <a:pt x="3600585" y="1895619"/>
                  </a:cubicBezTo>
                  <a:cubicBezTo>
                    <a:pt x="3638685" y="1990869"/>
                    <a:pt x="3678373" y="2090882"/>
                    <a:pt x="3724410" y="2190894"/>
                  </a:cubicBezTo>
                  <a:cubicBezTo>
                    <a:pt x="3770447" y="2290906"/>
                    <a:pt x="3819660" y="2411557"/>
                    <a:pt x="3876810" y="2495694"/>
                  </a:cubicBezTo>
                  <a:cubicBezTo>
                    <a:pt x="3933960" y="2579831"/>
                    <a:pt x="4013335" y="2641744"/>
                    <a:pt x="4067310" y="2695719"/>
                  </a:cubicBezTo>
                  <a:cubicBezTo>
                    <a:pt x="4121285" y="2749694"/>
                    <a:pt x="4126048" y="2778269"/>
                    <a:pt x="4200660" y="2819544"/>
                  </a:cubicBezTo>
                  <a:cubicBezTo>
                    <a:pt x="4275272" y="2860819"/>
                    <a:pt x="4392748" y="2916382"/>
                    <a:pt x="4514985" y="2943369"/>
                  </a:cubicBezTo>
                  <a:cubicBezTo>
                    <a:pt x="4637222" y="2970356"/>
                    <a:pt x="4810260" y="2973531"/>
                    <a:pt x="4934085" y="2981469"/>
                  </a:cubicBezTo>
                  <a:cubicBezTo>
                    <a:pt x="5057910" y="2989406"/>
                    <a:pt x="5172210" y="2983057"/>
                    <a:pt x="5257935" y="2990994"/>
                  </a:cubicBezTo>
                  <a:cubicBezTo>
                    <a:pt x="5343660" y="2998931"/>
                    <a:pt x="5453197" y="3013219"/>
                    <a:pt x="5448435" y="3029094"/>
                  </a:cubicBezTo>
                  <a:cubicBezTo>
                    <a:pt x="5443673" y="3044969"/>
                    <a:pt x="5332547" y="3076719"/>
                    <a:pt x="5229360" y="3086244"/>
                  </a:cubicBezTo>
                  <a:cubicBezTo>
                    <a:pt x="5126173" y="3095769"/>
                    <a:pt x="4945198" y="3079894"/>
                    <a:pt x="4829310" y="3086244"/>
                  </a:cubicBezTo>
                  <a:cubicBezTo>
                    <a:pt x="4713422" y="3092594"/>
                    <a:pt x="4619760" y="3108469"/>
                    <a:pt x="4534035" y="3124344"/>
                  </a:cubicBezTo>
                  <a:cubicBezTo>
                    <a:pt x="4448310" y="3140219"/>
                    <a:pt x="4376872" y="3154507"/>
                    <a:pt x="4314960" y="3181494"/>
                  </a:cubicBezTo>
                  <a:cubicBezTo>
                    <a:pt x="4253048" y="3208481"/>
                    <a:pt x="4219710" y="3238644"/>
                    <a:pt x="4162560" y="3286269"/>
                  </a:cubicBezTo>
                  <a:cubicBezTo>
                    <a:pt x="4105410" y="3333894"/>
                    <a:pt x="4029210" y="3395807"/>
                    <a:pt x="3972060" y="3467244"/>
                  </a:cubicBezTo>
                  <a:cubicBezTo>
                    <a:pt x="3914910" y="3538681"/>
                    <a:pt x="3872048" y="3621231"/>
                    <a:pt x="3819660" y="3714894"/>
                  </a:cubicBezTo>
                  <a:cubicBezTo>
                    <a:pt x="3767272" y="3808557"/>
                    <a:pt x="3708535" y="3913332"/>
                    <a:pt x="3657735" y="4029219"/>
                  </a:cubicBezTo>
                  <a:cubicBezTo>
                    <a:pt x="3606935" y="4145106"/>
                    <a:pt x="3562485" y="4281632"/>
                    <a:pt x="3514860" y="4410219"/>
                  </a:cubicBezTo>
                  <a:cubicBezTo>
                    <a:pt x="3467235" y="4538807"/>
                    <a:pt x="3371985" y="4800744"/>
                    <a:pt x="3371985" y="4800744"/>
                  </a:cubicBezTo>
                  <a:cubicBezTo>
                    <a:pt x="3329123" y="4918219"/>
                    <a:pt x="3300548" y="4994419"/>
                    <a:pt x="3257685" y="5115069"/>
                  </a:cubicBezTo>
                  <a:cubicBezTo>
                    <a:pt x="3214823" y="5235719"/>
                    <a:pt x="3157673" y="5410344"/>
                    <a:pt x="3114810" y="5524644"/>
                  </a:cubicBezTo>
                  <a:cubicBezTo>
                    <a:pt x="3071948" y="5638944"/>
                    <a:pt x="3041785" y="5724669"/>
                    <a:pt x="3000510" y="5800869"/>
                  </a:cubicBezTo>
                  <a:cubicBezTo>
                    <a:pt x="2959235" y="5877069"/>
                    <a:pt x="2905260" y="5938982"/>
                    <a:pt x="2867160" y="5981844"/>
                  </a:cubicBezTo>
                  <a:cubicBezTo>
                    <a:pt x="2829060" y="6024706"/>
                    <a:pt x="2811598" y="6046932"/>
                    <a:pt x="2771910" y="6058044"/>
                  </a:cubicBezTo>
                  <a:cubicBezTo>
                    <a:pt x="2732223" y="6069157"/>
                    <a:pt x="2678248" y="6086619"/>
                    <a:pt x="2629035" y="6048519"/>
                  </a:cubicBezTo>
                  <a:cubicBezTo>
                    <a:pt x="2579823" y="6010419"/>
                    <a:pt x="2525848" y="5913582"/>
                    <a:pt x="2476635" y="5829444"/>
                  </a:cubicBezTo>
                  <a:cubicBezTo>
                    <a:pt x="2427423" y="5745307"/>
                    <a:pt x="2382972" y="5664344"/>
                    <a:pt x="2333760" y="5543694"/>
                  </a:cubicBezTo>
                  <a:cubicBezTo>
                    <a:pt x="2284548" y="5423044"/>
                    <a:pt x="2225810" y="5230956"/>
                    <a:pt x="2181360" y="5105544"/>
                  </a:cubicBezTo>
                  <a:cubicBezTo>
                    <a:pt x="2136910" y="4980132"/>
                    <a:pt x="2067060" y="4791219"/>
                    <a:pt x="2067060" y="4791219"/>
                  </a:cubicBezTo>
                  <a:cubicBezTo>
                    <a:pt x="2013085" y="4643582"/>
                    <a:pt x="1916247" y="4376881"/>
                    <a:pt x="1857510" y="4219719"/>
                  </a:cubicBezTo>
                  <a:cubicBezTo>
                    <a:pt x="1798773" y="4062557"/>
                    <a:pt x="1782898" y="3975244"/>
                    <a:pt x="1714635" y="3848244"/>
                  </a:cubicBezTo>
                  <a:cubicBezTo>
                    <a:pt x="1646373" y="3721244"/>
                    <a:pt x="1524135" y="3557731"/>
                    <a:pt x="1447935" y="3457719"/>
                  </a:cubicBezTo>
                  <a:cubicBezTo>
                    <a:pt x="1371735" y="3357707"/>
                    <a:pt x="1322522" y="3294206"/>
                    <a:pt x="1257435" y="3248169"/>
                  </a:cubicBezTo>
                  <a:cubicBezTo>
                    <a:pt x="1192348" y="3202132"/>
                    <a:pt x="1135197" y="3203719"/>
                    <a:pt x="1057410" y="3181494"/>
                  </a:cubicBezTo>
                  <a:cubicBezTo>
                    <a:pt x="979623" y="3159269"/>
                    <a:pt x="874847" y="3129106"/>
                    <a:pt x="790710" y="3114819"/>
                  </a:cubicBezTo>
                  <a:cubicBezTo>
                    <a:pt x="706573" y="3100532"/>
                    <a:pt x="649423" y="3100532"/>
                    <a:pt x="552585" y="3095769"/>
                  </a:cubicBezTo>
                  <a:cubicBezTo>
                    <a:pt x="455747" y="3091006"/>
                    <a:pt x="301760" y="3097356"/>
                    <a:pt x="209685" y="3086244"/>
                  </a:cubicBezTo>
                  <a:cubicBezTo>
                    <a:pt x="117610" y="3075132"/>
                    <a:pt x="-4628" y="3037032"/>
                    <a:pt x="135" y="3019569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0" name="Straight Connector 29"/>
            <p:cNvCxnSpPr>
              <a:endCxn id="28" idx="45"/>
            </p:cNvCxnSpPr>
            <p:nvPr/>
          </p:nvCxnSpPr>
          <p:spPr>
            <a:xfrm flipV="1">
              <a:off x="5225920" y="5014391"/>
              <a:ext cx="3370834" cy="28262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467544" y="3717032"/>
            <a:ext cx="3600400" cy="2736304"/>
            <a:chOff x="1956111" y="854414"/>
            <a:chExt cx="6071852" cy="5448585"/>
          </a:xfrm>
        </p:grpSpPr>
        <p:sp>
          <p:nvSpPr>
            <p:cNvPr id="34" name="Freeform 33"/>
            <p:cNvSpPr/>
            <p:nvPr/>
          </p:nvSpPr>
          <p:spPr>
            <a:xfrm rot="16200000">
              <a:off x="2267744" y="542781"/>
              <a:ext cx="5448585" cy="6071852"/>
            </a:xfrm>
            <a:custGeom>
              <a:avLst/>
              <a:gdLst>
                <a:gd name="connsiteX0" fmla="*/ 135 w 5448585"/>
                <a:gd name="connsiteY0" fmla="*/ 3019569 h 6071852"/>
                <a:gd name="connsiteX1" fmla="*/ 238260 w 5448585"/>
                <a:gd name="connsiteY1" fmla="*/ 2981469 h 6071852"/>
                <a:gd name="connsiteX2" fmla="*/ 619260 w 5448585"/>
                <a:gd name="connsiteY2" fmla="*/ 2981469 h 6071852"/>
                <a:gd name="connsiteX3" fmla="*/ 943110 w 5448585"/>
                <a:gd name="connsiteY3" fmla="*/ 2933844 h 6071852"/>
                <a:gd name="connsiteX4" fmla="*/ 1247910 w 5448585"/>
                <a:gd name="connsiteY4" fmla="*/ 2819544 h 6071852"/>
                <a:gd name="connsiteX5" fmla="*/ 1371735 w 5448585"/>
                <a:gd name="connsiteY5" fmla="*/ 2714769 h 6071852"/>
                <a:gd name="connsiteX6" fmla="*/ 1562235 w 5448585"/>
                <a:gd name="connsiteY6" fmla="*/ 2486169 h 6071852"/>
                <a:gd name="connsiteX7" fmla="*/ 1771785 w 5448585"/>
                <a:gd name="connsiteY7" fmla="*/ 2086119 h 6071852"/>
                <a:gd name="connsiteX8" fmla="*/ 1905135 w 5448585"/>
                <a:gd name="connsiteY8" fmla="*/ 1733694 h 6071852"/>
                <a:gd name="connsiteX9" fmla="*/ 2095635 w 5448585"/>
                <a:gd name="connsiteY9" fmla="*/ 1228869 h 6071852"/>
                <a:gd name="connsiteX10" fmla="*/ 2267085 w 5448585"/>
                <a:gd name="connsiteY10" fmla="*/ 714519 h 6071852"/>
                <a:gd name="connsiteX11" fmla="*/ 2381385 w 5448585"/>
                <a:gd name="connsiteY11" fmla="*/ 428769 h 6071852"/>
                <a:gd name="connsiteX12" fmla="*/ 2486160 w 5448585"/>
                <a:gd name="connsiteY12" fmla="*/ 209694 h 6071852"/>
                <a:gd name="connsiteX13" fmla="*/ 2600460 w 5448585"/>
                <a:gd name="connsiteY13" fmla="*/ 66819 h 6071852"/>
                <a:gd name="connsiteX14" fmla="*/ 2705235 w 5448585"/>
                <a:gd name="connsiteY14" fmla="*/ 9669 h 6071852"/>
                <a:gd name="connsiteX15" fmla="*/ 2771910 w 5448585"/>
                <a:gd name="connsiteY15" fmla="*/ 9669 h 6071852"/>
                <a:gd name="connsiteX16" fmla="*/ 2876685 w 5448585"/>
                <a:gd name="connsiteY16" fmla="*/ 104919 h 6071852"/>
                <a:gd name="connsiteX17" fmla="*/ 2990985 w 5448585"/>
                <a:gd name="connsiteY17" fmla="*/ 276369 h 6071852"/>
                <a:gd name="connsiteX18" fmla="*/ 3114810 w 5448585"/>
                <a:gd name="connsiteY18" fmla="*/ 533544 h 6071852"/>
                <a:gd name="connsiteX19" fmla="*/ 3238635 w 5448585"/>
                <a:gd name="connsiteY19" fmla="*/ 905019 h 6071852"/>
                <a:gd name="connsiteX20" fmla="*/ 3362460 w 5448585"/>
                <a:gd name="connsiteY20" fmla="*/ 1266969 h 6071852"/>
                <a:gd name="connsiteX21" fmla="*/ 3495810 w 5448585"/>
                <a:gd name="connsiteY21" fmla="*/ 1619394 h 6071852"/>
                <a:gd name="connsiteX22" fmla="*/ 3600585 w 5448585"/>
                <a:gd name="connsiteY22" fmla="*/ 1895619 h 6071852"/>
                <a:gd name="connsiteX23" fmla="*/ 3724410 w 5448585"/>
                <a:gd name="connsiteY23" fmla="*/ 2190894 h 6071852"/>
                <a:gd name="connsiteX24" fmla="*/ 3876810 w 5448585"/>
                <a:gd name="connsiteY24" fmla="*/ 2495694 h 6071852"/>
                <a:gd name="connsiteX25" fmla="*/ 4067310 w 5448585"/>
                <a:gd name="connsiteY25" fmla="*/ 2695719 h 6071852"/>
                <a:gd name="connsiteX26" fmla="*/ 4200660 w 5448585"/>
                <a:gd name="connsiteY26" fmla="*/ 2819544 h 6071852"/>
                <a:gd name="connsiteX27" fmla="*/ 4514985 w 5448585"/>
                <a:gd name="connsiteY27" fmla="*/ 2943369 h 6071852"/>
                <a:gd name="connsiteX28" fmla="*/ 4934085 w 5448585"/>
                <a:gd name="connsiteY28" fmla="*/ 2981469 h 6071852"/>
                <a:gd name="connsiteX29" fmla="*/ 5257935 w 5448585"/>
                <a:gd name="connsiteY29" fmla="*/ 2990994 h 6071852"/>
                <a:gd name="connsiteX30" fmla="*/ 5448435 w 5448585"/>
                <a:gd name="connsiteY30" fmla="*/ 3029094 h 6071852"/>
                <a:gd name="connsiteX31" fmla="*/ 5229360 w 5448585"/>
                <a:gd name="connsiteY31" fmla="*/ 3086244 h 6071852"/>
                <a:gd name="connsiteX32" fmla="*/ 4829310 w 5448585"/>
                <a:gd name="connsiteY32" fmla="*/ 3086244 h 6071852"/>
                <a:gd name="connsiteX33" fmla="*/ 4534035 w 5448585"/>
                <a:gd name="connsiteY33" fmla="*/ 3124344 h 6071852"/>
                <a:gd name="connsiteX34" fmla="*/ 4314960 w 5448585"/>
                <a:gd name="connsiteY34" fmla="*/ 3181494 h 6071852"/>
                <a:gd name="connsiteX35" fmla="*/ 4162560 w 5448585"/>
                <a:gd name="connsiteY35" fmla="*/ 3286269 h 6071852"/>
                <a:gd name="connsiteX36" fmla="*/ 3972060 w 5448585"/>
                <a:gd name="connsiteY36" fmla="*/ 3467244 h 6071852"/>
                <a:gd name="connsiteX37" fmla="*/ 3819660 w 5448585"/>
                <a:gd name="connsiteY37" fmla="*/ 3714894 h 6071852"/>
                <a:gd name="connsiteX38" fmla="*/ 3657735 w 5448585"/>
                <a:gd name="connsiteY38" fmla="*/ 4029219 h 6071852"/>
                <a:gd name="connsiteX39" fmla="*/ 3514860 w 5448585"/>
                <a:gd name="connsiteY39" fmla="*/ 4410219 h 6071852"/>
                <a:gd name="connsiteX40" fmla="*/ 3371985 w 5448585"/>
                <a:gd name="connsiteY40" fmla="*/ 4800744 h 6071852"/>
                <a:gd name="connsiteX41" fmla="*/ 3257685 w 5448585"/>
                <a:gd name="connsiteY41" fmla="*/ 5115069 h 6071852"/>
                <a:gd name="connsiteX42" fmla="*/ 3114810 w 5448585"/>
                <a:gd name="connsiteY42" fmla="*/ 5524644 h 6071852"/>
                <a:gd name="connsiteX43" fmla="*/ 3000510 w 5448585"/>
                <a:gd name="connsiteY43" fmla="*/ 5800869 h 6071852"/>
                <a:gd name="connsiteX44" fmla="*/ 2867160 w 5448585"/>
                <a:gd name="connsiteY44" fmla="*/ 5981844 h 6071852"/>
                <a:gd name="connsiteX45" fmla="*/ 2771910 w 5448585"/>
                <a:gd name="connsiteY45" fmla="*/ 6058044 h 6071852"/>
                <a:gd name="connsiteX46" fmla="*/ 2629035 w 5448585"/>
                <a:gd name="connsiteY46" fmla="*/ 6048519 h 6071852"/>
                <a:gd name="connsiteX47" fmla="*/ 2476635 w 5448585"/>
                <a:gd name="connsiteY47" fmla="*/ 5829444 h 6071852"/>
                <a:gd name="connsiteX48" fmla="*/ 2333760 w 5448585"/>
                <a:gd name="connsiteY48" fmla="*/ 5543694 h 6071852"/>
                <a:gd name="connsiteX49" fmla="*/ 2181360 w 5448585"/>
                <a:gd name="connsiteY49" fmla="*/ 5105544 h 6071852"/>
                <a:gd name="connsiteX50" fmla="*/ 2067060 w 5448585"/>
                <a:gd name="connsiteY50" fmla="*/ 4791219 h 6071852"/>
                <a:gd name="connsiteX51" fmla="*/ 1857510 w 5448585"/>
                <a:gd name="connsiteY51" fmla="*/ 4219719 h 6071852"/>
                <a:gd name="connsiteX52" fmla="*/ 1714635 w 5448585"/>
                <a:gd name="connsiteY52" fmla="*/ 3848244 h 6071852"/>
                <a:gd name="connsiteX53" fmla="*/ 1447935 w 5448585"/>
                <a:gd name="connsiteY53" fmla="*/ 3457719 h 6071852"/>
                <a:gd name="connsiteX54" fmla="*/ 1257435 w 5448585"/>
                <a:gd name="connsiteY54" fmla="*/ 3248169 h 6071852"/>
                <a:gd name="connsiteX55" fmla="*/ 1057410 w 5448585"/>
                <a:gd name="connsiteY55" fmla="*/ 3181494 h 6071852"/>
                <a:gd name="connsiteX56" fmla="*/ 790710 w 5448585"/>
                <a:gd name="connsiteY56" fmla="*/ 3114819 h 6071852"/>
                <a:gd name="connsiteX57" fmla="*/ 552585 w 5448585"/>
                <a:gd name="connsiteY57" fmla="*/ 3095769 h 6071852"/>
                <a:gd name="connsiteX58" fmla="*/ 209685 w 5448585"/>
                <a:gd name="connsiteY58" fmla="*/ 3086244 h 6071852"/>
                <a:gd name="connsiteX59" fmla="*/ 135 w 5448585"/>
                <a:gd name="connsiteY59" fmla="*/ 3019569 h 607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448585" h="6071852">
                  <a:moveTo>
                    <a:pt x="135" y="3019569"/>
                  </a:moveTo>
                  <a:cubicBezTo>
                    <a:pt x="4898" y="3002106"/>
                    <a:pt x="135073" y="2987819"/>
                    <a:pt x="238260" y="2981469"/>
                  </a:cubicBezTo>
                  <a:cubicBezTo>
                    <a:pt x="341448" y="2975119"/>
                    <a:pt x="501785" y="2989406"/>
                    <a:pt x="619260" y="2981469"/>
                  </a:cubicBezTo>
                  <a:cubicBezTo>
                    <a:pt x="736735" y="2973532"/>
                    <a:pt x="838335" y="2960831"/>
                    <a:pt x="943110" y="2933844"/>
                  </a:cubicBezTo>
                  <a:cubicBezTo>
                    <a:pt x="1047885" y="2906856"/>
                    <a:pt x="1176472" y="2856057"/>
                    <a:pt x="1247910" y="2819544"/>
                  </a:cubicBezTo>
                  <a:cubicBezTo>
                    <a:pt x="1319348" y="2783031"/>
                    <a:pt x="1319348" y="2770331"/>
                    <a:pt x="1371735" y="2714769"/>
                  </a:cubicBezTo>
                  <a:cubicBezTo>
                    <a:pt x="1424122" y="2659207"/>
                    <a:pt x="1495560" y="2590944"/>
                    <a:pt x="1562235" y="2486169"/>
                  </a:cubicBezTo>
                  <a:cubicBezTo>
                    <a:pt x="1628910" y="2381394"/>
                    <a:pt x="1714635" y="2211531"/>
                    <a:pt x="1771785" y="2086119"/>
                  </a:cubicBezTo>
                  <a:cubicBezTo>
                    <a:pt x="1828935" y="1960707"/>
                    <a:pt x="1905135" y="1733694"/>
                    <a:pt x="1905135" y="1733694"/>
                  </a:cubicBezTo>
                  <a:cubicBezTo>
                    <a:pt x="1959110" y="1590819"/>
                    <a:pt x="2035310" y="1398731"/>
                    <a:pt x="2095635" y="1228869"/>
                  </a:cubicBezTo>
                  <a:cubicBezTo>
                    <a:pt x="2155960" y="1059007"/>
                    <a:pt x="2219460" y="847869"/>
                    <a:pt x="2267085" y="714519"/>
                  </a:cubicBezTo>
                  <a:cubicBezTo>
                    <a:pt x="2314710" y="581169"/>
                    <a:pt x="2344873" y="512906"/>
                    <a:pt x="2381385" y="428769"/>
                  </a:cubicBezTo>
                  <a:cubicBezTo>
                    <a:pt x="2417897" y="344632"/>
                    <a:pt x="2449648" y="270019"/>
                    <a:pt x="2486160" y="209694"/>
                  </a:cubicBezTo>
                  <a:cubicBezTo>
                    <a:pt x="2522672" y="149369"/>
                    <a:pt x="2563948" y="100156"/>
                    <a:pt x="2600460" y="66819"/>
                  </a:cubicBezTo>
                  <a:cubicBezTo>
                    <a:pt x="2636973" y="33481"/>
                    <a:pt x="2676660" y="19194"/>
                    <a:pt x="2705235" y="9669"/>
                  </a:cubicBezTo>
                  <a:cubicBezTo>
                    <a:pt x="2733810" y="144"/>
                    <a:pt x="2743335" y="-6206"/>
                    <a:pt x="2771910" y="9669"/>
                  </a:cubicBezTo>
                  <a:cubicBezTo>
                    <a:pt x="2800485" y="25544"/>
                    <a:pt x="2840173" y="60469"/>
                    <a:pt x="2876685" y="104919"/>
                  </a:cubicBezTo>
                  <a:cubicBezTo>
                    <a:pt x="2913197" y="149369"/>
                    <a:pt x="2951297" y="204931"/>
                    <a:pt x="2990985" y="276369"/>
                  </a:cubicBezTo>
                  <a:cubicBezTo>
                    <a:pt x="3030673" y="347807"/>
                    <a:pt x="3073535" y="428769"/>
                    <a:pt x="3114810" y="533544"/>
                  </a:cubicBezTo>
                  <a:cubicBezTo>
                    <a:pt x="3156085" y="638319"/>
                    <a:pt x="3197360" y="782782"/>
                    <a:pt x="3238635" y="905019"/>
                  </a:cubicBezTo>
                  <a:cubicBezTo>
                    <a:pt x="3279910" y="1027256"/>
                    <a:pt x="3319598" y="1147906"/>
                    <a:pt x="3362460" y="1266969"/>
                  </a:cubicBezTo>
                  <a:cubicBezTo>
                    <a:pt x="3405323" y="1386031"/>
                    <a:pt x="3495810" y="1619394"/>
                    <a:pt x="3495810" y="1619394"/>
                  </a:cubicBezTo>
                  <a:cubicBezTo>
                    <a:pt x="3535497" y="1724169"/>
                    <a:pt x="3562485" y="1800369"/>
                    <a:pt x="3600585" y="1895619"/>
                  </a:cubicBezTo>
                  <a:cubicBezTo>
                    <a:pt x="3638685" y="1990869"/>
                    <a:pt x="3678373" y="2090882"/>
                    <a:pt x="3724410" y="2190894"/>
                  </a:cubicBezTo>
                  <a:cubicBezTo>
                    <a:pt x="3770447" y="2290906"/>
                    <a:pt x="3819660" y="2411557"/>
                    <a:pt x="3876810" y="2495694"/>
                  </a:cubicBezTo>
                  <a:cubicBezTo>
                    <a:pt x="3933960" y="2579831"/>
                    <a:pt x="4013335" y="2641744"/>
                    <a:pt x="4067310" y="2695719"/>
                  </a:cubicBezTo>
                  <a:cubicBezTo>
                    <a:pt x="4121285" y="2749694"/>
                    <a:pt x="4126048" y="2778269"/>
                    <a:pt x="4200660" y="2819544"/>
                  </a:cubicBezTo>
                  <a:cubicBezTo>
                    <a:pt x="4275272" y="2860819"/>
                    <a:pt x="4392748" y="2916382"/>
                    <a:pt x="4514985" y="2943369"/>
                  </a:cubicBezTo>
                  <a:cubicBezTo>
                    <a:pt x="4637222" y="2970356"/>
                    <a:pt x="4810260" y="2973531"/>
                    <a:pt x="4934085" y="2981469"/>
                  </a:cubicBezTo>
                  <a:cubicBezTo>
                    <a:pt x="5057910" y="2989406"/>
                    <a:pt x="5172210" y="2983057"/>
                    <a:pt x="5257935" y="2990994"/>
                  </a:cubicBezTo>
                  <a:cubicBezTo>
                    <a:pt x="5343660" y="2998931"/>
                    <a:pt x="5453197" y="3013219"/>
                    <a:pt x="5448435" y="3029094"/>
                  </a:cubicBezTo>
                  <a:cubicBezTo>
                    <a:pt x="5443673" y="3044969"/>
                    <a:pt x="5332547" y="3076719"/>
                    <a:pt x="5229360" y="3086244"/>
                  </a:cubicBezTo>
                  <a:cubicBezTo>
                    <a:pt x="5126173" y="3095769"/>
                    <a:pt x="4945198" y="3079894"/>
                    <a:pt x="4829310" y="3086244"/>
                  </a:cubicBezTo>
                  <a:cubicBezTo>
                    <a:pt x="4713422" y="3092594"/>
                    <a:pt x="4619760" y="3108469"/>
                    <a:pt x="4534035" y="3124344"/>
                  </a:cubicBezTo>
                  <a:cubicBezTo>
                    <a:pt x="4448310" y="3140219"/>
                    <a:pt x="4376872" y="3154507"/>
                    <a:pt x="4314960" y="3181494"/>
                  </a:cubicBezTo>
                  <a:cubicBezTo>
                    <a:pt x="4253048" y="3208481"/>
                    <a:pt x="4219710" y="3238644"/>
                    <a:pt x="4162560" y="3286269"/>
                  </a:cubicBezTo>
                  <a:cubicBezTo>
                    <a:pt x="4105410" y="3333894"/>
                    <a:pt x="4029210" y="3395807"/>
                    <a:pt x="3972060" y="3467244"/>
                  </a:cubicBezTo>
                  <a:cubicBezTo>
                    <a:pt x="3914910" y="3538681"/>
                    <a:pt x="3872048" y="3621231"/>
                    <a:pt x="3819660" y="3714894"/>
                  </a:cubicBezTo>
                  <a:cubicBezTo>
                    <a:pt x="3767272" y="3808557"/>
                    <a:pt x="3708535" y="3913332"/>
                    <a:pt x="3657735" y="4029219"/>
                  </a:cubicBezTo>
                  <a:cubicBezTo>
                    <a:pt x="3606935" y="4145106"/>
                    <a:pt x="3562485" y="4281632"/>
                    <a:pt x="3514860" y="4410219"/>
                  </a:cubicBezTo>
                  <a:cubicBezTo>
                    <a:pt x="3467235" y="4538807"/>
                    <a:pt x="3371985" y="4800744"/>
                    <a:pt x="3371985" y="4800744"/>
                  </a:cubicBezTo>
                  <a:cubicBezTo>
                    <a:pt x="3329123" y="4918219"/>
                    <a:pt x="3300548" y="4994419"/>
                    <a:pt x="3257685" y="5115069"/>
                  </a:cubicBezTo>
                  <a:cubicBezTo>
                    <a:pt x="3214823" y="5235719"/>
                    <a:pt x="3157673" y="5410344"/>
                    <a:pt x="3114810" y="5524644"/>
                  </a:cubicBezTo>
                  <a:cubicBezTo>
                    <a:pt x="3071948" y="5638944"/>
                    <a:pt x="3041785" y="5724669"/>
                    <a:pt x="3000510" y="5800869"/>
                  </a:cubicBezTo>
                  <a:cubicBezTo>
                    <a:pt x="2959235" y="5877069"/>
                    <a:pt x="2905260" y="5938982"/>
                    <a:pt x="2867160" y="5981844"/>
                  </a:cubicBezTo>
                  <a:cubicBezTo>
                    <a:pt x="2829060" y="6024706"/>
                    <a:pt x="2811598" y="6046932"/>
                    <a:pt x="2771910" y="6058044"/>
                  </a:cubicBezTo>
                  <a:cubicBezTo>
                    <a:pt x="2732223" y="6069157"/>
                    <a:pt x="2678248" y="6086619"/>
                    <a:pt x="2629035" y="6048519"/>
                  </a:cubicBezTo>
                  <a:cubicBezTo>
                    <a:pt x="2579823" y="6010419"/>
                    <a:pt x="2525848" y="5913582"/>
                    <a:pt x="2476635" y="5829444"/>
                  </a:cubicBezTo>
                  <a:cubicBezTo>
                    <a:pt x="2427423" y="5745307"/>
                    <a:pt x="2382972" y="5664344"/>
                    <a:pt x="2333760" y="5543694"/>
                  </a:cubicBezTo>
                  <a:cubicBezTo>
                    <a:pt x="2284548" y="5423044"/>
                    <a:pt x="2225810" y="5230956"/>
                    <a:pt x="2181360" y="5105544"/>
                  </a:cubicBezTo>
                  <a:cubicBezTo>
                    <a:pt x="2136910" y="4980132"/>
                    <a:pt x="2067060" y="4791219"/>
                    <a:pt x="2067060" y="4791219"/>
                  </a:cubicBezTo>
                  <a:cubicBezTo>
                    <a:pt x="2013085" y="4643582"/>
                    <a:pt x="1916247" y="4376881"/>
                    <a:pt x="1857510" y="4219719"/>
                  </a:cubicBezTo>
                  <a:cubicBezTo>
                    <a:pt x="1798773" y="4062557"/>
                    <a:pt x="1782898" y="3975244"/>
                    <a:pt x="1714635" y="3848244"/>
                  </a:cubicBezTo>
                  <a:cubicBezTo>
                    <a:pt x="1646373" y="3721244"/>
                    <a:pt x="1524135" y="3557731"/>
                    <a:pt x="1447935" y="3457719"/>
                  </a:cubicBezTo>
                  <a:cubicBezTo>
                    <a:pt x="1371735" y="3357707"/>
                    <a:pt x="1322522" y="3294206"/>
                    <a:pt x="1257435" y="3248169"/>
                  </a:cubicBezTo>
                  <a:cubicBezTo>
                    <a:pt x="1192348" y="3202132"/>
                    <a:pt x="1135197" y="3203719"/>
                    <a:pt x="1057410" y="3181494"/>
                  </a:cubicBezTo>
                  <a:cubicBezTo>
                    <a:pt x="979623" y="3159269"/>
                    <a:pt x="874847" y="3129106"/>
                    <a:pt x="790710" y="3114819"/>
                  </a:cubicBezTo>
                  <a:cubicBezTo>
                    <a:pt x="706573" y="3100532"/>
                    <a:pt x="649423" y="3100532"/>
                    <a:pt x="552585" y="3095769"/>
                  </a:cubicBezTo>
                  <a:cubicBezTo>
                    <a:pt x="455747" y="3091006"/>
                    <a:pt x="301760" y="3097356"/>
                    <a:pt x="209685" y="3086244"/>
                  </a:cubicBezTo>
                  <a:cubicBezTo>
                    <a:pt x="117610" y="3075132"/>
                    <a:pt x="-4628" y="3037032"/>
                    <a:pt x="135" y="3019569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4164853" y="862642"/>
              <a:ext cx="1778008" cy="5279366"/>
            </a:xfrm>
            <a:custGeom>
              <a:avLst/>
              <a:gdLst>
                <a:gd name="connsiteX0" fmla="*/ 829841 w 1778008"/>
                <a:gd name="connsiteY0" fmla="*/ 0 h 5279366"/>
                <a:gd name="connsiteX1" fmla="*/ 881600 w 1778008"/>
                <a:gd name="connsiteY1" fmla="*/ 293298 h 5279366"/>
                <a:gd name="connsiteX2" fmla="*/ 864347 w 1778008"/>
                <a:gd name="connsiteY2" fmla="*/ 526211 h 5279366"/>
                <a:gd name="connsiteX3" fmla="*/ 881600 w 1778008"/>
                <a:gd name="connsiteY3" fmla="*/ 983411 h 5279366"/>
                <a:gd name="connsiteX4" fmla="*/ 993743 w 1778008"/>
                <a:gd name="connsiteY4" fmla="*/ 1362973 h 5279366"/>
                <a:gd name="connsiteX5" fmla="*/ 1295668 w 1778008"/>
                <a:gd name="connsiteY5" fmla="*/ 1656271 h 5279366"/>
                <a:gd name="connsiteX6" fmla="*/ 1770121 w 1778008"/>
                <a:gd name="connsiteY6" fmla="*/ 1949569 h 5279366"/>
                <a:gd name="connsiteX7" fmla="*/ 1537207 w 1778008"/>
                <a:gd name="connsiteY7" fmla="*/ 2372264 h 5279366"/>
                <a:gd name="connsiteX8" fmla="*/ 847094 w 1778008"/>
                <a:gd name="connsiteY8" fmla="*/ 2648309 h 5279366"/>
                <a:gd name="connsiteX9" fmla="*/ 346762 w 1778008"/>
                <a:gd name="connsiteY9" fmla="*/ 2794958 h 5279366"/>
                <a:gd name="connsiteX10" fmla="*/ 36211 w 1778008"/>
                <a:gd name="connsiteY10" fmla="*/ 3200400 h 5279366"/>
                <a:gd name="connsiteX11" fmla="*/ 44838 w 1778008"/>
                <a:gd name="connsiteY11" fmla="*/ 3510950 h 5279366"/>
                <a:gd name="connsiteX12" fmla="*/ 381268 w 1778008"/>
                <a:gd name="connsiteY12" fmla="*/ 3804249 h 5279366"/>
                <a:gd name="connsiteX13" fmla="*/ 622807 w 1778008"/>
                <a:gd name="connsiteY13" fmla="*/ 4106173 h 5279366"/>
                <a:gd name="connsiteX14" fmla="*/ 752204 w 1778008"/>
                <a:gd name="connsiteY14" fmla="*/ 4425350 h 5279366"/>
                <a:gd name="connsiteX15" fmla="*/ 803962 w 1778008"/>
                <a:gd name="connsiteY15" fmla="*/ 4925683 h 5279366"/>
                <a:gd name="connsiteX16" fmla="*/ 786709 w 1778008"/>
                <a:gd name="connsiteY16" fmla="*/ 5279366 h 5279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78008" h="5279366">
                  <a:moveTo>
                    <a:pt x="829841" y="0"/>
                  </a:moveTo>
                  <a:cubicBezTo>
                    <a:pt x="852845" y="102798"/>
                    <a:pt x="875849" y="205596"/>
                    <a:pt x="881600" y="293298"/>
                  </a:cubicBezTo>
                  <a:cubicBezTo>
                    <a:pt x="887351" y="381000"/>
                    <a:pt x="864347" y="411192"/>
                    <a:pt x="864347" y="526211"/>
                  </a:cubicBezTo>
                  <a:cubicBezTo>
                    <a:pt x="864347" y="641230"/>
                    <a:pt x="860034" y="843951"/>
                    <a:pt x="881600" y="983411"/>
                  </a:cubicBezTo>
                  <a:cubicBezTo>
                    <a:pt x="903166" y="1122871"/>
                    <a:pt x="924732" y="1250830"/>
                    <a:pt x="993743" y="1362973"/>
                  </a:cubicBezTo>
                  <a:cubicBezTo>
                    <a:pt x="1062754" y="1475116"/>
                    <a:pt x="1166272" y="1558505"/>
                    <a:pt x="1295668" y="1656271"/>
                  </a:cubicBezTo>
                  <a:cubicBezTo>
                    <a:pt x="1425064" y="1754037"/>
                    <a:pt x="1729865" y="1830237"/>
                    <a:pt x="1770121" y="1949569"/>
                  </a:cubicBezTo>
                  <a:cubicBezTo>
                    <a:pt x="1810377" y="2068901"/>
                    <a:pt x="1691045" y="2255807"/>
                    <a:pt x="1537207" y="2372264"/>
                  </a:cubicBezTo>
                  <a:cubicBezTo>
                    <a:pt x="1383369" y="2488721"/>
                    <a:pt x="1045501" y="2577860"/>
                    <a:pt x="847094" y="2648309"/>
                  </a:cubicBezTo>
                  <a:cubicBezTo>
                    <a:pt x="648687" y="2718758"/>
                    <a:pt x="481909" y="2702943"/>
                    <a:pt x="346762" y="2794958"/>
                  </a:cubicBezTo>
                  <a:cubicBezTo>
                    <a:pt x="211615" y="2886973"/>
                    <a:pt x="86532" y="3081068"/>
                    <a:pt x="36211" y="3200400"/>
                  </a:cubicBezTo>
                  <a:cubicBezTo>
                    <a:pt x="-14110" y="3319732"/>
                    <a:pt x="-12672" y="3410309"/>
                    <a:pt x="44838" y="3510950"/>
                  </a:cubicBezTo>
                  <a:cubicBezTo>
                    <a:pt x="102347" y="3611592"/>
                    <a:pt x="284940" y="3705045"/>
                    <a:pt x="381268" y="3804249"/>
                  </a:cubicBezTo>
                  <a:cubicBezTo>
                    <a:pt x="477596" y="3903453"/>
                    <a:pt x="560984" y="4002656"/>
                    <a:pt x="622807" y="4106173"/>
                  </a:cubicBezTo>
                  <a:cubicBezTo>
                    <a:pt x="684630" y="4209690"/>
                    <a:pt x="722011" y="4288765"/>
                    <a:pt x="752204" y="4425350"/>
                  </a:cubicBezTo>
                  <a:cubicBezTo>
                    <a:pt x="782397" y="4561935"/>
                    <a:pt x="798211" y="4783347"/>
                    <a:pt x="803962" y="4925683"/>
                  </a:cubicBezTo>
                  <a:cubicBezTo>
                    <a:pt x="809713" y="5068019"/>
                    <a:pt x="798211" y="5173692"/>
                    <a:pt x="786709" y="5279366"/>
                  </a:cubicBezTo>
                </a:path>
              </a:pathLst>
            </a:cu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23" name="Content Placeholder 2"/>
          <p:cNvSpPr txBox="1">
            <a:spLocks/>
          </p:cNvSpPr>
          <p:nvPr/>
        </p:nvSpPr>
        <p:spPr>
          <a:xfrm>
            <a:off x="3491880" y="4149080"/>
            <a:ext cx="2448272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sz="2000" dirty="0" smtClean="0">
                <a:latin typeface="Comic Sans MS" pitchFamily="66" charset="0"/>
              </a:rPr>
              <a:t>Strings with Hamming weight k</a:t>
            </a:r>
          </a:p>
        </p:txBody>
      </p:sp>
      <p:cxnSp>
        <p:nvCxnSpPr>
          <p:cNvPr id="6" name="Straight Arrow Connector 5"/>
          <p:cNvCxnSpPr>
            <a:endCxn id="34" idx="39"/>
          </p:cNvCxnSpPr>
          <p:nvPr/>
        </p:nvCxnSpPr>
        <p:spPr>
          <a:xfrm flipH="1">
            <a:off x="3082653" y="4534018"/>
            <a:ext cx="481236" cy="154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ontent Placeholder 2"/>
          <p:cNvSpPr txBox="1">
            <a:spLocks/>
          </p:cNvSpPr>
          <p:nvPr/>
        </p:nvSpPr>
        <p:spPr>
          <a:xfrm>
            <a:off x="2736176" y="4005064"/>
            <a:ext cx="288031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sz="1600" dirty="0" smtClean="0">
                <a:latin typeface="Comic Sans MS" pitchFamily="66" charset="0"/>
              </a:rPr>
              <a:t>n</a:t>
            </a:r>
            <a:endParaRPr lang="en-US" sz="1600" dirty="0" smtClean="0">
              <a:latin typeface="Comic Sans MS" pitchFamily="66" charset="0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2736175" y="5661248"/>
            <a:ext cx="288031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sz="1600" dirty="0" smtClean="0">
                <a:latin typeface="Comic Sans MS" pitchFamily="66" charset="0"/>
              </a:rPr>
              <a:t>0</a:t>
            </a:r>
            <a:endParaRPr lang="en-US" sz="1600" dirty="0" smtClean="0">
              <a:latin typeface="Comic Sans MS" pitchFamily="66" charset="0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2771800" y="4581128"/>
            <a:ext cx="576064" cy="432048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1600" dirty="0" smtClean="0">
                <a:latin typeface="Comic Sans MS" pitchFamily="66" charset="0"/>
              </a:rPr>
              <a:t>k</a:t>
            </a:r>
            <a:endParaRPr lang="en-US" sz="16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22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/>
      <p:bldP spid="9" grpId="0"/>
      <p:bldP spid="11" grpId="0"/>
      <p:bldP spid="12" grpId="0"/>
      <p:bldP spid="13" grpId="0"/>
      <p:bldP spid="14" grpId="0"/>
      <p:bldP spid="15" grpId="0"/>
      <p:bldP spid="27" grpId="0" animBg="1"/>
      <p:bldP spid="27" grpId="1" animBg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1684783"/>
          </a:xfrm>
        </p:spPr>
        <p:txBody>
          <a:bodyPr wrap="none">
            <a:noAutofit/>
          </a:bodyPr>
          <a:lstStyle/>
          <a:p>
            <a:pPr marL="0" indent="0" algn="ctr" rtl="0">
              <a:buNone/>
            </a:pPr>
            <a:r>
              <a:rPr lang="en-US" sz="6000" b="1" dirty="0" smtClean="0">
                <a:solidFill>
                  <a:srgbClr val="7030A0"/>
                </a:solidFill>
                <a:latin typeface="Comic Sans MS" pitchFamily="66" charset="0"/>
                <a:cs typeface="Aharoni" pitchFamily="2" charset="-79"/>
              </a:rPr>
              <a:t>Thank </a:t>
            </a:r>
            <a:r>
              <a:rPr lang="en-US" sz="6000" b="1" dirty="0">
                <a:solidFill>
                  <a:srgbClr val="7030A0"/>
                </a:solidFill>
                <a:latin typeface="Comic Sans MS" pitchFamily="66" charset="0"/>
                <a:cs typeface="Aharoni" pitchFamily="2" charset="-79"/>
              </a:rPr>
              <a:t>y</a:t>
            </a:r>
            <a:r>
              <a:rPr lang="en-US" sz="6000" b="1" dirty="0" smtClean="0">
                <a:solidFill>
                  <a:srgbClr val="7030A0"/>
                </a:solidFill>
                <a:latin typeface="Comic Sans MS" pitchFamily="66" charset="0"/>
                <a:cs typeface="Aharoni" pitchFamily="2" charset="-79"/>
              </a:rPr>
              <a:t>ou</a:t>
            </a:r>
          </a:p>
          <a:p>
            <a:pPr marL="0" indent="0" algn="ctr" rtl="0">
              <a:buNone/>
            </a:pPr>
            <a:r>
              <a:rPr lang="en-US" sz="6000" b="1" dirty="0" smtClean="0">
                <a:solidFill>
                  <a:srgbClr val="7030A0"/>
                </a:solidFill>
                <a:latin typeface="Comic Sans MS" pitchFamily="66" charset="0"/>
                <a:cs typeface="Aharoni" pitchFamily="2" charset="-79"/>
              </a:rPr>
              <a:t>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01979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467544" y="1628800"/>
            <a:ext cx="8352928" cy="165618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Problem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539552" y="1700808"/>
                <a:ext cx="7992888" cy="6480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Open Problem </a:t>
                </a:r>
                <a:r>
                  <a:rPr lang="en-US" sz="1600" b="1" dirty="0" smtClean="0">
                    <a:solidFill>
                      <a:schemeClr val="accent2"/>
                    </a:solidFill>
                    <a:latin typeface="Comic Sans MS" pitchFamily="66" charset="0"/>
                  </a:rPr>
                  <a:t>[LovettViola11]</a:t>
                </a: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Prove that for </a:t>
                </a:r>
                <a:r>
                  <a:rPr lang="en-US" sz="2400" dirty="0" smtClean="0">
                    <a:latin typeface="Comic Sans MS" pitchFamily="66" charset="0"/>
                  </a:rPr>
                  <a:t>any </a:t>
                </a:r>
                <a:r>
                  <a:rPr lang="en-US" sz="2400" dirty="0" err="1" smtClean="0">
                    <a:latin typeface="Comic Sans MS" pitchFamily="66" charset="0"/>
                  </a:rPr>
                  <a:t>bijection</a:t>
                </a:r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r>
                      <a:rPr lang="en-US" sz="2400" b="0" i="1" smtClean="0">
                        <a:latin typeface="Cambria Math"/>
                      </a:rPr>
                      <m:t>: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→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,</a:t>
                </a:r>
              </a:p>
              <a:p>
                <a:pPr marL="0" indent="0" algn="just" rtl="0">
                  <a:buNone/>
                </a:pPr>
                <a:endParaRPr lang="en-US" sz="400" dirty="0" smtClean="0">
                  <a:latin typeface="Comic Sans MS" pitchFamily="66" charset="0"/>
                </a:endParaRPr>
              </a:p>
              <a:p>
                <a:pPr marL="0" indent="0" algn="ctr" rtl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~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𝑑𝑖𝑠𝑡</m:t>
                        </m:r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400" i="1"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&gt;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𝜔</m:t>
                        </m:r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.</a:t>
                </a:r>
              </a:p>
            </p:txBody>
          </p:sp>
        </mc:Choice>
        <mc:Fallback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700808"/>
                <a:ext cx="7992888" cy="648072"/>
              </a:xfrm>
              <a:prstGeom prst="rect">
                <a:avLst/>
              </a:prstGeom>
              <a:blipFill rotWithShape="1">
                <a:blip r:embed="rId2"/>
                <a:stretch>
                  <a:fillRect l="-1220" t="-7547" r="-1144" b="-13584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/>
              <p:cNvSpPr txBox="1">
                <a:spLocks/>
              </p:cNvSpPr>
              <p:nvPr/>
            </p:nvSpPr>
            <p:spPr>
              <a:xfrm>
                <a:off x="611560" y="5193196"/>
                <a:ext cx="8208912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∘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                  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2400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&gt;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/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𝑓𝑙𝑖𝑝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∘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       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𝑜𝑡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h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𝑒𝑟𝑤𝑖𝑠𝑒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193196"/>
                <a:ext cx="8208912" cy="576064"/>
              </a:xfrm>
              <a:prstGeom prst="rect">
                <a:avLst/>
              </a:prstGeom>
              <a:blipFill rotWithShape="1">
                <a:blip r:embed="rId3"/>
                <a:stretch>
                  <a:fillRect b="-3510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/>
              <p:cNvSpPr txBox="1">
                <a:spLocks/>
              </p:cNvSpPr>
              <p:nvPr/>
            </p:nvSpPr>
            <p:spPr>
              <a:xfrm>
                <a:off x="539552" y="6093296"/>
                <a:ext cx="7992888" cy="540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dirty="0" smtClean="0">
                    <a:latin typeface="Comic Sans MS" pitchFamily="66" charset="0"/>
                  </a:rPr>
                  <a:t>Average stretch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Θ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endParaRPr lang="en-US" sz="2400" dirty="0" smtClean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6093296"/>
                <a:ext cx="7992888" cy="540060"/>
              </a:xfrm>
              <a:prstGeom prst="rect">
                <a:avLst/>
              </a:prstGeom>
              <a:blipFill rotWithShape="1">
                <a:blip r:embed="rId4"/>
                <a:stretch>
                  <a:fillRect l="-1220" t="-7955" b="-1250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ontent Placeholder 2"/>
          <p:cNvSpPr txBox="1">
            <a:spLocks/>
          </p:cNvSpPr>
          <p:nvPr/>
        </p:nvSpPr>
        <p:spPr>
          <a:xfrm>
            <a:off x="539552" y="4617132"/>
            <a:ext cx="7992888" cy="6480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The “Naïve” Upper Bound.</a:t>
            </a:r>
            <a:endParaRPr lang="en-US" sz="24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539552" y="3573016"/>
                <a:ext cx="7992888" cy="6480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Motivation. </a:t>
                </a:r>
                <a:r>
                  <a:rPr lang="en-US" sz="2400" dirty="0" smtClean="0">
                    <a:latin typeface="Comic Sans MS" pitchFamily="66" charset="0"/>
                  </a:rPr>
                  <a:t>Related to proving lower bounds for sampling a natural distribution by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𝑨</m:t>
                    </m:r>
                    <m:sSup>
                      <m:sSup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𝑪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circuits.</a:t>
                </a:r>
                <a:endParaRPr lang="en-US" sz="2400" dirty="0" smtClean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573016"/>
                <a:ext cx="7992888" cy="648072"/>
              </a:xfrm>
              <a:prstGeom prst="rect">
                <a:avLst/>
              </a:prstGeom>
              <a:blipFill rotWithShape="1">
                <a:blip r:embed="rId5"/>
                <a:stretch>
                  <a:fillRect l="-1220" t="-7547" r="-1144" b="-5094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082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/>
      <p:bldP spid="19" grpId="0"/>
      <p:bldP spid="20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67544" y="1340768"/>
            <a:ext cx="8352928" cy="5328592"/>
          </a:xfrm>
          <a:prstGeom prst="roundRect">
            <a:avLst>
              <a:gd name="adj" fmla="val 11411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Main Theorem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539552" y="1628800"/>
                <a:ext cx="7992888" cy="6480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Theorem.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∃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𝜓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 :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such that</a:t>
                </a: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628800"/>
                <a:ext cx="7992888" cy="648072"/>
              </a:xfrm>
              <a:prstGeom prst="rect">
                <a:avLst/>
              </a:prstGeom>
              <a:blipFill rotWithShape="1">
                <a:blip r:embed="rId2"/>
                <a:stretch>
                  <a:fillRect l="-1220" t="-747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755576" y="2276872"/>
                <a:ext cx="1440160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1)</a:t>
                </a:r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∀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~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</m:oMath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276872"/>
                <a:ext cx="1440160" cy="576064"/>
              </a:xfrm>
              <a:prstGeom prst="rect">
                <a:avLst/>
              </a:prstGeom>
              <a:blipFill rotWithShape="1">
                <a:blip r:embed="rId3"/>
                <a:stretch>
                  <a:fillRect l="-6780" t="-8511" b="-425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ontent Placeholder 2"/>
              <p:cNvSpPr txBox="1">
                <a:spLocks/>
              </p:cNvSpPr>
              <p:nvPr/>
            </p:nvSpPr>
            <p:spPr>
              <a:xfrm>
                <a:off x="3623642" y="2924944"/>
                <a:ext cx="3744795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𝑑𝑖𝑠𝑡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𝜓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i="1"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𝜓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/>
                      </a:rPr>
                      <m:t>≤</m:t>
                    </m:r>
                    <m:r>
                      <a:rPr lang="en-US" sz="2400" b="0" i="1" smtClean="0">
                        <a:latin typeface="Cambria Math"/>
                      </a:rPr>
                      <m:t>5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642" y="2924944"/>
                <a:ext cx="3744795" cy="576064"/>
              </a:xfrm>
              <a:prstGeom prst="rect">
                <a:avLst/>
              </a:prstGeom>
              <a:blipFill rotWithShape="1">
                <a:blip r:embed="rId4"/>
                <a:stretch>
                  <a:fillRect l="-32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2483768" y="2276872"/>
                <a:ext cx="8136904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    </m:t>
                    </m:r>
                    <m:r>
                      <a:rPr lang="en-US" sz="2400" b="0" i="1" smtClean="0">
                        <a:latin typeface="Cambria Math"/>
                      </a:rPr>
                      <m:t>𝑑𝑖𝑠𝑡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i="1"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latin typeface="Cambria Math"/>
                          </a:rPr>
                          <m:t>𝜓</m:t>
                        </m:r>
                        <m:d>
                          <m:d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/>
                      </a:rPr>
                      <m:t>≤</m:t>
                    </m:r>
                    <m:r>
                      <a:rPr lang="en-US" sz="2400" b="0" i="1" smtClean="0">
                        <a:latin typeface="Cambria Math"/>
                      </a:rPr>
                      <m:t>4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276872"/>
                <a:ext cx="8136904" cy="5760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ontent Placeholder 2"/>
          <p:cNvSpPr txBox="1">
            <a:spLocks/>
          </p:cNvSpPr>
          <p:nvPr/>
        </p:nvSpPr>
        <p:spPr>
          <a:xfrm>
            <a:off x="2060104" y="2276872"/>
            <a:ext cx="567680" cy="6480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of</a:t>
            </a:r>
            <a:endParaRPr lang="en-US" sz="24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ontent Placeholder 2"/>
              <p:cNvSpPr txBox="1">
                <a:spLocks/>
              </p:cNvSpPr>
              <p:nvPr/>
            </p:nvSpPr>
            <p:spPr>
              <a:xfrm>
                <a:off x="755576" y="2852936"/>
                <a:ext cx="1440160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1)</a:t>
                </a:r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∀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~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</m:oMath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2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852936"/>
                <a:ext cx="1440160" cy="576064"/>
              </a:xfrm>
              <a:prstGeom prst="rect">
                <a:avLst/>
              </a:prstGeom>
              <a:blipFill rotWithShape="1">
                <a:blip r:embed="rId6"/>
                <a:stretch>
                  <a:fillRect l="-6780" t="-8421" b="-315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Content Placeholder 2"/>
              <p:cNvSpPr txBox="1">
                <a:spLocks/>
              </p:cNvSpPr>
              <p:nvPr/>
            </p:nvSpPr>
            <p:spPr>
              <a:xfrm>
                <a:off x="2483768" y="2852936"/>
                <a:ext cx="648072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2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852936"/>
                <a:ext cx="648072" cy="5760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Content Placeholder 2"/>
          <p:cNvSpPr txBox="1">
            <a:spLocks/>
          </p:cNvSpPr>
          <p:nvPr/>
        </p:nvSpPr>
        <p:spPr>
          <a:xfrm>
            <a:off x="2060104" y="2852936"/>
            <a:ext cx="567680" cy="6480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of</a:t>
            </a:r>
            <a:endParaRPr lang="en-US" sz="24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36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6" grpId="0"/>
      <p:bldP spid="17" grpId="0"/>
      <p:bldP spid="18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67544" y="1340768"/>
            <a:ext cx="8352928" cy="5328592"/>
          </a:xfrm>
          <a:prstGeom prst="roundRect">
            <a:avLst>
              <a:gd name="adj" fmla="val 11411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Main Theorem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539552" y="1628800"/>
                <a:ext cx="7992888" cy="6480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Theorem.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∃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𝜓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 :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such that</a:t>
                </a: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628800"/>
                <a:ext cx="7992888" cy="648072"/>
              </a:xfrm>
              <a:prstGeom prst="rect">
                <a:avLst/>
              </a:prstGeom>
              <a:blipFill rotWithShape="1">
                <a:blip r:embed="rId2"/>
                <a:stretch>
                  <a:fillRect l="-1220" t="-747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755576" y="2276872"/>
                <a:ext cx="8136904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1)</a:t>
                </a:r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∀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≠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</m:oMath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276872"/>
                <a:ext cx="8136904" cy="576064"/>
              </a:xfrm>
              <a:prstGeom prst="rect">
                <a:avLst/>
              </a:prstGeom>
              <a:blipFill rotWithShape="1">
                <a:blip r:embed="rId3"/>
                <a:stretch>
                  <a:fillRect l="-1199" t="-8511" b="-425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/>
              <p:cNvSpPr txBox="1">
                <a:spLocks/>
              </p:cNvSpPr>
              <p:nvPr/>
            </p:nvSpPr>
            <p:spPr>
              <a:xfrm>
                <a:off x="755576" y="3933056"/>
                <a:ext cx="8136904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2)</a:t>
                </a:r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𝜓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is computable in DLOGTIME-uniform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𝑻</m:t>
                    </m:r>
                    <m:sSup>
                      <m:sSup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𝑪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en-US" sz="2400" b="1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933056"/>
                <a:ext cx="8136904" cy="576064"/>
              </a:xfrm>
              <a:prstGeom prst="rect">
                <a:avLst/>
              </a:prstGeom>
              <a:blipFill rotWithShape="1">
                <a:blip r:embed="rId4"/>
                <a:stretch>
                  <a:fillRect l="-1199" t="-6316" b="-526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/>
              <p:cNvSpPr txBox="1">
                <a:spLocks/>
              </p:cNvSpPr>
              <p:nvPr/>
            </p:nvSpPr>
            <p:spPr>
              <a:xfrm>
                <a:off x="755576" y="4437112"/>
                <a:ext cx="8136904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   </a:t>
                </a:r>
                <a:r>
                  <a:rPr lang="en-US" sz="2400" dirty="0" smtClean="0">
                    <a:latin typeface="Comic Sans MS" pitchFamily="66" charset="0"/>
                  </a:rPr>
                  <a:t>(Majority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0" smtClean="0">
                            <a:latin typeface="Cambria Math"/>
                          </a:rPr>
                          <m:t>𝐍𝐂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-reducible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𝜓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437112"/>
                <a:ext cx="8136904" cy="576064"/>
              </a:xfrm>
              <a:prstGeom prst="rect">
                <a:avLst/>
              </a:prstGeom>
              <a:blipFill rotWithShape="1">
                <a:blip r:embed="rId5"/>
                <a:stretch>
                  <a:fillRect t="-6383" b="-638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 txBox="1">
                <a:spLocks/>
              </p:cNvSpPr>
              <p:nvPr/>
            </p:nvSpPr>
            <p:spPr>
              <a:xfrm>
                <a:off x="755576" y="5157192"/>
                <a:ext cx="8136904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itchFamily="66" charset="0"/>
                  </a:rPr>
                  <a:t>3)</a:t>
                </a:r>
                <a:r>
                  <a:rPr lang="en-US" sz="2400" dirty="0" smtClean="0"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𝜓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Comic Sans MS" pitchFamily="66" charset="0"/>
                  </a:rPr>
                  <a:t> is very local</a:t>
                </a:r>
              </a:p>
            </p:txBody>
          </p:sp>
        </mc:Choice>
        <mc:Fallback xmlns="">
          <p:sp>
            <p:nvSpPr>
              <p:cNvPr id="1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157192"/>
                <a:ext cx="8136904" cy="576064"/>
              </a:xfrm>
              <a:prstGeom prst="rect">
                <a:avLst/>
              </a:prstGeom>
              <a:blipFill rotWithShape="1">
                <a:blip r:embed="rId6"/>
                <a:stretch>
                  <a:fillRect l="-1199" t="-8511" b="-425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/>
              <p:cNvSpPr txBox="1">
                <a:spLocks/>
              </p:cNvSpPr>
              <p:nvPr/>
            </p:nvSpPr>
            <p:spPr>
              <a:xfrm>
                <a:off x="907976" y="2852936"/>
                <a:ext cx="8136904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𝑑𝑖𝑠𝑡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𝜓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𝜓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𝑑𝑖𝑠𝑡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≤</m:t>
                      </m:r>
                      <m:r>
                        <a:rPr lang="en-US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976" y="2852936"/>
                <a:ext cx="8136904" cy="576064"/>
              </a:xfrm>
              <a:prstGeom prst="rect">
                <a:avLst/>
              </a:prstGeom>
              <a:blipFill rotWithShape="1">
                <a:blip r:embed="rId7"/>
                <a:stretch>
                  <a:fillRect b="-49474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/>
              <p:cNvSpPr txBox="1">
                <a:spLocks/>
              </p:cNvSpPr>
              <p:nvPr/>
            </p:nvSpPr>
            <p:spPr>
              <a:xfrm>
                <a:off x="899592" y="5589240"/>
                <a:ext cx="8136904" cy="57606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400" b="0" i="1" smtClean="0">
                              <a:latin typeface="Cambria Math"/>
                            </a:rPr>
                            <m:t>∀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      </m:t>
                          </m:r>
                          <m:limLow>
                            <m:limLow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𝜓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≤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𝑂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589240"/>
                <a:ext cx="8136904" cy="576064"/>
              </a:xfrm>
              <a:prstGeom prst="rect">
                <a:avLst/>
              </a:prstGeom>
              <a:blipFill rotWithShape="1">
                <a:blip r:embed="rId8"/>
                <a:stretch>
                  <a:fillRect b="-51064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89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188640"/>
            <a:ext cx="9001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BTK Partition </a:t>
            </a:r>
            <a:r>
              <a:rPr lang="en-US" sz="2000" b="1" dirty="0" smtClean="0">
                <a:solidFill>
                  <a:srgbClr val="C0504D"/>
                </a:solidFill>
                <a:latin typeface="Comic Sans MS" pitchFamily="66" charset="0"/>
              </a:rPr>
              <a:t>[DeBruijnTengbergenKruyswijk51]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419872" y="3068960"/>
            <a:ext cx="2304256" cy="57606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400" dirty="0" smtClean="0">
                <a:latin typeface="Comic Sans MS" pitchFamily="66" charset="0"/>
              </a:rPr>
              <a:t>1 0 0 1 1 0 0 1</a:t>
            </a:r>
          </a:p>
          <a:p>
            <a:pPr marL="0" indent="0" algn="l" rtl="0">
              <a:buNone/>
            </a:pPr>
            <a:endParaRPr lang="en-US" sz="2400" dirty="0" smtClean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01824" y="1412776"/>
                <a:ext cx="732656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Partition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to symmetric chains.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24" y="1412776"/>
                <a:ext cx="7326560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248" t="-10667" b="-3066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683568" y="1959223"/>
                <a:ext cx="732656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A symmetric chain is a path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𝑘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959223"/>
                <a:ext cx="732656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248" t="-10526" b="-2894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3419872" y="3674500"/>
            <a:ext cx="2304256" cy="690604"/>
            <a:chOff x="827584" y="3674500"/>
            <a:chExt cx="2304256" cy="690604"/>
          </a:xfrm>
        </p:grpSpPr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827584" y="3789040"/>
              <a:ext cx="2304256" cy="576064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latin typeface="Comic Sans MS" pitchFamily="66" charset="0"/>
                </a:rPr>
                <a:t>1 0 0 1</a:t>
              </a: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 1 0 </a:t>
              </a:r>
              <a:r>
                <a:rPr lang="en-US" sz="2400" dirty="0" smtClean="0">
                  <a:latin typeface="Comic Sans MS" pitchFamily="66" charset="0"/>
                </a:rPr>
                <a:t>0 1</a:t>
              </a:r>
            </a:p>
            <a:p>
              <a:pPr marL="0" indent="0" algn="l" rtl="0">
                <a:buNone/>
              </a:pPr>
              <a:endParaRPr lang="en-US" sz="2400" dirty="0" smtClean="0">
                <a:latin typeface="Comic Sans MS" pitchFamily="66" charset="0"/>
              </a:endParaRPr>
            </a:p>
          </p:txBody>
        </p:sp>
        <p:sp>
          <p:nvSpPr>
            <p:cNvPr id="18" name="Content Placeholder 2"/>
            <p:cNvSpPr txBox="1">
              <a:spLocks/>
            </p:cNvSpPr>
            <p:nvPr/>
          </p:nvSpPr>
          <p:spPr>
            <a:xfrm>
              <a:off x="1814430" y="3674500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19" name="Content Placeholder 2"/>
            <p:cNvSpPr txBox="1">
              <a:spLocks/>
            </p:cNvSpPr>
            <p:nvPr/>
          </p:nvSpPr>
          <p:spPr>
            <a:xfrm>
              <a:off x="2051720" y="3676923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419872" y="4469011"/>
            <a:ext cx="2304256" cy="688181"/>
            <a:chOff x="827584" y="4469011"/>
            <a:chExt cx="2304256" cy="688181"/>
          </a:xfrm>
        </p:grpSpPr>
        <p:sp>
          <p:nvSpPr>
            <p:cNvPr id="16" name="Content Placeholder 2"/>
            <p:cNvSpPr txBox="1">
              <a:spLocks/>
            </p:cNvSpPr>
            <p:nvPr/>
          </p:nvSpPr>
          <p:spPr>
            <a:xfrm>
              <a:off x="827584" y="4581128"/>
              <a:ext cx="2304256" cy="576064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latin typeface="Comic Sans MS" pitchFamily="66" charset="0"/>
                </a:rPr>
                <a:t>1 0 0 </a:t>
              </a: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1 1 0 0</a:t>
              </a:r>
              <a:r>
                <a:rPr lang="en-US" sz="2400" dirty="0" smtClean="0">
                  <a:latin typeface="Comic Sans MS" pitchFamily="66" charset="0"/>
                </a:rPr>
                <a:t> 1</a:t>
              </a:r>
            </a:p>
            <a:p>
              <a:pPr marL="0" indent="0" algn="l" rtl="0">
                <a:buNone/>
              </a:pPr>
              <a:endParaRPr lang="en-US" sz="2400" dirty="0" smtClean="0">
                <a:latin typeface="Comic Sans MS" pitchFamily="66" charset="0"/>
              </a:endParaRPr>
            </a:p>
          </p:txBody>
        </p:sp>
        <p:sp>
          <p:nvSpPr>
            <p:cNvPr id="20" name="Content Placeholder 2"/>
            <p:cNvSpPr txBox="1">
              <a:spLocks/>
            </p:cNvSpPr>
            <p:nvPr/>
          </p:nvSpPr>
          <p:spPr>
            <a:xfrm>
              <a:off x="1814430" y="4469011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21" name="Content Placeholder 2"/>
            <p:cNvSpPr txBox="1">
              <a:spLocks/>
            </p:cNvSpPr>
            <p:nvPr/>
          </p:nvSpPr>
          <p:spPr>
            <a:xfrm>
              <a:off x="2051720" y="4471434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23" name="Content Placeholder 2"/>
            <p:cNvSpPr txBox="1">
              <a:spLocks/>
            </p:cNvSpPr>
            <p:nvPr/>
          </p:nvSpPr>
          <p:spPr>
            <a:xfrm>
              <a:off x="2337503" y="4477221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24" name="Content Placeholder 2"/>
            <p:cNvSpPr txBox="1">
              <a:spLocks/>
            </p:cNvSpPr>
            <p:nvPr/>
          </p:nvSpPr>
          <p:spPr>
            <a:xfrm>
              <a:off x="1574891" y="4477221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396357" y="5261099"/>
            <a:ext cx="2327771" cy="688181"/>
            <a:chOff x="804069" y="5261099"/>
            <a:chExt cx="2327771" cy="688181"/>
          </a:xfrm>
        </p:grpSpPr>
        <p:sp>
          <p:nvSpPr>
            <p:cNvPr id="29" name="Content Placeholder 2"/>
            <p:cNvSpPr txBox="1">
              <a:spLocks/>
            </p:cNvSpPr>
            <p:nvPr/>
          </p:nvSpPr>
          <p:spPr>
            <a:xfrm>
              <a:off x="827584" y="5373216"/>
              <a:ext cx="2304256" cy="576064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1 0</a:t>
              </a:r>
              <a:r>
                <a:rPr lang="en-US" sz="2400" dirty="0" smtClean="0">
                  <a:latin typeface="Comic Sans MS" pitchFamily="66" charset="0"/>
                </a:rPr>
                <a:t> 0 </a:t>
              </a: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1 1 0 0</a:t>
              </a:r>
              <a:r>
                <a:rPr lang="en-US" sz="2400" dirty="0" smtClean="0">
                  <a:latin typeface="Comic Sans MS" pitchFamily="66" charset="0"/>
                </a:rPr>
                <a:t> 1</a:t>
              </a:r>
            </a:p>
            <a:p>
              <a:pPr marL="0" indent="0" algn="l" rtl="0">
                <a:buNone/>
              </a:pPr>
              <a:endParaRPr lang="en-US" sz="2400" dirty="0" smtClean="0">
                <a:latin typeface="Comic Sans MS" pitchFamily="66" charset="0"/>
              </a:endParaRPr>
            </a:p>
          </p:txBody>
        </p:sp>
        <p:sp>
          <p:nvSpPr>
            <p:cNvPr id="30" name="Content Placeholder 2"/>
            <p:cNvSpPr txBox="1">
              <a:spLocks/>
            </p:cNvSpPr>
            <p:nvPr/>
          </p:nvSpPr>
          <p:spPr>
            <a:xfrm>
              <a:off x="1814430" y="5261099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31" name="Content Placeholder 2"/>
            <p:cNvSpPr txBox="1">
              <a:spLocks/>
            </p:cNvSpPr>
            <p:nvPr/>
          </p:nvSpPr>
          <p:spPr>
            <a:xfrm>
              <a:off x="2051720" y="5263522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32" name="Content Placeholder 2"/>
            <p:cNvSpPr txBox="1">
              <a:spLocks/>
            </p:cNvSpPr>
            <p:nvPr/>
          </p:nvSpPr>
          <p:spPr>
            <a:xfrm>
              <a:off x="2337503" y="5269309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33" name="Content Placeholder 2"/>
            <p:cNvSpPr txBox="1">
              <a:spLocks/>
            </p:cNvSpPr>
            <p:nvPr/>
          </p:nvSpPr>
          <p:spPr>
            <a:xfrm>
              <a:off x="1574891" y="5269309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34" name="Content Placeholder 2"/>
            <p:cNvSpPr txBox="1">
              <a:spLocks/>
            </p:cNvSpPr>
            <p:nvPr/>
          </p:nvSpPr>
          <p:spPr>
            <a:xfrm>
              <a:off x="804069" y="5269309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  <p:sp>
          <p:nvSpPr>
            <p:cNvPr id="35" name="Content Placeholder 2"/>
            <p:cNvSpPr txBox="1">
              <a:spLocks/>
            </p:cNvSpPr>
            <p:nvPr/>
          </p:nvSpPr>
          <p:spPr>
            <a:xfrm>
              <a:off x="1051992" y="5269309"/>
              <a:ext cx="279648" cy="288032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^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281937" y="5517091"/>
            <a:ext cx="2304256" cy="576205"/>
            <a:chOff x="5436096" y="5517091"/>
            <a:chExt cx="2304256" cy="576205"/>
          </a:xfrm>
        </p:grpSpPr>
        <p:sp>
          <p:nvSpPr>
            <p:cNvPr id="39" name="Content Placeholder 2"/>
            <p:cNvSpPr txBox="1">
              <a:spLocks/>
            </p:cNvSpPr>
            <p:nvPr/>
          </p:nvSpPr>
          <p:spPr>
            <a:xfrm>
              <a:off x="5436096" y="5517232"/>
              <a:ext cx="2304256" cy="576064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latin typeface="Comic Sans MS" pitchFamily="66" charset="0"/>
                </a:rPr>
                <a:t>1 0 _ 1 1 0 0 _</a:t>
              </a:r>
            </a:p>
            <a:p>
              <a:pPr marL="0" indent="0" algn="l" rtl="0">
                <a:buNone/>
              </a:pPr>
              <a:endParaRPr lang="en-US" sz="2400" dirty="0" smtClean="0">
                <a:latin typeface="Comic Sans MS" pitchFamily="66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927975" y="5517091"/>
              <a:ext cx="37221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Comic Sans MS" pitchFamily="66" charset="0"/>
                </a:rPr>
                <a:t>0</a:t>
              </a:r>
              <a:endParaRPr lang="he-IL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213486" y="5517232"/>
              <a:ext cx="37221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Comic Sans MS" pitchFamily="66" charset="0"/>
                </a:rPr>
                <a:t>0</a:t>
              </a:r>
              <a:endParaRPr lang="he-IL" dirty="0"/>
            </a:p>
          </p:txBody>
        </p: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300192" y="3068960"/>
            <a:ext cx="2304256" cy="57606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400" dirty="0" smtClean="0">
                <a:latin typeface="Comic Sans MS" pitchFamily="66" charset="0"/>
              </a:rPr>
              <a:t>1 0 _ 1 1 0 0 _</a:t>
            </a:r>
          </a:p>
          <a:p>
            <a:pPr marL="0" indent="0" algn="l" rtl="0">
              <a:buNone/>
            </a:pPr>
            <a:endParaRPr lang="en-US" sz="2400" dirty="0" smtClean="0">
              <a:latin typeface="Comic Sans MS" pitchFamily="66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6300192" y="4076931"/>
            <a:ext cx="2304256" cy="576205"/>
            <a:chOff x="5436096" y="4076931"/>
            <a:chExt cx="2304256" cy="576205"/>
          </a:xfrm>
        </p:grpSpPr>
        <p:sp>
          <p:nvSpPr>
            <p:cNvPr id="37" name="Content Placeholder 2"/>
            <p:cNvSpPr txBox="1">
              <a:spLocks/>
            </p:cNvSpPr>
            <p:nvPr/>
          </p:nvSpPr>
          <p:spPr>
            <a:xfrm>
              <a:off x="5436096" y="4077072"/>
              <a:ext cx="2304256" cy="576064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latin typeface="Comic Sans MS" pitchFamily="66" charset="0"/>
                </a:rPr>
                <a:t>1 0 _ 1 1 0 0 _</a:t>
              </a:r>
            </a:p>
            <a:p>
              <a:pPr marL="0" indent="0" algn="l" rtl="0">
                <a:buNone/>
              </a:pPr>
              <a:endParaRPr lang="en-US" sz="2400" dirty="0" smtClean="0">
                <a:latin typeface="Comic Sans MS" pitchFamily="66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236296" y="4076931"/>
              <a:ext cx="3225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Comic Sans MS" pitchFamily="66" charset="0"/>
                </a:rPr>
                <a:t>1</a:t>
              </a:r>
              <a:endParaRPr lang="he-IL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961418" y="4076931"/>
              <a:ext cx="3225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Comic Sans MS" pitchFamily="66" charset="0"/>
                </a:rPr>
                <a:t>1</a:t>
              </a:r>
              <a:endParaRPr lang="he-IL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300192" y="4788801"/>
            <a:ext cx="2304256" cy="584415"/>
            <a:chOff x="5436096" y="4788801"/>
            <a:chExt cx="2304256" cy="584415"/>
          </a:xfrm>
        </p:grpSpPr>
        <p:sp>
          <p:nvSpPr>
            <p:cNvPr id="38" name="Content Placeholder 2"/>
            <p:cNvSpPr txBox="1">
              <a:spLocks/>
            </p:cNvSpPr>
            <p:nvPr/>
          </p:nvSpPr>
          <p:spPr>
            <a:xfrm>
              <a:off x="5436096" y="4797152"/>
              <a:ext cx="2304256" cy="576064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l" rtl="0">
                <a:buNone/>
              </a:pPr>
              <a:r>
                <a:rPr lang="en-US" sz="2400" dirty="0" smtClean="0">
                  <a:latin typeface="Comic Sans MS" pitchFamily="66" charset="0"/>
                </a:rPr>
                <a:t>1 0 _ 1 1 0 0 _</a:t>
              </a:r>
            </a:p>
            <a:p>
              <a:pPr marL="0" indent="0" algn="l" rtl="0">
                <a:buNone/>
              </a:pPr>
              <a:endParaRPr lang="en-US" sz="2400" dirty="0" smtClean="0">
                <a:latin typeface="Comic Sans MS" pitchFamily="66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263179" y="4799434"/>
              <a:ext cx="3225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prstClr val="black"/>
                  </a:solidFill>
                  <a:latin typeface="Comic Sans MS" pitchFamily="66" charset="0"/>
                </a:rPr>
                <a:t>1</a:t>
              </a:r>
              <a:endParaRPr lang="he-IL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06708" y="4788801"/>
              <a:ext cx="37221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prstClr val="black"/>
                  </a:solidFill>
                  <a:latin typeface="Comic Sans MS" pitchFamily="66" charset="0"/>
                </a:rPr>
                <a:t>0</a:t>
              </a:r>
              <a:endParaRPr lang="he-IL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07504" y="2817706"/>
            <a:ext cx="2949802" cy="3275589"/>
            <a:chOff x="5078582" y="2817706"/>
            <a:chExt cx="2949802" cy="3275589"/>
          </a:xfrm>
        </p:grpSpPr>
        <p:sp>
          <p:nvSpPr>
            <p:cNvPr id="49" name="Freeform 48"/>
            <p:cNvSpPr/>
            <p:nvPr/>
          </p:nvSpPr>
          <p:spPr>
            <a:xfrm rot="16200000">
              <a:off x="4915688" y="2980600"/>
              <a:ext cx="3275589" cy="2949802"/>
            </a:xfrm>
            <a:custGeom>
              <a:avLst/>
              <a:gdLst>
                <a:gd name="connsiteX0" fmla="*/ 135 w 5448585"/>
                <a:gd name="connsiteY0" fmla="*/ 3019569 h 6071852"/>
                <a:gd name="connsiteX1" fmla="*/ 238260 w 5448585"/>
                <a:gd name="connsiteY1" fmla="*/ 2981469 h 6071852"/>
                <a:gd name="connsiteX2" fmla="*/ 619260 w 5448585"/>
                <a:gd name="connsiteY2" fmla="*/ 2981469 h 6071852"/>
                <a:gd name="connsiteX3" fmla="*/ 943110 w 5448585"/>
                <a:gd name="connsiteY3" fmla="*/ 2933844 h 6071852"/>
                <a:gd name="connsiteX4" fmla="*/ 1247910 w 5448585"/>
                <a:gd name="connsiteY4" fmla="*/ 2819544 h 6071852"/>
                <a:gd name="connsiteX5" fmla="*/ 1371735 w 5448585"/>
                <a:gd name="connsiteY5" fmla="*/ 2714769 h 6071852"/>
                <a:gd name="connsiteX6" fmla="*/ 1562235 w 5448585"/>
                <a:gd name="connsiteY6" fmla="*/ 2486169 h 6071852"/>
                <a:gd name="connsiteX7" fmla="*/ 1771785 w 5448585"/>
                <a:gd name="connsiteY7" fmla="*/ 2086119 h 6071852"/>
                <a:gd name="connsiteX8" fmla="*/ 1905135 w 5448585"/>
                <a:gd name="connsiteY8" fmla="*/ 1733694 h 6071852"/>
                <a:gd name="connsiteX9" fmla="*/ 2095635 w 5448585"/>
                <a:gd name="connsiteY9" fmla="*/ 1228869 h 6071852"/>
                <a:gd name="connsiteX10" fmla="*/ 2267085 w 5448585"/>
                <a:gd name="connsiteY10" fmla="*/ 714519 h 6071852"/>
                <a:gd name="connsiteX11" fmla="*/ 2381385 w 5448585"/>
                <a:gd name="connsiteY11" fmla="*/ 428769 h 6071852"/>
                <a:gd name="connsiteX12" fmla="*/ 2486160 w 5448585"/>
                <a:gd name="connsiteY12" fmla="*/ 209694 h 6071852"/>
                <a:gd name="connsiteX13" fmla="*/ 2600460 w 5448585"/>
                <a:gd name="connsiteY13" fmla="*/ 66819 h 6071852"/>
                <a:gd name="connsiteX14" fmla="*/ 2705235 w 5448585"/>
                <a:gd name="connsiteY14" fmla="*/ 9669 h 6071852"/>
                <a:gd name="connsiteX15" fmla="*/ 2771910 w 5448585"/>
                <a:gd name="connsiteY15" fmla="*/ 9669 h 6071852"/>
                <a:gd name="connsiteX16" fmla="*/ 2876685 w 5448585"/>
                <a:gd name="connsiteY16" fmla="*/ 104919 h 6071852"/>
                <a:gd name="connsiteX17" fmla="*/ 2990985 w 5448585"/>
                <a:gd name="connsiteY17" fmla="*/ 276369 h 6071852"/>
                <a:gd name="connsiteX18" fmla="*/ 3114810 w 5448585"/>
                <a:gd name="connsiteY18" fmla="*/ 533544 h 6071852"/>
                <a:gd name="connsiteX19" fmla="*/ 3238635 w 5448585"/>
                <a:gd name="connsiteY19" fmla="*/ 905019 h 6071852"/>
                <a:gd name="connsiteX20" fmla="*/ 3362460 w 5448585"/>
                <a:gd name="connsiteY20" fmla="*/ 1266969 h 6071852"/>
                <a:gd name="connsiteX21" fmla="*/ 3495810 w 5448585"/>
                <a:gd name="connsiteY21" fmla="*/ 1619394 h 6071852"/>
                <a:gd name="connsiteX22" fmla="*/ 3600585 w 5448585"/>
                <a:gd name="connsiteY22" fmla="*/ 1895619 h 6071852"/>
                <a:gd name="connsiteX23" fmla="*/ 3724410 w 5448585"/>
                <a:gd name="connsiteY23" fmla="*/ 2190894 h 6071852"/>
                <a:gd name="connsiteX24" fmla="*/ 3876810 w 5448585"/>
                <a:gd name="connsiteY24" fmla="*/ 2495694 h 6071852"/>
                <a:gd name="connsiteX25" fmla="*/ 4067310 w 5448585"/>
                <a:gd name="connsiteY25" fmla="*/ 2695719 h 6071852"/>
                <a:gd name="connsiteX26" fmla="*/ 4200660 w 5448585"/>
                <a:gd name="connsiteY26" fmla="*/ 2819544 h 6071852"/>
                <a:gd name="connsiteX27" fmla="*/ 4514985 w 5448585"/>
                <a:gd name="connsiteY27" fmla="*/ 2943369 h 6071852"/>
                <a:gd name="connsiteX28" fmla="*/ 4934085 w 5448585"/>
                <a:gd name="connsiteY28" fmla="*/ 2981469 h 6071852"/>
                <a:gd name="connsiteX29" fmla="*/ 5257935 w 5448585"/>
                <a:gd name="connsiteY29" fmla="*/ 2990994 h 6071852"/>
                <a:gd name="connsiteX30" fmla="*/ 5448435 w 5448585"/>
                <a:gd name="connsiteY30" fmla="*/ 3029094 h 6071852"/>
                <a:gd name="connsiteX31" fmla="*/ 5229360 w 5448585"/>
                <a:gd name="connsiteY31" fmla="*/ 3086244 h 6071852"/>
                <a:gd name="connsiteX32" fmla="*/ 4829310 w 5448585"/>
                <a:gd name="connsiteY32" fmla="*/ 3086244 h 6071852"/>
                <a:gd name="connsiteX33" fmla="*/ 4534035 w 5448585"/>
                <a:gd name="connsiteY33" fmla="*/ 3124344 h 6071852"/>
                <a:gd name="connsiteX34" fmla="*/ 4314960 w 5448585"/>
                <a:gd name="connsiteY34" fmla="*/ 3181494 h 6071852"/>
                <a:gd name="connsiteX35" fmla="*/ 4162560 w 5448585"/>
                <a:gd name="connsiteY35" fmla="*/ 3286269 h 6071852"/>
                <a:gd name="connsiteX36" fmla="*/ 3972060 w 5448585"/>
                <a:gd name="connsiteY36" fmla="*/ 3467244 h 6071852"/>
                <a:gd name="connsiteX37" fmla="*/ 3819660 w 5448585"/>
                <a:gd name="connsiteY37" fmla="*/ 3714894 h 6071852"/>
                <a:gd name="connsiteX38" fmla="*/ 3657735 w 5448585"/>
                <a:gd name="connsiteY38" fmla="*/ 4029219 h 6071852"/>
                <a:gd name="connsiteX39" fmla="*/ 3514860 w 5448585"/>
                <a:gd name="connsiteY39" fmla="*/ 4410219 h 6071852"/>
                <a:gd name="connsiteX40" fmla="*/ 3371985 w 5448585"/>
                <a:gd name="connsiteY40" fmla="*/ 4800744 h 6071852"/>
                <a:gd name="connsiteX41" fmla="*/ 3257685 w 5448585"/>
                <a:gd name="connsiteY41" fmla="*/ 5115069 h 6071852"/>
                <a:gd name="connsiteX42" fmla="*/ 3114810 w 5448585"/>
                <a:gd name="connsiteY42" fmla="*/ 5524644 h 6071852"/>
                <a:gd name="connsiteX43" fmla="*/ 3000510 w 5448585"/>
                <a:gd name="connsiteY43" fmla="*/ 5800869 h 6071852"/>
                <a:gd name="connsiteX44" fmla="*/ 2867160 w 5448585"/>
                <a:gd name="connsiteY44" fmla="*/ 5981844 h 6071852"/>
                <a:gd name="connsiteX45" fmla="*/ 2771910 w 5448585"/>
                <a:gd name="connsiteY45" fmla="*/ 6058044 h 6071852"/>
                <a:gd name="connsiteX46" fmla="*/ 2629035 w 5448585"/>
                <a:gd name="connsiteY46" fmla="*/ 6048519 h 6071852"/>
                <a:gd name="connsiteX47" fmla="*/ 2476635 w 5448585"/>
                <a:gd name="connsiteY47" fmla="*/ 5829444 h 6071852"/>
                <a:gd name="connsiteX48" fmla="*/ 2333760 w 5448585"/>
                <a:gd name="connsiteY48" fmla="*/ 5543694 h 6071852"/>
                <a:gd name="connsiteX49" fmla="*/ 2181360 w 5448585"/>
                <a:gd name="connsiteY49" fmla="*/ 5105544 h 6071852"/>
                <a:gd name="connsiteX50" fmla="*/ 2067060 w 5448585"/>
                <a:gd name="connsiteY50" fmla="*/ 4791219 h 6071852"/>
                <a:gd name="connsiteX51" fmla="*/ 1857510 w 5448585"/>
                <a:gd name="connsiteY51" fmla="*/ 4219719 h 6071852"/>
                <a:gd name="connsiteX52" fmla="*/ 1714635 w 5448585"/>
                <a:gd name="connsiteY52" fmla="*/ 3848244 h 6071852"/>
                <a:gd name="connsiteX53" fmla="*/ 1447935 w 5448585"/>
                <a:gd name="connsiteY53" fmla="*/ 3457719 h 6071852"/>
                <a:gd name="connsiteX54" fmla="*/ 1257435 w 5448585"/>
                <a:gd name="connsiteY54" fmla="*/ 3248169 h 6071852"/>
                <a:gd name="connsiteX55" fmla="*/ 1057410 w 5448585"/>
                <a:gd name="connsiteY55" fmla="*/ 3181494 h 6071852"/>
                <a:gd name="connsiteX56" fmla="*/ 790710 w 5448585"/>
                <a:gd name="connsiteY56" fmla="*/ 3114819 h 6071852"/>
                <a:gd name="connsiteX57" fmla="*/ 552585 w 5448585"/>
                <a:gd name="connsiteY57" fmla="*/ 3095769 h 6071852"/>
                <a:gd name="connsiteX58" fmla="*/ 209685 w 5448585"/>
                <a:gd name="connsiteY58" fmla="*/ 3086244 h 6071852"/>
                <a:gd name="connsiteX59" fmla="*/ 135 w 5448585"/>
                <a:gd name="connsiteY59" fmla="*/ 3019569 h 607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448585" h="6071852">
                  <a:moveTo>
                    <a:pt x="135" y="3019569"/>
                  </a:moveTo>
                  <a:cubicBezTo>
                    <a:pt x="4898" y="3002106"/>
                    <a:pt x="135073" y="2987819"/>
                    <a:pt x="238260" y="2981469"/>
                  </a:cubicBezTo>
                  <a:cubicBezTo>
                    <a:pt x="341448" y="2975119"/>
                    <a:pt x="501785" y="2989406"/>
                    <a:pt x="619260" y="2981469"/>
                  </a:cubicBezTo>
                  <a:cubicBezTo>
                    <a:pt x="736735" y="2973532"/>
                    <a:pt x="838335" y="2960831"/>
                    <a:pt x="943110" y="2933844"/>
                  </a:cubicBezTo>
                  <a:cubicBezTo>
                    <a:pt x="1047885" y="2906856"/>
                    <a:pt x="1176472" y="2856057"/>
                    <a:pt x="1247910" y="2819544"/>
                  </a:cubicBezTo>
                  <a:cubicBezTo>
                    <a:pt x="1319348" y="2783031"/>
                    <a:pt x="1319348" y="2770331"/>
                    <a:pt x="1371735" y="2714769"/>
                  </a:cubicBezTo>
                  <a:cubicBezTo>
                    <a:pt x="1424122" y="2659207"/>
                    <a:pt x="1495560" y="2590944"/>
                    <a:pt x="1562235" y="2486169"/>
                  </a:cubicBezTo>
                  <a:cubicBezTo>
                    <a:pt x="1628910" y="2381394"/>
                    <a:pt x="1714635" y="2211531"/>
                    <a:pt x="1771785" y="2086119"/>
                  </a:cubicBezTo>
                  <a:cubicBezTo>
                    <a:pt x="1828935" y="1960707"/>
                    <a:pt x="1905135" y="1733694"/>
                    <a:pt x="1905135" y="1733694"/>
                  </a:cubicBezTo>
                  <a:cubicBezTo>
                    <a:pt x="1959110" y="1590819"/>
                    <a:pt x="2035310" y="1398731"/>
                    <a:pt x="2095635" y="1228869"/>
                  </a:cubicBezTo>
                  <a:cubicBezTo>
                    <a:pt x="2155960" y="1059007"/>
                    <a:pt x="2219460" y="847869"/>
                    <a:pt x="2267085" y="714519"/>
                  </a:cubicBezTo>
                  <a:cubicBezTo>
                    <a:pt x="2314710" y="581169"/>
                    <a:pt x="2344873" y="512906"/>
                    <a:pt x="2381385" y="428769"/>
                  </a:cubicBezTo>
                  <a:cubicBezTo>
                    <a:pt x="2417897" y="344632"/>
                    <a:pt x="2449648" y="270019"/>
                    <a:pt x="2486160" y="209694"/>
                  </a:cubicBezTo>
                  <a:cubicBezTo>
                    <a:pt x="2522672" y="149369"/>
                    <a:pt x="2563948" y="100156"/>
                    <a:pt x="2600460" y="66819"/>
                  </a:cubicBezTo>
                  <a:cubicBezTo>
                    <a:pt x="2636973" y="33481"/>
                    <a:pt x="2676660" y="19194"/>
                    <a:pt x="2705235" y="9669"/>
                  </a:cubicBezTo>
                  <a:cubicBezTo>
                    <a:pt x="2733810" y="144"/>
                    <a:pt x="2743335" y="-6206"/>
                    <a:pt x="2771910" y="9669"/>
                  </a:cubicBezTo>
                  <a:cubicBezTo>
                    <a:pt x="2800485" y="25544"/>
                    <a:pt x="2840173" y="60469"/>
                    <a:pt x="2876685" y="104919"/>
                  </a:cubicBezTo>
                  <a:cubicBezTo>
                    <a:pt x="2913197" y="149369"/>
                    <a:pt x="2951297" y="204931"/>
                    <a:pt x="2990985" y="276369"/>
                  </a:cubicBezTo>
                  <a:cubicBezTo>
                    <a:pt x="3030673" y="347807"/>
                    <a:pt x="3073535" y="428769"/>
                    <a:pt x="3114810" y="533544"/>
                  </a:cubicBezTo>
                  <a:cubicBezTo>
                    <a:pt x="3156085" y="638319"/>
                    <a:pt x="3197360" y="782782"/>
                    <a:pt x="3238635" y="905019"/>
                  </a:cubicBezTo>
                  <a:cubicBezTo>
                    <a:pt x="3279910" y="1027256"/>
                    <a:pt x="3319598" y="1147906"/>
                    <a:pt x="3362460" y="1266969"/>
                  </a:cubicBezTo>
                  <a:cubicBezTo>
                    <a:pt x="3405323" y="1386031"/>
                    <a:pt x="3495810" y="1619394"/>
                    <a:pt x="3495810" y="1619394"/>
                  </a:cubicBezTo>
                  <a:cubicBezTo>
                    <a:pt x="3535497" y="1724169"/>
                    <a:pt x="3562485" y="1800369"/>
                    <a:pt x="3600585" y="1895619"/>
                  </a:cubicBezTo>
                  <a:cubicBezTo>
                    <a:pt x="3638685" y="1990869"/>
                    <a:pt x="3678373" y="2090882"/>
                    <a:pt x="3724410" y="2190894"/>
                  </a:cubicBezTo>
                  <a:cubicBezTo>
                    <a:pt x="3770447" y="2290906"/>
                    <a:pt x="3819660" y="2411557"/>
                    <a:pt x="3876810" y="2495694"/>
                  </a:cubicBezTo>
                  <a:cubicBezTo>
                    <a:pt x="3933960" y="2579831"/>
                    <a:pt x="4013335" y="2641744"/>
                    <a:pt x="4067310" y="2695719"/>
                  </a:cubicBezTo>
                  <a:cubicBezTo>
                    <a:pt x="4121285" y="2749694"/>
                    <a:pt x="4126048" y="2778269"/>
                    <a:pt x="4200660" y="2819544"/>
                  </a:cubicBezTo>
                  <a:cubicBezTo>
                    <a:pt x="4275272" y="2860819"/>
                    <a:pt x="4392748" y="2916382"/>
                    <a:pt x="4514985" y="2943369"/>
                  </a:cubicBezTo>
                  <a:cubicBezTo>
                    <a:pt x="4637222" y="2970356"/>
                    <a:pt x="4810260" y="2973531"/>
                    <a:pt x="4934085" y="2981469"/>
                  </a:cubicBezTo>
                  <a:cubicBezTo>
                    <a:pt x="5057910" y="2989406"/>
                    <a:pt x="5172210" y="2983057"/>
                    <a:pt x="5257935" y="2990994"/>
                  </a:cubicBezTo>
                  <a:cubicBezTo>
                    <a:pt x="5343660" y="2998931"/>
                    <a:pt x="5453197" y="3013219"/>
                    <a:pt x="5448435" y="3029094"/>
                  </a:cubicBezTo>
                  <a:cubicBezTo>
                    <a:pt x="5443673" y="3044969"/>
                    <a:pt x="5332547" y="3076719"/>
                    <a:pt x="5229360" y="3086244"/>
                  </a:cubicBezTo>
                  <a:cubicBezTo>
                    <a:pt x="5126173" y="3095769"/>
                    <a:pt x="4945198" y="3079894"/>
                    <a:pt x="4829310" y="3086244"/>
                  </a:cubicBezTo>
                  <a:cubicBezTo>
                    <a:pt x="4713422" y="3092594"/>
                    <a:pt x="4619760" y="3108469"/>
                    <a:pt x="4534035" y="3124344"/>
                  </a:cubicBezTo>
                  <a:cubicBezTo>
                    <a:pt x="4448310" y="3140219"/>
                    <a:pt x="4376872" y="3154507"/>
                    <a:pt x="4314960" y="3181494"/>
                  </a:cubicBezTo>
                  <a:cubicBezTo>
                    <a:pt x="4253048" y="3208481"/>
                    <a:pt x="4219710" y="3238644"/>
                    <a:pt x="4162560" y="3286269"/>
                  </a:cubicBezTo>
                  <a:cubicBezTo>
                    <a:pt x="4105410" y="3333894"/>
                    <a:pt x="4029210" y="3395807"/>
                    <a:pt x="3972060" y="3467244"/>
                  </a:cubicBezTo>
                  <a:cubicBezTo>
                    <a:pt x="3914910" y="3538681"/>
                    <a:pt x="3872048" y="3621231"/>
                    <a:pt x="3819660" y="3714894"/>
                  </a:cubicBezTo>
                  <a:cubicBezTo>
                    <a:pt x="3767272" y="3808557"/>
                    <a:pt x="3708535" y="3913332"/>
                    <a:pt x="3657735" y="4029219"/>
                  </a:cubicBezTo>
                  <a:cubicBezTo>
                    <a:pt x="3606935" y="4145106"/>
                    <a:pt x="3562485" y="4281632"/>
                    <a:pt x="3514860" y="4410219"/>
                  </a:cubicBezTo>
                  <a:cubicBezTo>
                    <a:pt x="3467235" y="4538807"/>
                    <a:pt x="3371985" y="4800744"/>
                    <a:pt x="3371985" y="4800744"/>
                  </a:cubicBezTo>
                  <a:cubicBezTo>
                    <a:pt x="3329123" y="4918219"/>
                    <a:pt x="3300548" y="4994419"/>
                    <a:pt x="3257685" y="5115069"/>
                  </a:cubicBezTo>
                  <a:cubicBezTo>
                    <a:pt x="3214823" y="5235719"/>
                    <a:pt x="3157673" y="5410344"/>
                    <a:pt x="3114810" y="5524644"/>
                  </a:cubicBezTo>
                  <a:cubicBezTo>
                    <a:pt x="3071948" y="5638944"/>
                    <a:pt x="3041785" y="5724669"/>
                    <a:pt x="3000510" y="5800869"/>
                  </a:cubicBezTo>
                  <a:cubicBezTo>
                    <a:pt x="2959235" y="5877069"/>
                    <a:pt x="2905260" y="5938982"/>
                    <a:pt x="2867160" y="5981844"/>
                  </a:cubicBezTo>
                  <a:cubicBezTo>
                    <a:pt x="2829060" y="6024706"/>
                    <a:pt x="2811598" y="6046932"/>
                    <a:pt x="2771910" y="6058044"/>
                  </a:cubicBezTo>
                  <a:cubicBezTo>
                    <a:pt x="2732223" y="6069157"/>
                    <a:pt x="2678248" y="6086619"/>
                    <a:pt x="2629035" y="6048519"/>
                  </a:cubicBezTo>
                  <a:cubicBezTo>
                    <a:pt x="2579823" y="6010419"/>
                    <a:pt x="2525848" y="5913582"/>
                    <a:pt x="2476635" y="5829444"/>
                  </a:cubicBezTo>
                  <a:cubicBezTo>
                    <a:pt x="2427423" y="5745307"/>
                    <a:pt x="2382972" y="5664344"/>
                    <a:pt x="2333760" y="5543694"/>
                  </a:cubicBezTo>
                  <a:cubicBezTo>
                    <a:pt x="2284548" y="5423044"/>
                    <a:pt x="2225810" y="5230956"/>
                    <a:pt x="2181360" y="5105544"/>
                  </a:cubicBezTo>
                  <a:cubicBezTo>
                    <a:pt x="2136910" y="4980132"/>
                    <a:pt x="2067060" y="4791219"/>
                    <a:pt x="2067060" y="4791219"/>
                  </a:cubicBezTo>
                  <a:cubicBezTo>
                    <a:pt x="2013085" y="4643582"/>
                    <a:pt x="1916247" y="4376881"/>
                    <a:pt x="1857510" y="4219719"/>
                  </a:cubicBezTo>
                  <a:cubicBezTo>
                    <a:pt x="1798773" y="4062557"/>
                    <a:pt x="1782898" y="3975244"/>
                    <a:pt x="1714635" y="3848244"/>
                  </a:cubicBezTo>
                  <a:cubicBezTo>
                    <a:pt x="1646373" y="3721244"/>
                    <a:pt x="1524135" y="3557731"/>
                    <a:pt x="1447935" y="3457719"/>
                  </a:cubicBezTo>
                  <a:cubicBezTo>
                    <a:pt x="1371735" y="3357707"/>
                    <a:pt x="1322522" y="3294206"/>
                    <a:pt x="1257435" y="3248169"/>
                  </a:cubicBezTo>
                  <a:cubicBezTo>
                    <a:pt x="1192348" y="3202132"/>
                    <a:pt x="1135197" y="3203719"/>
                    <a:pt x="1057410" y="3181494"/>
                  </a:cubicBezTo>
                  <a:cubicBezTo>
                    <a:pt x="979623" y="3159269"/>
                    <a:pt x="874847" y="3129106"/>
                    <a:pt x="790710" y="3114819"/>
                  </a:cubicBezTo>
                  <a:cubicBezTo>
                    <a:pt x="706573" y="3100532"/>
                    <a:pt x="649423" y="3100532"/>
                    <a:pt x="552585" y="3095769"/>
                  </a:cubicBezTo>
                  <a:cubicBezTo>
                    <a:pt x="455747" y="3091006"/>
                    <a:pt x="301760" y="3097356"/>
                    <a:pt x="209685" y="3086244"/>
                  </a:cubicBezTo>
                  <a:cubicBezTo>
                    <a:pt x="117610" y="3075132"/>
                    <a:pt x="-4628" y="3037032"/>
                    <a:pt x="135" y="3019569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" name="Oval 2"/>
            <p:cNvSpPr/>
            <p:nvPr/>
          </p:nvSpPr>
          <p:spPr>
            <a:xfrm>
              <a:off x="6420072" y="4428629"/>
              <a:ext cx="114399" cy="114399"/>
            </a:xfrm>
            <a:prstGeom prst="ellipse">
              <a:avLst/>
            </a:prstGeom>
            <a:ln w="127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0" name="Oval 49"/>
            <p:cNvSpPr/>
            <p:nvPr/>
          </p:nvSpPr>
          <p:spPr>
            <a:xfrm>
              <a:off x="6572472" y="4221088"/>
              <a:ext cx="114399" cy="114399"/>
            </a:xfrm>
            <a:prstGeom prst="ellipse">
              <a:avLst/>
            </a:prstGeom>
            <a:ln w="127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Oval 50"/>
            <p:cNvSpPr/>
            <p:nvPr/>
          </p:nvSpPr>
          <p:spPr>
            <a:xfrm>
              <a:off x="6420072" y="4034681"/>
              <a:ext cx="114399" cy="114399"/>
            </a:xfrm>
            <a:prstGeom prst="ellipse">
              <a:avLst/>
            </a:prstGeom>
            <a:ln w="127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Oval 51"/>
            <p:cNvSpPr/>
            <p:nvPr/>
          </p:nvSpPr>
          <p:spPr>
            <a:xfrm>
              <a:off x="6267672" y="4610745"/>
              <a:ext cx="114399" cy="114399"/>
            </a:xfrm>
            <a:prstGeom prst="ellipse">
              <a:avLst/>
            </a:prstGeom>
            <a:ln w="127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Oval 52"/>
            <p:cNvSpPr/>
            <p:nvPr/>
          </p:nvSpPr>
          <p:spPr>
            <a:xfrm>
              <a:off x="6390455" y="4797152"/>
              <a:ext cx="114399" cy="114399"/>
            </a:xfrm>
            <a:prstGeom prst="ellipse">
              <a:avLst/>
            </a:prstGeom>
            <a:ln w="127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" name="Straight Connector 5"/>
            <p:cNvCxnSpPr>
              <a:stCxn id="51" idx="5"/>
              <a:endCxn id="50" idx="1"/>
            </p:cNvCxnSpPr>
            <p:nvPr/>
          </p:nvCxnSpPr>
          <p:spPr>
            <a:xfrm>
              <a:off x="6517718" y="4132327"/>
              <a:ext cx="71507" cy="105514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0" idx="3"/>
              <a:endCxn id="3" idx="7"/>
            </p:cNvCxnSpPr>
            <p:nvPr/>
          </p:nvCxnSpPr>
          <p:spPr>
            <a:xfrm flipH="1">
              <a:off x="6517718" y="4318734"/>
              <a:ext cx="71507" cy="1266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3" idx="3"/>
              <a:endCxn id="52" idx="7"/>
            </p:cNvCxnSpPr>
            <p:nvPr/>
          </p:nvCxnSpPr>
          <p:spPr>
            <a:xfrm flipH="1">
              <a:off x="6365318" y="4526275"/>
              <a:ext cx="71507" cy="101223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2" idx="5"/>
              <a:endCxn id="53" idx="1"/>
            </p:cNvCxnSpPr>
            <p:nvPr/>
          </p:nvCxnSpPr>
          <p:spPr>
            <a:xfrm>
              <a:off x="6365318" y="4708391"/>
              <a:ext cx="41890" cy="105514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6246439" y="3872557"/>
              <a:ext cx="114399" cy="114399"/>
            </a:xfrm>
            <a:prstGeom prst="ellipse">
              <a:avLst/>
            </a:prstGeom>
            <a:ln w="127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59" name="Straight Connector 58"/>
            <p:cNvCxnSpPr>
              <a:stCxn id="58" idx="5"/>
              <a:endCxn id="51" idx="1"/>
            </p:cNvCxnSpPr>
            <p:nvPr/>
          </p:nvCxnSpPr>
          <p:spPr>
            <a:xfrm>
              <a:off x="6344085" y="3970203"/>
              <a:ext cx="92740" cy="81231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3" name="Oval 62"/>
            <p:cNvSpPr/>
            <p:nvPr/>
          </p:nvSpPr>
          <p:spPr>
            <a:xfrm>
              <a:off x="6462463" y="5007001"/>
              <a:ext cx="114399" cy="114399"/>
            </a:xfrm>
            <a:prstGeom prst="ellipse">
              <a:avLst/>
            </a:prstGeom>
            <a:ln w="127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4" name="Straight Connector 63"/>
            <p:cNvCxnSpPr>
              <a:stCxn id="53" idx="4"/>
              <a:endCxn id="63" idx="0"/>
            </p:cNvCxnSpPr>
            <p:nvPr/>
          </p:nvCxnSpPr>
          <p:spPr>
            <a:xfrm>
              <a:off x="6447655" y="4911551"/>
              <a:ext cx="72008" cy="9545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252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7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BTK Partition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65927"/>
            <a:ext cx="7812360" cy="4583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34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>
          <a:xfrm>
            <a:off x="179512" y="3284984"/>
            <a:ext cx="1192101" cy="1944216"/>
          </a:xfrm>
          <a:custGeom>
            <a:avLst/>
            <a:gdLst>
              <a:gd name="connsiteX0" fmla="*/ 154509 w 834644"/>
              <a:gd name="connsiteY0" fmla="*/ 3660 h 2321558"/>
              <a:gd name="connsiteX1" fmla="*/ 218305 w 834644"/>
              <a:gd name="connsiteY1" fmla="*/ 88721 h 2321558"/>
              <a:gd name="connsiteX2" fmla="*/ 771198 w 834644"/>
              <a:gd name="connsiteY2" fmla="*/ 599084 h 2321558"/>
              <a:gd name="connsiteX3" fmla="*/ 739300 w 834644"/>
              <a:gd name="connsiteY3" fmla="*/ 1343363 h 2321558"/>
              <a:gd name="connsiteX4" fmla="*/ 26919 w 834644"/>
              <a:gd name="connsiteY4" fmla="*/ 1821828 h 2321558"/>
              <a:gd name="connsiteX5" fmla="*/ 218305 w 834644"/>
              <a:gd name="connsiteY5" fmla="*/ 2321558 h 2321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4644" h="2321558">
                <a:moveTo>
                  <a:pt x="154509" y="3660"/>
                </a:moveTo>
                <a:cubicBezTo>
                  <a:pt x="135016" y="-3428"/>
                  <a:pt x="115524" y="-10516"/>
                  <a:pt x="218305" y="88721"/>
                </a:cubicBezTo>
                <a:cubicBezTo>
                  <a:pt x="321086" y="187958"/>
                  <a:pt x="684366" y="389977"/>
                  <a:pt x="771198" y="599084"/>
                </a:cubicBezTo>
                <a:cubicBezTo>
                  <a:pt x="858031" y="808191"/>
                  <a:pt x="863347" y="1139572"/>
                  <a:pt x="739300" y="1343363"/>
                </a:cubicBezTo>
                <a:cubicBezTo>
                  <a:pt x="615253" y="1547154"/>
                  <a:pt x="113751" y="1658796"/>
                  <a:pt x="26919" y="1821828"/>
                </a:cubicBezTo>
                <a:cubicBezTo>
                  <a:pt x="-59913" y="1984860"/>
                  <a:pt x="79196" y="2153209"/>
                  <a:pt x="218305" y="2321558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4" name="Freeform 13"/>
          <p:cNvSpPr/>
          <p:nvPr/>
        </p:nvSpPr>
        <p:spPr>
          <a:xfrm>
            <a:off x="2062867" y="2290326"/>
            <a:ext cx="304856" cy="3658954"/>
          </a:xfrm>
          <a:custGeom>
            <a:avLst/>
            <a:gdLst>
              <a:gd name="connsiteX0" fmla="*/ 233916 w 304856"/>
              <a:gd name="connsiteY0" fmla="*/ 0 h 3285460"/>
              <a:gd name="connsiteX1" fmla="*/ 297711 w 304856"/>
              <a:gd name="connsiteY1" fmla="*/ 1190846 h 3285460"/>
              <a:gd name="connsiteX2" fmla="*/ 85060 w 304856"/>
              <a:gd name="connsiteY2" fmla="*/ 2254102 h 3285460"/>
              <a:gd name="connsiteX3" fmla="*/ 0 w 304856"/>
              <a:gd name="connsiteY3" fmla="*/ 3285460 h 328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56" h="3285460">
                <a:moveTo>
                  <a:pt x="233916" y="0"/>
                </a:moveTo>
                <a:cubicBezTo>
                  <a:pt x="278218" y="407581"/>
                  <a:pt x="322520" y="815162"/>
                  <a:pt x="297711" y="1190846"/>
                </a:cubicBezTo>
                <a:cubicBezTo>
                  <a:pt x="272902" y="1566530"/>
                  <a:pt x="134678" y="1905000"/>
                  <a:pt x="85060" y="2254102"/>
                </a:cubicBezTo>
                <a:cubicBezTo>
                  <a:pt x="35442" y="2603204"/>
                  <a:pt x="17721" y="2944332"/>
                  <a:pt x="0" y="32854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Metric Properties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06783" y="3825044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Oval 9"/>
          <p:cNvSpPr/>
          <p:nvPr/>
        </p:nvSpPr>
        <p:spPr>
          <a:xfrm>
            <a:off x="2314895" y="3507536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Straight Connector 10"/>
          <p:cNvCxnSpPr>
            <a:stCxn id="6" idx="6"/>
            <a:endCxn id="10" idx="2"/>
          </p:cNvCxnSpPr>
          <p:nvPr/>
        </p:nvCxnSpPr>
        <p:spPr>
          <a:xfrm flipV="1">
            <a:off x="1414795" y="3561542"/>
            <a:ext cx="900100" cy="3175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89856" y="3615407"/>
            <a:ext cx="341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430016" y="3284984"/>
            <a:ext cx="341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179512" y="2780928"/>
                <a:ext cx="51494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780928"/>
                <a:ext cx="514949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17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2051720" y="1714024"/>
                <a:ext cx="514949" cy="4908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1714024"/>
                <a:ext cx="514949" cy="490840"/>
              </a:xfrm>
              <a:prstGeom prst="rect">
                <a:avLst/>
              </a:prstGeom>
              <a:blipFill rotWithShape="1">
                <a:blip r:embed="rId3"/>
                <a:stretch>
                  <a:fillRect l="-2381" b="-493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203848" y="1772816"/>
                <a:ext cx="5544616" cy="5172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dirty="0" smtClean="0">
                    <a:solidFill>
                      <a:srgbClr val="F79646"/>
                    </a:solidFill>
                    <a:latin typeface="Comic Sans MS" pitchFamily="66" charset="0"/>
                  </a:rPr>
                  <a:t>1)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𝑙𝑒𝑛𝑔𝑡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h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</m:d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𝑙𝑒𝑛𝑔𝑡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h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1772816"/>
                <a:ext cx="5544616" cy="517257"/>
              </a:xfrm>
              <a:prstGeom prst="rect">
                <a:avLst/>
              </a:prstGeom>
              <a:blipFill rotWithShape="1">
                <a:blip r:embed="rId4"/>
                <a:stretch>
                  <a:fillRect l="-1760" t="-3529" b="-2117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909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6" grpId="0" animBg="1"/>
      <p:bldP spid="10" grpId="0" animBg="1"/>
      <p:bldP spid="8" grpId="0"/>
      <p:bldP spid="9" grpId="0"/>
      <p:bldP spid="13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>
          <a:xfrm>
            <a:off x="107504" y="2434342"/>
            <a:ext cx="1264109" cy="3442930"/>
          </a:xfrm>
          <a:custGeom>
            <a:avLst/>
            <a:gdLst>
              <a:gd name="connsiteX0" fmla="*/ 154509 w 834644"/>
              <a:gd name="connsiteY0" fmla="*/ 3660 h 2321558"/>
              <a:gd name="connsiteX1" fmla="*/ 218305 w 834644"/>
              <a:gd name="connsiteY1" fmla="*/ 88721 h 2321558"/>
              <a:gd name="connsiteX2" fmla="*/ 771198 w 834644"/>
              <a:gd name="connsiteY2" fmla="*/ 599084 h 2321558"/>
              <a:gd name="connsiteX3" fmla="*/ 739300 w 834644"/>
              <a:gd name="connsiteY3" fmla="*/ 1343363 h 2321558"/>
              <a:gd name="connsiteX4" fmla="*/ 26919 w 834644"/>
              <a:gd name="connsiteY4" fmla="*/ 1821828 h 2321558"/>
              <a:gd name="connsiteX5" fmla="*/ 218305 w 834644"/>
              <a:gd name="connsiteY5" fmla="*/ 2321558 h 2321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4644" h="2321558">
                <a:moveTo>
                  <a:pt x="154509" y="3660"/>
                </a:moveTo>
                <a:cubicBezTo>
                  <a:pt x="135016" y="-3428"/>
                  <a:pt x="115524" y="-10516"/>
                  <a:pt x="218305" y="88721"/>
                </a:cubicBezTo>
                <a:cubicBezTo>
                  <a:pt x="321086" y="187958"/>
                  <a:pt x="684366" y="389977"/>
                  <a:pt x="771198" y="599084"/>
                </a:cubicBezTo>
                <a:cubicBezTo>
                  <a:pt x="858031" y="808191"/>
                  <a:pt x="863347" y="1139572"/>
                  <a:pt x="739300" y="1343363"/>
                </a:cubicBezTo>
                <a:cubicBezTo>
                  <a:pt x="615253" y="1547154"/>
                  <a:pt x="113751" y="1658796"/>
                  <a:pt x="26919" y="1821828"/>
                </a:cubicBezTo>
                <a:cubicBezTo>
                  <a:pt x="-59913" y="1984860"/>
                  <a:pt x="79196" y="2153209"/>
                  <a:pt x="218305" y="2321558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4" name="Freeform 13"/>
          <p:cNvSpPr/>
          <p:nvPr/>
        </p:nvSpPr>
        <p:spPr>
          <a:xfrm>
            <a:off x="2062867" y="2290326"/>
            <a:ext cx="304856" cy="3658954"/>
          </a:xfrm>
          <a:custGeom>
            <a:avLst/>
            <a:gdLst>
              <a:gd name="connsiteX0" fmla="*/ 233916 w 304856"/>
              <a:gd name="connsiteY0" fmla="*/ 0 h 3285460"/>
              <a:gd name="connsiteX1" fmla="*/ 297711 w 304856"/>
              <a:gd name="connsiteY1" fmla="*/ 1190846 h 3285460"/>
              <a:gd name="connsiteX2" fmla="*/ 85060 w 304856"/>
              <a:gd name="connsiteY2" fmla="*/ 2254102 h 3285460"/>
              <a:gd name="connsiteX3" fmla="*/ 0 w 304856"/>
              <a:gd name="connsiteY3" fmla="*/ 3285460 h 328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56" h="3285460">
                <a:moveTo>
                  <a:pt x="233916" y="0"/>
                </a:moveTo>
                <a:cubicBezTo>
                  <a:pt x="278218" y="407581"/>
                  <a:pt x="322520" y="815162"/>
                  <a:pt x="297711" y="1190846"/>
                </a:cubicBezTo>
                <a:cubicBezTo>
                  <a:pt x="272902" y="1566530"/>
                  <a:pt x="134678" y="1905000"/>
                  <a:pt x="85060" y="2254102"/>
                </a:cubicBezTo>
                <a:cubicBezTo>
                  <a:pt x="35442" y="2603204"/>
                  <a:pt x="17721" y="2944332"/>
                  <a:pt x="0" y="32854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The Metric Properties</a:t>
            </a:r>
            <a:endParaRPr lang="he-IL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06783" y="3825044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Oval 9"/>
          <p:cNvSpPr/>
          <p:nvPr/>
        </p:nvSpPr>
        <p:spPr>
          <a:xfrm>
            <a:off x="2314895" y="3501008"/>
            <a:ext cx="108012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Straight Connector 10"/>
          <p:cNvCxnSpPr>
            <a:stCxn id="6" idx="6"/>
            <a:endCxn id="10" idx="2"/>
          </p:cNvCxnSpPr>
          <p:nvPr/>
        </p:nvCxnSpPr>
        <p:spPr>
          <a:xfrm flipV="1">
            <a:off x="1414795" y="3555014"/>
            <a:ext cx="900100" cy="3240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89856" y="3615407"/>
            <a:ext cx="341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430016" y="3284984"/>
            <a:ext cx="341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413792" y="1887215"/>
                <a:ext cx="51494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92" y="1887215"/>
                <a:ext cx="514949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38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2051720" y="1714024"/>
                <a:ext cx="514949" cy="4908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1714024"/>
                <a:ext cx="514949" cy="490840"/>
              </a:xfrm>
              <a:prstGeom prst="rect">
                <a:avLst/>
              </a:prstGeom>
              <a:blipFill rotWithShape="1">
                <a:blip r:embed="rId3"/>
                <a:stretch>
                  <a:fillRect l="-2381" b="-493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203848" y="1772816"/>
                <a:ext cx="5544616" cy="5172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dirty="0" smtClean="0">
                    <a:solidFill>
                      <a:srgbClr val="F79646"/>
                    </a:solidFill>
                    <a:latin typeface="Comic Sans MS" pitchFamily="66" charset="0"/>
                  </a:rPr>
                  <a:t>1)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𝑙𝑒𝑛𝑔𝑡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h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</m:d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𝑙𝑒𝑛𝑔𝑡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h</m:t>
                        </m:r>
                        <m:d>
                          <m:d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1772816"/>
                <a:ext cx="5544616" cy="517257"/>
              </a:xfrm>
              <a:prstGeom prst="rect">
                <a:avLst/>
              </a:prstGeom>
              <a:blipFill rotWithShape="1">
                <a:blip r:embed="rId4"/>
                <a:stretch>
                  <a:fillRect l="-1760" t="-3529" b="-2117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203848" y="2479695"/>
                <a:ext cx="5544616" cy="7454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rtl="0"/>
                <a:r>
                  <a:rPr lang="en-US" sz="2400" dirty="0" smtClean="0">
                    <a:solidFill>
                      <a:srgbClr val="F79646"/>
                    </a:solidFill>
                    <a:latin typeface="Comic Sans MS" pitchFamily="66" charset="0"/>
                  </a:rPr>
                  <a:t>2)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𝑑𝑖𝑠𝑡𝑎𝑛𝑐𝑒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sz="2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endParaRPr lang="en-US" sz="2400" dirty="0" smtClean="0">
                  <a:solidFill>
                    <a:prstClr val="black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2479695"/>
                <a:ext cx="5544616" cy="745460"/>
              </a:xfrm>
              <a:prstGeom prst="rect">
                <a:avLst/>
              </a:prstGeom>
              <a:blipFill rotWithShape="1">
                <a:blip r:embed="rId5"/>
                <a:stretch>
                  <a:fillRect l="-176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407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18657</TotalTime>
  <Words>1452</Words>
  <Application>Microsoft Office PowerPoint</Application>
  <PresentationFormat>On-screen Show (4:3)</PresentationFormat>
  <Paragraphs>171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Bi-Lipschitz Bijection between the Boolean Cube and the Hamming Ball</vt:lpstr>
      <vt:lpstr>Cube vs. Ball</vt:lpstr>
      <vt:lpstr>The Problem</vt:lpstr>
      <vt:lpstr>Main Theorem</vt:lpstr>
      <vt:lpstr>Main Theorem</vt:lpstr>
      <vt:lpstr>The BTK Partition [DeBruijnTengbergenKruyswijk51]</vt:lpstr>
      <vt:lpstr>The BTK Partition</vt:lpstr>
      <vt:lpstr>The Metric Properties</vt:lpstr>
      <vt:lpstr>The Metric Properties</vt:lpstr>
      <vt:lpstr>The Metric Properties</vt:lpstr>
      <vt:lpstr>The Metric Properties – Proof</vt:lpstr>
      <vt:lpstr>ψ</vt:lpstr>
      <vt:lpstr>The Hamming Ball is bi-Lipschitz Transitive</vt:lpstr>
      <vt:lpstr>The Hamming Ball is bi-Lipschitz Transitive</vt:lpstr>
      <vt:lpstr>PowerPoint Presentation</vt:lpstr>
      <vt:lpstr>The Constants</vt:lpstr>
      <vt:lpstr>General Balanced Halfspaces</vt:lpstr>
      <vt:lpstr>Lower Bounds for Average Stretch</vt:lpstr>
      <vt:lpstr>Goldreich’s Question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GilCohen</dc:creator>
  <cp:lastModifiedBy>Gil</cp:lastModifiedBy>
  <cp:revision>831</cp:revision>
  <dcterms:created xsi:type="dcterms:W3CDTF">2011-08-15T07:34:47Z</dcterms:created>
  <dcterms:modified xsi:type="dcterms:W3CDTF">2013-12-16T15:24:11Z</dcterms:modified>
</cp:coreProperties>
</file>