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66" r:id="rId2"/>
    <p:sldId id="678" r:id="rId3"/>
    <p:sldId id="693" r:id="rId4"/>
    <p:sldId id="694" r:id="rId5"/>
    <p:sldId id="683" r:id="rId6"/>
    <p:sldId id="682" r:id="rId7"/>
    <p:sldId id="648" r:id="rId8"/>
    <p:sldId id="650" r:id="rId9"/>
    <p:sldId id="711" r:id="rId10"/>
    <p:sldId id="651" r:id="rId11"/>
    <p:sldId id="649" r:id="rId12"/>
    <p:sldId id="688" r:id="rId13"/>
    <p:sldId id="712" r:id="rId14"/>
    <p:sldId id="670" r:id="rId15"/>
    <p:sldId id="665" r:id="rId16"/>
    <p:sldId id="666" r:id="rId17"/>
    <p:sldId id="719" r:id="rId18"/>
    <p:sldId id="707" r:id="rId19"/>
    <p:sldId id="677" r:id="rId20"/>
    <p:sldId id="676" r:id="rId21"/>
    <p:sldId id="655" r:id="rId22"/>
    <p:sldId id="687" r:id="rId23"/>
    <p:sldId id="691" r:id="rId24"/>
    <p:sldId id="717" r:id="rId25"/>
    <p:sldId id="656" r:id="rId26"/>
    <p:sldId id="714" r:id="rId27"/>
    <p:sldId id="658" r:id="rId28"/>
    <p:sldId id="716" r:id="rId29"/>
    <p:sldId id="672" r:id="rId30"/>
    <p:sldId id="660" r:id="rId31"/>
    <p:sldId id="718" r:id="rId32"/>
    <p:sldId id="699" r:id="rId33"/>
    <p:sldId id="696" r:id="rId34"/>
    <p:sldId id="700" r:id="rId35"/>
    <p:sldId id="708" r:id="rId36"/>
    <p:sldId id="698" r:id="rId37"/>
    <p:sldId id="721" r:id="rId38"/>
    <p:sldId id="713" r:id="rId39"/>
    <p:sldId id="709" r:id="rId40"/>
    <p:sldId id="710" r:id="rId41"/>
    <p:sldId id="703" r:id="rId42"/>
    <p:sldId id="720" r:id="rId43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003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4" autoAdjust="0"/>
    <p:restoredTop sz="83252" autoAdjust="0"/>
  </p:normalViewPr>
  <p:slideViewPr>
    <p:cSldViewPr snapToGrid="0" snapToObjects="1">
      <p:cViewPr>
        <p:scale>
          <a:sx n="81" d="100"/>
          <a:sy n="81" d="100"/>
        </p:scale>
        <p:origin x="-15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6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 varScale="1">
      <p:scale>
        <a:sx n="100" d="100"/>
        <a:sy n="100" d="100"/>
      </p:scale>
      <p:origin x="0" y="2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tags" Target="tags/tag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33788-CB95-F74B-8E6E-BE72FFB10CE8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6BFD-0579-224A-A79C-A266D3A5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27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EAEB9-28D0-C941-942B-6ECB1E3275F0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417B-165E-3848-8F77-FBED8B6C0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for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invitation to speak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Joint work with </a:t>
            </a:r>
            <a:r>
              <a:rPr lang="en-US" b="1" baseline="0" dirty="0" smtClean="0"/>
              <a:t>Rocco Servedio </a:t>
            </a:r>
            <a:r>
              <a:rPr lang="en-US" baseline="0" dirty="0" smtClean="0"/>
              <a:t>at Columbia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We’ll discuss [HKM] and this notion of regularity -- a </a:t>
            </a:r>
            <a:r>
              <a:rPr lang="en-US" b="1" baseline="0" dirty="0" smtClean="0"/>
              <a:t>technical condition</a:t>
            </a:r>
            <a:r>
              <a:rPr lang="en-US" baseline="0" dirty="0" smtClean="0"/>
              <a:t> -- but for now, tau is a number between 0 and 1, the smaller tau is, the nicer.</a:t>
            </a:r>
          </a:p>
          <a:p>
            <a:r>
              <a:rPr lang="en-US" baseline="0" dirty="0" smtClean="0"/>
              <a:t>It is natural to wonder how our result relates to HKM’s, how low weight halfspaces compare to regular ones. </a:t>
            </a:r>
          </a:p>
          <a:p>
            <a:r>
              <a:rPr lang="en-US" baseline="0" dirty="0" smtClean="0"/>
              <a:t>The answer is that they are </a:t>
            </a:r>
            <a:r>
              <a:rPr lang="en-US" b="1" baseline="0" dirty="0" smtClean="0"/>
              <a:t>incomparable.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Start with some background and context.  The role of probabilistic Central Limit Theorems </a:t>
            </a:r>
          </a:p>
          <a:p>
            <a:r>
              <a:rPr lang="en-US" baseline="0" dirty="0" smtClean="0"/>
              <a:t>As you may have guessed </a:t>
            </a:r>
            <a:r>
              <a:rPr lang="en-US" b="1" baseline="0" dirty="0" smtClean="0"/>
              <a:t>regularity is crucial </a:t>
            </a:r>
            <a:r>
              <a:rPr lang="en-US" baseline="0" dirty="0" smtClean="0"/>
              <a:t>to this whole framework</a:t>
            </a:r>
          </a:p>
          <a:p>
            <a:r>
              <a:rPr lang="en-US" baseline="0" dirty="0" smtClean="0"/>
              <a:t>Our work, extending this framework </a:t>
            </a:r>
            <a:r>
              <a:rPr lang="en-US" b="1" baseline="0" dirty="0" smtClean="0"/>
              <a:t>beyond regularity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Versatile and powerful framework for obtaining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We’ll see in a slide what we mean by reasonable. </a:t>
            </a:r>
          </a:p>
          <a:p>
            <a:r>
              <a:rPr lang="en-US" baseline="0" dirty="0" smtClean="0"/>
              <a:t>Many notions of </a:t>
            </a:r>
            <a:r>
              <a:rPr lang="en-US" b="1" baseline="0" dirty="0" smtClean="0"/>
              <a:t>convergence</a:t>
            </a:r>
            <a:r>
              <a:rPr lang="en-US" baseline="0" dirty="0" smtClean="0"/>
              <a:t>, in this talk:  CDF distance.</a:t>
            </a:r>
          </a:p>
          <a:p>
            <a:r>
              <a:rPr lang="en-US" baseline="0" dirty="0" smtClean="0"/>
              <a:t>Perfectly suited for </a:t>
            </a:r>
            <a:r>
              <a:rPr lang="en-US" baseline="0" dirty="0" err="1" smtClean="0"/>
              <a:t>halfspaces</a:t>
            </a:r>
            <a:r>
              <a:rPr lang="en-US" baseline="0" dirty="0" smtClean="0"/>
              <a:t> where </a:t>
            </a:r>
            <a:r>
              <a:rPr lang="en-US" baseline="0" dirty="0" err="1" smtClean="0"/>
              <a:t>w.x</a:t>
            </a:r>
            <a:r>
              <a:rPr lang="en-US" baseline="0" dirty="0" smtClean="0"/>
              <a:t>&lt;=\theta determines value of </a:t>
            </a:r>
            <a:r>
              <a:rPr lang="en-US" baseline="0" dirty="0" err="1" smtClean="0"/>
              <a:t>halfspace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Let’s recalling the classic BE central limit theorem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Sum of Gaussians is Gaussian</a:t>
            </a:r>
          </a:p>
          <a:p>
            <a:r>
              <a:rPr lang="en-US" baseline="0" dirty="0" smtClean="0"/>
              <a:t>This is why its called the replacement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1) We have already seen that regularity is crucial to statement being true. </a:t>
            </a:r>
          </a:p>
          <a:p>
            <a:r>
              <a:rPr lang="en-US" b="0" baseline="0" dirty="0" smtClean="0"/>
              <a:t>Also </a:t>
            </a:r>
            <a:r>
              <a:rPr lang="en-US" b="1" baseline="0" dirty="0" smtClean="0"/>
              <a:t>shows up in the proof.</a:t>
            </a:r>
          </a:p>
          <a:p>
            <a:r>
              <a:rPr lang="en-US" b="0" baseline="0" dirty="0" smtClean="0"/>
              <a:t>2) Matching moments: natural to want </a:t>
            </a:r>
            <a:r>
              <a:rPr lang="en-US" b="0" baseline="0" dirty="0" err="1" smtClean="0"/>
              <a:t>G_i</a:t>
            </a:r>
            <a:r>
              <a:rPr lang="en-US" b="0" baseline="0" dirty="0" smtClean="0"/>
              <a:t> to “</a:t>
            </a:r>
            <a:r>
              <a:rPr lang="en-US" b="1" baseline="0" dirty="0" smtClean="0"/>
              <a:t>look like</a:t>
            </a:r>
            <a:r>
              <a:rPr lang="en-US" b="0" baseline="0" dirty="0" smtClean="0"/>
              <a:t>” </a:t>
            </a:r>
            <a:r>
              <a:rPr lang="en-US" b="0" baseline="0" dirty="0" err="1" smtClean="0"/>
              <a:t>X_i</a:t>
            </a:r>
            <a:r>
              <a:rPr lang="en-US" b="0" baseline="0" dirty="0" smtClean="0"/>
              <a:t> </a:t>
            </a:r>
          </a:p>
          <a:p>
            <a:r>
              <a:rPr lang="en-US" b="0" baseline="0" dirty="0" smtClean="0"/>
              <a:t>3) Independence:  Arises in analysis (done using Taylor’s Theorem)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Range of ingredients at technical level that we won’t need to worry about, but just mention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So, what’s the connection between central limit theorems and the problem we care about, that of fooling halfspaces? </a:t>
            </a:r>
          </a:p>
          <a:p>
            <a:r>
              <a:rPr lang="en-US" baseline="0" dirty="0" smtClean="0"/>
              <a:t>Connection becomes quite clear when we write them as follows: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Suitable</a:t>
            </a:r>
            <a:r>
              <a:rPr lang="en-US" baseline="0" dirty="0" smtClean="0"/>
              <a:t> pseudorandom 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Interested in a </a:t>
            </a:r>
            <a:r>
              <a:rPr lang="en-US" b="1" baseline="0" dirty="0" smtClean="0"/>
              <a:t>basic object</a:t>
            </a:r>
            <a:r>
              <a:rPr lang="en-US" baseline="0" dirty="0" smtClean="0"/>
              <a:t>, the intersection of halfspaces, or polytopes, </a:t>
            </a:r>
            <a:r>
              <a:rPr lang="en-US" b="1" baseline="0" dirty="0" smtClean="0"/>
              <a:t>over the discrete cube. </a:t>
            </a:r>
          </a:p>
          <a:p>
            <a:r>
              <a:rPr lang="en-US" b="0" baseline="0" dirty="0" smtClean="0"/>
              <a:t>As we know, these objects show up in a </a:t>
            </a:r>
            <a:r>
              <a:rPr lang="en-US" b="1" baseline="0" dirty="0" smtClean="0"/>
              <a:t>variety of contexts.</a:t>
            </a:r>
          </a:p>
          <a:p>
            <a:r>
              <a:rPr lang="en-US" b="0" baseline="0" dirty="0" smtClean="0"/>
              <a:t>Of course been studied not just in CS but in combinatorics, geometry, optimization and so 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Hash:  Pairwise independent; O(log n) bits of seed.  Enough to spread weights.  Each bucket:  O(log n) bits of seed, so log(n)/\eps^2 in total.  4-wise independence in each bucket suffices because that’s moment bound that allows BE proof to go through (over mega-variables).</a:t>
            </a:r>
          </a:p>
          <a:p>
            <a:r>
              <a:rPr lang="en-US" baseline="0" dirty="0" smtClean="0"/>
              <a:t>Very few buckets, can afford to be independent across them.</a:t>
            </a:r>
          </a:p>
          <a:p>
            <a:r>
              <a:rPr lang="en-US" baseline="0" dirty="0" smtClean="0"/>
              <a:t>Starting point of their paper, many other results/improvements.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 surprisingly, want to kill off those the largest weights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Here’s what the regularity lemma says. </a:t>
            </a:r>
          </a:p>
          <a:p>
            <a:r>
              <a:rPr lang="en-US" baseline="0" dirty="0" smtClean="0"/>
              <a:t>If the weights of a halfspace are sorted according to magnitude, then there is </a:t>
            </a:r>
            <a:r>
              <a:rPr lang="en-US" b="1" baseline="0" dirty="0" smtClean="0"/>
              <a:t>head</a:t>
            </a:r>
            <a:r>
              <a:rPr lang="en-US" baseline="0" dirty="0" smtClean="0"/>
              <a:t> comprising </a:t>
            </a:r>
            <a:r>
              <a:rPr lang="en-US" b="1" baseline="0" dirty="0" smtClean="0"/>
              <a:t>very few </a:t>
            </a:r>
            <a:r>
              <a:rPr lang="en-US" baseline="0" dirty="0" smtClean="0"/>
              <a:t>… </a:t>
            </a:r>
            <a:r>
              <a:rPr lang="en-US" b="1" baseline="0" dirty="0" smtClean="0"/>
              <a:t>followed by a tail</a:t>
            </a:r>
            <a:r>
              <a:rPr lang="en-US" baseline="0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 should say that this is just the </a:t>
            </a:r>
            <a:r>
              <a:rPr lang="en-US" b="1" baseline="0" dirty="0" smtClean="0"/>
              <a:t>starting point </a:t>
            </a:r>
            <a:r>
              <a:rPr lang="en-US" baseline="0" dirty="0" smtClean="0"/>
              <a:t>of their paper, plenty of other cool results. Not enough time to do it justice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 smtClean="0">
                <a:solidFill>
                  <a:srgbClr val="000090"/>
                </a:solidFill>
                <a:cs typeface="Helvetica"/>
              </a:rPr>
              <a:t>[Mossel08,</a:t>
            </a:r>
            <a:r>
              <a:rPr lang="en-US" sz="1200" i="0" baseline="0" dirty="0" smtClean="0">
                <a:solidFill>
                  <a:srgbClr val="000090"/>
                </a:solidFill>
                <a:cs typeface="Helvetica"/>
              </a:rPr>
              <a:t> GOWZ10]:  </a:t>
            </a:r>
            <a:r>
              <a:rPr lang="en-US" sz="1200" i="1" dirty="0" smtClean="0">
                <a:solidFill>
                  <a:srgbClr val="C0504D"/>
                </a:solidFill>
                <a:cs typeface="Helvetica"/>
              </a:rPr>
              <a:t>k </a:t>
            </a:r>
            <a:r>
              <a:rPr lang="en-US" sz="1200" dirty="0" smtClean="0">
                <a:solidFill>
                  <a:srgbClr val="000090"/>
                </a:solidFill>
                <a:cs typeface="Helvetica"/>
              </a:rPr>
              <a:t>= </a:t>
            </a:r>
            <a:r>
              <a:rPr lang="en-US" sz="1200" i="1" dirty="0" smtClean="0">
                <a:solidFill>
                  <a:srgbClr val="000090"/>
                </a:solidFill>
                <a:cs typeface="Helvetica"/>
              </a:rPr>
              <a:t>o</a:t>
            </a:r>
            <a:r>
              <a:rPr lang="en-US" sz="12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12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1200" dirty="0" smtClean="0">
                <a:solidFill>
                  <a:srgbClr val="000090"/>
                </a:solidFill>
                <a:cs typeface="Helvetica"/>
              </a:rPr>
              <a:t>) </a:t>
            </a:r>
            <a:r>
              <a:rPr lang="en-US" sz="1200" dirty="0" err="1" smtClean="0">
                <a:solidFill>
                  <a:srgbClr val="000090"/>
                </a:solidFill>
                <a:cs typeface="Helvetica"/>
              </a:rPr>
              <a:t>halfspaces</a:t>
            </a:r>
            <a:r>
              <a:rPr lang="en-US" sz="1200" dirty="0" smtClean="0">
                <a:solidFill>
                  <a:srgbClr val="000090"/>
                </a:solidFill>
                <a:cs typeface="Helvetica"/>
              </a:rPr>
              <a:t>, whereas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[HKM] </a:t>
            </a:r>
            <a:r>
              <a:rPr lang="en-US" sz="1200" dirty="0" smtClean="0">
                <a:solidFill>
                  <a:srgbClr val="000090"/>
                </a:solidFill>
                <a:cs typeface="Helvetica"/>
              </a:rPr>
              <a:t>can handle </a:t>
            </a:r>
            <a:r>
              <a:rPr lang="en-US" sz="1200" i="1" dirty="0" smtClean="0">
                <a:solidFill>
                  <a:srgbClr val="C0504D"/>
                </a:solidFill>
                <a:cs typeface="Helvetica"/>
              </a:rPr>
              <a:t>k </a:t>
            </a:r>
            <a:r>
              <a:rPr lang="en-US" sz="1200" dirty="0" smtClean="0">
                <a:solidFill>
                  <a:srgbClr val="000090"/>
                </a:solidFill>
                <a:cs typeface="Helvetica"/>
              </a:rPr>
              <a:t>= exponential-in-</a:t>
            </a:r>
            <a:r>
              <a:rPr lang="en-US" sz="1200" i="1" dirty="0" smtClean="0">
                <a:solidFill>
                  <a:srgbClr val="000090"/>
                </a:solidFill>
                <a:cs typeface="Helvetica"/>
              </a:rPr>
              <a:t>n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[HKM] have </a:t>
            </a:r>
            <a:r>
              <a:rPr lang="en-US" baseline="0" dirty="0" err="1" smtClean="0"/>
              <a:t>polylog</a:t>
            </a:r>
            <a:r>
              <a:rPr lang="en-US" baseline="0" dirty="0" smtClean="0"/>
              <a:t>(k) dependence in CLT.  Get same dependence in </a:t>
            </a:r>
            <a:r>
              <a:rPr lang="en-US" baseline="0" dirty="0" err="1" smtClean="0"/>
              <a:t>derandomized</a:t>
            </a:r>
            <a:r>
              <a:rPr lang="en-US" baseline="0" dirty="0" smtClean="0"/>
              <a:t> version.  And get </a:t>
            </a:r>
            <a:r>
              <a:rPr lang="en-US" baseline="0" dirty="0" err="1" smtClean="0"/>
              <a:t>polylog</a:t>
            </a:r>
            <a:r>
              <a:rPr lang="en-US" baseline="0" dirty="0" smtClean="0"/>
              <a:t>(k) dependence in </a:t>
            </a:r>
            <a:r>
              <a:rPr lang="en-US" baseline="0" dirty="0" err="1" smtClean="0"/>
              <a:t>anticoncentration</a:t>
            </a:r>
            <a:r>
              <a:rPr lang="en-US" baseline="0" dirty="0" smtClean="0"/>
              <a:t> bound (recall technical stuff).  So get through (2):  PRG for intersection of regular.  </a:t>
            </a:r>
          </a:p>
          <a:p>
            <a:r>
              <a:rPr lang="en-US" b="0" baseline="0" dirty="0" smtClean="0"/>
              <a:t>Would love to have result for general </a:t>
            </a:r>
            <a:r>
              <a:rPr lang="en-US" b="0" baseline="0" dirty="0" err="1" smtClean="0"/>
              <a:t>halfspaces</a:t>
            </a:r>
            <a:r>
              <a:rPr lang="en-US" b="0" baseline="0" dirty="0" smtClean="0"/>
              <a:t>, but </a:t>
            </a:r>
            <a:r>
              <a:rPr lang="en-US" b="0" baseline="0" smtClean="0"/>
              <a:t>obstacle.</a:t>
            </a: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Observe that none of them are regular </a:t>
            </a:r>
          </a:p>
          <a:p>
            <a:r>
              <a:rPr lang="en-US" baseline="0" dirty="0" smtClean="0"/>
              <a:t>If you do not restrict the i-th variable, the i-th halfspace will remain non-regular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my remaining time, I’d like to tell you about our work </a:t>
            </a:r>
            <a:r>
              <a:rPr lang="en-US" b="1" baseline="0" dirty="0" smtClean="0"/>
              <a:t>overcoming this barrier </a:t>
            </a:r>
            <a:r>
              <a:rPr lang="en-US" baseline="0" dirty="0" smtClean="0"/>
              <a:t>in the case of low-weight </a:t>
            </a:r>
            <a:r>
              <a:rPr lang="en-US" baseline="0" dirty="0" err="1" smtClean="0"/>
              <a:t>halfspaces</a:t>
            </a:r>
            <a:endParaRPr lang="en-US" baseline="0" dirty="0" smtClean="0"/>
          </a:p>
          <a:p>
            <a:r>
              <a:rPr lang="en-US" baseline="0" dirty="0" smtClean="0"/>
              <a:t>Can even handle </a:t>
            </a:r>
            <a:r>
              <a:rPr lang="en-US" b="1" baseline="0" dirty="0" smtClean="0"/>
              <a:t>exponentially many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Since working over the </a:t>
            </a:r>
            <a:r>
              <a:rPr lang="en-US" b="1" baseline="0" dirty="0" smtClean="0"/>
              <a:t>discrete cube</a:t>
            </a:r>
            <a:r>
              <a:rPr lang="en-US" b="0" baseline="0" dirty="0" smtClean="0"/>
              <a:t>, not hard to see that we can assume … </a:t>
            </a:r>
          </a:p>
          <a:p>
            <a:r>
              <a:rPr lang="en-US" b="0" baseline="0" dirty="0" smtClean="0"/>
              <a:t>And indeed we’ll adopt this convention for the rest of the talk, that the </a:t>
            </a:r>
            <a:r>
              <a:rPr lang="en-US" b="1" baseline="0" dirty="0" smtClean="0"/>
              <a:t>weights are integers</a:t>
            </a:r>
          </a:p>
          <a:p>
            <a:r>
              <a:rPr lang="en-US" b="0" baseline="0" dirty="0" smtClean="0"/>
              <a:t>With this convention in place, we can state a </a:t>
            </a:r>
            <a:r>
              <a:rPr lang="en-US" b="1" baseline="0" dirty="0" smtClean="0"/>
              <a:t>definition</a:t>
            </a:r>
            <a:r>
              <a:rPr lang="en-US" b="0" baseline="0" dirty="0" smtClean="0"/>
              <a:t> and a </a:t>
            </a:r>
            <a:r>
              <a:rPr lang="en-US" b="1" baseline="0" dirty="0" smtClean="0"/>
              <a:t>standard fact</a:t>
            </a:r>
            <a:r>
              <a:rPr lang="en-US" b="0" baseline="0" dirty="0" smtClean="0"/>
              <a:t> </a:t>
            </a:r>
          </a:p>
          <a:p>
            <a:r>
              <a:rPr lang="en-US" b="0" baseline="0" dirty="0" smtClean="0"/>
              <a:t>Weight of a halfspace is the magnitude of the largest coordinate its weight vector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And this is the class we will fool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First of all, generically, if we know how to fool a function G, and fool a function H, it is </a:t>
            </a:r>
            <a:r>
              <a:rPr lang="en-US" b="1" baseline="0" dirty="0" smtClean="0"/>
              <a:t>far from clear</a:t>
            </a:r>
            <a:r>
              <a:rPr lang="en-US" baseline="0" dirty="0" smtClean="0"/>
              <a:t> we have </a:t>
            </a:r>
          </a:p>
          <a:p>
            <a:r>
              <a:rPr lang="en-US" baseline="0" dirty="0" smtClean="0"/>
              <a:t>Especially unclear in this setting </a:t>
            </a:r>
          </a:p>
          <a:p>
            <a:r>
              <a:rPr lang="en-US" baseline="0" dirty="0" smtClean="0"/>
              <a:t>One of our </a:t>
            </a:r>
            <a:r>
              <a:rPr lang="en-US" b="1" baseline="0" dirty="0" smtClean="0"/>
              <a:t>main contributions</a:t>
            </a:r>
            <a:r>
              <a:rPr lang="en-US" baseline="0" dirty="0" smtClean="0"/>
              <a:t> in this work is to bring together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HKM has all 3 conditions for k-dimensional 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Why the CNF formula does not jive with the hybrid method </a:t>
            </a:r>
          </a:p>
          <a:p>
            <a:r>
              <a:rPr lang="en-US" baseline="0" dirty="0" smtClean="0"/>
              <a:t>Recall we need that none of the variables are dominant.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Usual BE proof:  No notion of a joint distribution between X and Y </a:t>
            </a:r>
          </a:p>
          <a:p>
            <a:r>
              <a:rPr lang="en-US" baseline="0" dirty="0" smtClean="0"/>
              <a:t>We do consider them as jointly distributed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way this manifests itself in the formal proof is that in Taylor expansion of Phi(</a:t>
            </a:r>
            <a:r>
              <a:rPr lang="en-US" baseline="0" dirty="0" err="1" smtClean="0"/>
              <a:t>v+Delta</a:t>
            </a:r>
            <a:r>
              <a:rPr lang="en-US" baseline="0" dirty="0" smtClean="0"/>
              <a:t>), in usual proof v and Delta are independent, for us they’re not.  Express </a:t>
            </a:r>
            <a:r>
              <a:rPr lang="en-US" baseline="0" dirty="0" err="1" smtClean="0"/>
              <a:t>v+Delta</a:t>
            </a:r>
            <a:r>
              <a:rPr lang="en-US" baseline="0" dirty="0" smtClean="0"/>
              <a:t> as mixture of two or three things, in each component it’s a sum of two independent things.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In this talk, we will focus on just two complexity measures </a:t>
            </a:r>
          </a:p>
          <a:p>
            <a:r>
              <a:rPr lang="en-US" b="0" baseline="0" dirty="0" smtClean="0"/>
              <a:t>k = number of halfspaces, the number of bounding </a:t>
            </a:r>
            <a:r>
              <a:rPr lang="en-US" b="0" baseline="0" dirty="0" err="1" smtClean="0"/>
              <a:t>hyperplanes</a:t>
            </a:r>
            <a:r>
              <a:rPr lang="en-US" b="0" baseline="0" dirty="0" smtClean="0"/>
              <a:t> of our </a:t>
            </a:r>
            <a:r>
              <a:rPr lang="en-US" b="0" baseline="0" dirty="0" err="1" smtClean="0"/>
              <a:t>polytope</a:t>
            </a:r>
            <a:r>
              <a:rPr lang="en-US" b="0" baseline="0" dirty="0" smtClean="0"/>
              <a:t> </a:t>
            </a:r>
          </a:p>
          <a:p>
            <a:r>
              <a:rPr lang="en-US" b="1" baseline="0" dirty="0" smtClean="0"/>
              <a:t>Our results will have a dependence </a:t>
            </a:r>
            <a:r>
              <a:rPr lang="en-US" b="0" baseline="0" dirty="0" smtClean="0"/>
              <a:t>on both k and t </a:t>
            </a:r>
          </a:p>
          <a:p>
            <a:r>
              <a:rPr lang="en-US" b="0" baseline="0" dirty="0" smtClean="0"/>
              <a:t>Before moving on, just want to comment that even the intersection of </a:t>
            </a:r>
            <a:r>
              <a:rPr lang="en-US" b="1" baseline="0" dirty="0" smtClean="0"/>
              <a:t>weight-1 halfspaces </a:t>
            </a:r>
            <a:r>
              <a:rPr lang="en-US" b="0" baseline="0" dirty="0" smtClean="0"/>
              <a:t>capture </a:t>
            </a:r>
            <a:r>
              <a:rPr lang="en-US" b="1" baseline="0" dirty="0" smtClean="0"/>
              <a:t>interesting functions </a:t>
            </a:r>
            <a:r>
              <a:rPr lang="en-US" b="0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… whereas we achieve seed length polylog(n)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… whereas we achieve seed length polylog(n)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Many questions one can ask about intersections of halfspaces, this talk will be about </a:t>
            </a:r>
            <a:r>
              <a:rPr lang="en-US" b="1" baseline="0" dirty="0" smtClean="0"/>
              <a:t>Pseudorandom Generators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Quickly recall a standard definition </a:t>
            </a:r>
          </a:p>
          <a:p>
            <a:r>
              <a:rPr lang="en-US" b="1" baseline="0" dirty="0" smtClean="0"/>
              <a:t>Stretching</a:t>
            </a:r>
            <a:r>
              <a:rPr lang="en-US" baseline="0" dirty="0" smtClean="0"/>
              <a:t> m truly random bits into </a:t>
            </a:r>
            <a:r>
              <a:rPr lang="en-US" b="1" baseline="0" dirty="0" smtClean="0"/>
              <a:t>many more</a:t>
            </a:r>
            <a:r>
              <a:rPr lang="en-US" baseline="0" dirty="0" smtClean="0"/>
              <a:t> bits,</a:t>
            </a:r>
          </a:p>
          <a:p>
            <a:r>
              <a:rPr lang="en-US" baseline="0" dirty="0" smtClean="0"/>
              <a:t>In such a way that no intersection of </a:t>
            </a:r>
            <a:r>
              <a:rPr lang="en-US" baseline="0" dirty="0" err="1" smtClean="0"/>
              <a:t>halfspaces</a:t>
            </a:r>
            <a:r>
              <a:rPr lang="en-US" baseline="0" dirty="0" smtClean="0"/>
              <a:t> can “tell the difference”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Will a more detailed comparison to previous work in a couple of slides, but let me just </a:t>
            </a:r>
            <a:r>
              <a:rPr lang="en-US" b="1" baseline="0" dirty="0" smtClean="0"/>
              <a:t>state one point of comparison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There’s a simple randomized algorithm for this task – </a:t>
            </a:r>
            <a:r>
              <a:rPr lang="en-US" b="1" baseline="0" dirty="0" smtClean="0"/>
              <a:t>random sampling </a:t>
            </a:r>
            <a:r>
              <a:rPr lang="en-US" baseline="0" dirty="0" smtClean="0"/>
              <a:t>-- the name of the game here is to do it </a:t>
            </a:r>
            <a:r>
              <a:rPr lang="en-US" b="1" baseline="0" dirty="0" smtClean="0"/>
              <a:t>deterministically</a:t>
            </a:r>
            <a:r>
              <a:rPr lang="en-US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9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2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6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2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9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0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8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8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9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7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3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4012B-BD04-4348-A195-6BFD20F630E4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3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1.jpg"/><Relationship Id="rId6" Type="http://schemas.openxmlformats.org/officeDocument/2006/relationships/image" Target="../media/image3.emf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52131" y="845699"/>
            <a:ext cx="8470221" cy="1604367"/>
          </a:xfrm>
        </p:spPr>
        <p:txBody>
          <a:bodyPr anchor="ctr">
            <a:noAutofit/>
          </a:bodyPr>
          <a:lstStyle/>
          <a:p>
            <a:pPr>
              <a:lnSpc>
                <a:spcPts val="4140"/>
              </a:lnSpc>
            </a:pPr>
            <a:r>
              <a:rPr lang="en-US" sz="3200" dirty="0" smtClean="0">
                <a:solidFill>
                  <a:schemeClr val="accent2"/>
                </a:solidFill>
                <a:latin typeface="+mn-lt"/>
                <a:cs typeface="Helvetica"/>
              </a:rPr>
              <a:t>Fooling intersections of low-weight halfspaces</a:t>
            </a:r>
            <a:endParaRPr lang="en-US" sz="32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90147" y="70257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23276" y="5150843"/>
            <a:ext cx="6343571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300"/>
              </a:spcAft>
            </a:pPr>
            <a:r>
              <a:rPr lang="en-US" sz="2000" dirty="0" smtClean="0">
                <a:solidFill>
                  <a:srgbClr val="008000"/>
                </a:solidFill>
              </a:rPr>
              <a:t>IAS</a:t>
            </a:r>
          </a:p>
          <a:p>
            <a:pPr algn="ctr" defTabSz="457200">
              <a:spcAft>
                <a:spcPts val="300"/>
              </a:spcAft>
            </a:pPr>
            <a:r>
              <a:rPr lang="en-US" sz="2000" dirty="0" smtClean="0">
                <a:solidFill>
                  <a:srgbClr val="008000"/>
                </a:solidFill>
              </a:rPr>
              <a:t>October 2017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9513" y="2632346"/>
            <a:ext cx="7537039" cy="1441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40"/>
              </a:lnSpc>
            </a:pPr>
            <a:r>
              <a:rPr lang="en-US" sz="2800" dirty="0" smtClean="0">
                <a:solidFill>
                  <a:srgbClr val="000090"/>
                </a:solidFill>
                <a:latin typeface="+mn-lt"/>
                <a:cs typeface="Helvetica"/>
              </a:rPr>
              <a:t>Rocco Servedio</a:t>
            </a:r>
          </a:p>
          <a:p>
            <a:pPr>
              <a:lnSpc>
                <a:spcPts val="3240"/>
              </a:lnSpc>
              <a:spcAft>
                <a:spcPts val="1500"/>
              </a:spcAft>
            </a:pP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(Columbia) </a:t>
            </a:r>
          </a:p>
          <a:p>
            <a:pPr>
              <a:lnSpc>
                <a:spcPts val="2940"/>
              </a:lnSpc>
              <a:spcAft>
                <a:spcPts val="300"/>
              </a:spcAft>
            </a:pPr>
            <a:r>
              <a:rPr lang="en-US" sz="2400" dirty="0" smtClean="0">
                <a:solidFill>
                  <a:srgbClr val="000090"/>
                </a:solidFill>
                <a:latin typeface="+mn-lt"/>
                <a:cs typeface="Helvetica"/>
              </a:rPr>
              <a:t>Joint work with </a:t>
            </a:r>
            <a:r>
              <a:rPr lang="en-US" sz="2800" dirty="0" smtClean="0">
                <a:solidFill>
                  <a:srgbClr val="000090"/>
                </a:solidFill>
                <a:latin typeface="+mn-lt"/>
                <a:cs typeface="Helvetica"/>
              </a:rPr>
              <a:t>Li-Yang Tan </a:t>
            </a:r>
            <a:r>
              <a:rPr lang="en-US" sz="2400" dirty="0">
                <a:solidFill>
                  <a:srgbClr val="000090"/>
                </a:solidFill>
                <a:cs typeface="Helvetica"/>
              </a:rPr>
              <a:t>(TTI Chicago / Stanford)</a:t>
            </a:r>
            <a:endParaRPr lang="en-US" sz="2400" dirty="0" smtClean="0">
              <a:solidFill>
                <a:schemeClr val="accent2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6581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880806"/>
              </p:ext>
            </p:extLst>
          </p:nvPr>
        </p:nvGraphicFramePr>
        <p:xfrm>
          <a:off x="172155" y="1830257"/>
          <a:ext cx="8762999" cy="19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4032"/>
                <a:gridCol w="3328967"/>
              </a:tblGrid>
              <a:tr h="240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240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30707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000090"/>
                          </a:solidFill>
                        </a:rPr>
                        <a:t>Intersections</a:t>
                      </a:r>
                      <a:r>
                        <a:rPr lang="en-US" sz="2200" b="0" baseline="0" dirty="0" smtClean="0">
                          <a:solidFill>
                            <a:srgbClr val="000090"/>
                          </a:solidFill>
                        </a:rPr>
                        <a:t> of </a:t>
                      </a:r>
                      <a:r>
                        <a:rPr lang="en-US" sz="2200" b="0" i="1" baseline="0" dirty="0" smtClean="0">
                          <a:solidFill>
                            <a:srgbClr val="660066"/>
                          </a:solidFill>
                        </a:rPr>
                        <a:t>k</a:t>
                      </a:r>
                      <a:r>
                        <a:rPr lang="en-US" sz="2200" b="0" i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200" b="0" i="0" baseline="0" dirty="0" smtClean="0">
                          <a:solidFill>
                            <a:srgbClr val="008000"/>
                          </a:solidFill>
                        </a:rPr>
                        <a:t>“</a:t>
                      </a:r>
                      <a:r>
                        <a:rPr lang="en-US" sz="2200" b="0" i="1" baseline="0" dirty="0" smtClean="0">
                          <a:solidFill>
                            <a:srgbClr val="008000"/>
                          </a:solidFill>
                        </a:rPr>
                        <a:t>τ</a:t>
                      </a:r>
                      <a:r>
                        <a:rPr lang="en-US" sz="2200" b="0" baseline="0" dirty="0" smtClean="0">
                          <a:solidFill>
                            <a:srgbClr val="008000"/>
                          </a:solidFill>
                        </a:rPr>
                        <a:t>-regular” </a:t>
                      </a:r>
                      <a:r>
                        <a:rPr lang="en-US" sz="2200" b="0" baseline="0" dirty="0" smtClean="0">
                          <a:solidFill>
                            <a:srgbClr val="000090"/>
                          </a:solidFill>
                        </a:rPr>
                        <a:t>halfspaces </a:t>
                      </a: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[</a:t>
                      </a:r>
                      <a:r>
                        <a:rPr lang="en-US" sz="1800" b="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Harsha</a:t>
                      </a:r>
                      <a:r>
                        <a:rPr lang="en-US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1800" b="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Klivans</a:t>
                      </a:r>
                      <a:r>
                        <a:rPr lang="en-US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Meka 10] </a:t>
                      </a:r>
                      <a:r>
                        <a:rPr lang="en-US" sz="1800" b="0" baseline="0" dirty="0" smtClean="0">
                          <a:solidFill>
                            <a:srgbClr val="000090"/>
                          </a:solidFill>
                        </a:rPr>
                        <a:t>  </a:t>
                      </a:r>
                      <a:endParaRPr lang="en-US" sz="1800" b="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>
                          <a:solidFill>
                            <a:srgbClr val="000090"/>
                          </a:solidFill>
                        </a:rPr>
                        <a:t>poly(log </a:t>
                      </a:r>
                      <a:r>
                        <a:rPr lang="en-US" sz="2200" i="1" baseline="0" dirty="0" smtClean="0">
                          <a:solidFill>
                            <a:srgbClr val="000090"/>
                          </a:solidFill>
                        </a:rPr>
                        <a:t>n</a:t>
                      </a:r>
                      <a:r>
                        <a:rPr lang="en-US" sz="2200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200" baseline="0" dirty="0" smtClean="0">
                          <a:solidFill>
                            <a:srgbClr val="660066"/>
                          </a:solidFill>
                        </a:rPr>
                        <a:t>log </a:t>
                      </a:r>
                      <a:r>
                        <a:rPr lang="en-US" sz="2200" i="1" baseline="0" dirty="0" smtClean="0">
                          <a:solidFill>
                            <a:srgbClr val="660066"/>
                          </a:solidFill>
                        </a:rPr>
                        <a:t>k</a:t>
                      </a:r>
                      <a:r>
                        <a:rPr lang="en-US" sz="2200" baseline="0" dirty="0" smtClean="0">
                          <a:solidFill>
                            <a:srgbClr val="000090"/>
                          </a:solidFill>
                        </a:rPr>
                        <a:t>, 1/</a:t>
                      </a:r>
                      <a:r>
                        <a:rPr lang="en-US" sz="2200" i="1" baseline="0" dirty="0" smtClean="0">
                          <a:solidFill>
                            <a:srgbClr val="000090"/>
                          </a:solidFill>
                        </a:rPr>
                        <a:t>ε</a:t>
                      </a:r>
                      <a:r>
                        <a:rPr lang="en-US" sz="2200" baseline="0" dirty="0" smtClean="0">
                          <a:solidFill>
                            <a:srgbClr val="000090"/>
                          </a:solidFill>
                        </a:rPr>
                        <a:t>)  </a:t>
                      </a:r>
                    </a:p>
                  </a:txBody>
                  <a:tcPr>
                    <a:noFill/>
                  </a:tcPr>
                </a:tc>
              </a:tr>
              <a:tr h="280374">
                <a:tc>
                  <a:txBody>
                    <a:bodyPr/>
                    <a:lstStyle/>
                    <a:p>
                      <a:pPr algn="ctr"/>
                      <a:endParaRPr lang="en-US" sz="18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aseline="0" dirty="0" smtClean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201192"/>
              </p:ext>
            </p:extLst>
          </p:nvPr>
        </p:nvGraphicFramePr>
        <p:xfrm>
          <a:off x="172155" y="1021518"/>
          <a:ext cx="8762999" cy="3572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4032"/>
                <a:gridCol w="3328967"/>
              </a:tblGrid>
              <a:tr h="536153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0090"/>
                          </a:solidFill>
                        </a:rPr>
                        <a:t>Class of functions:</a:t>
                      </a:r>
                      <a:endParaRPr lang="en-US" sz="20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 smtClean="0">
                          <a:solidFill>
                            <a:srgbClr val="000090"/>
                          </a:solidFill>
                        </a:rPr>
                        <a:t>Seed length for </a:t>
                      </a:r>
                      <a:r>
                        <a:rPr lang="en-US" sz="2200" b="1" i="1" baseline="0" dirty="0" smtClean="0">
                          <a:solidFill>
                            <a:srgbClr val="000090"/>
                          </a:solidFill>
                        </a:rPr>
                        <a:t>ε</a:t>
                      </a:r>
                      <a:r>
                        <a:rPr lang="en-US" sz="2200" b="1" i="0" baseline="0" dirty="0" smtClean="0">
                          <a:solidFill>
                            <a:srgbClr val="000090"/>
                          </a:solidFill>
                        </a:rPr>
                        <a:t>-</a:t>
                      </a:r>
                      <a:r>
                        <a:rPr lang="en-US" sz="2200" b="1" baseline="0" dirty="0" smtClean="0">
                          <a:solidFill>
                            <a:srgbClr val="000090"/>
                          </a:solidFill>
                        </a:rPr>
                        <a:t>PRG:</a:t>
                      </a:r>
                    </a:p>
                  </a:txBody>
                  <a:tcPr>
                    <a:noFill/>
                  </a:tcPr>
                </a:tc>
              </a:tr>
              <a:tr h="94402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008000"/>
                          </a:solidFill>
                        </a:rPr>
                        <a:t>Arbitrary</a:t>
                      </a:r>
                      <a:r>
                        <a:rPr lang="en-US" sz="2200" b="0" baseline="0" dirty="0" smtClean="0">
                          <a:solidFill>
                            <a:srgbClr val="008000"/>
                          </a:solidFill>
                        </a:rPr>
                        <a:t> function </a:t>
                      </a:r>
                      <a:r>
                        <a:rPr lang="en-US" sz="2200" b="0" baseline="0" dirty="0" smtClean="0">
                          <a:solidFill>
                            <a:srgbClr val="000090"/>
                          </a:solidFill>
                        </a:rPr>
                        <a:t>of </a:t>
                      </a:r>
                      <a:r>
                        <a:rPr lang="en-US" sz="2200" b="0" i="1" baseline="0" dirty="0" smtClean="0">
                          <a:solidFill>
                            <a:srgbClr val="660066"/>
                          </a:solidFill>
                        </a:rPr>
                        <a:t>k</a:t>
                      </a:r>
                      <a:r>
                        <a:rPr lang="en-US" sz="2200" b="0" i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200" b="0" i="0" baseline="0" dirty="0" smtClean="0">
                          <a:solidFill>
                            <a:srgbClr val="008000"/>
                          </a:solidFill>
                        </a:rPr>
                        <a:t>arbitrary </a:t>
                      </a:r>
                      <a:r>
                        <a:rPr lang="en-US" sz="2200" b="0" i="0" baseline="0" dirty="0" smtClean="0">
                          <a:solidFill>
                            <a:srgbClr val="000090"/>
                          </a:solidFill>
                        </a:rPr>
                        <a:t>halfspaces</a:t>
                      </a:r>
                      <a:r>
                        <a:rPr lang="en-US" sz="2200" b="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[</a:t>
                      </a:r>
                      <a:r>
                        <a:rPr lang="en-US" sz="1800" b="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Gopalan</a:t>
                      </a:r>
                      <a:r>
                        <a:rPr lang="en-US" sz="18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O’Donnell, Wu, Zuckerman 10] </a:t>
                      </a:r>
                      <a:endParaRPr lang="en-US" sz="18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solidFill>
                            <a:srgbClr val="000090"/>
                          </a:solidFill>
                        </a:rPr>
                        <a:t>poly(log </a:t>
                      </a:r>
                      <a:r>
                        <a:rPr lang="en-US" sz="2200" i="1" baseline="0" dirty="0" smtClean="0">
                          <a:solidFill>
                            <a:srgbClr val="000090"/>
                          </a:solidFill>
                        </a:rPr>
                        <a:t>n</a:t>
                      </a:r>
                      <a:r>
                        <a:rPr lang="en-US" sz="2200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200" i="1" baseline="0" dirty="0" smtClean="0">
                          <a:solidFill>
                            <a:srgbClr val="660066"/>
                          </a:solidFill>
                        </a:rPr>
                        <a:t>k</a:t>
                      </a:r>
                      <a:r>
                        <a:rPr lang="en-US" sz="2200" baseline="0" dirty="0" smtClean="0">
                          <a:solidFill>
                            <a:srgbClr val="000090"/>
                          </a:solidFill>
                        </a:rPr>
                        <a:t>, log(1/</a:t>
                      </a:r>
                      <a:r>
                        <a:rPr lang="en-US" sz="2200" i="1" baseline="0" dirty="0" err="1" smtClean="0">
                          <a:solidFill>
                            <a:srgbClr val="000090"/>
                          </a:solidFill>
                        </a:rPr>
                        <a:t>ε</a:t>
                      </a:r>
                      <a:r>
                        <a:rPr lang="en-US" sz="2200" baseline="0" dirty="0" smtClean="0">
                          <a:solidFill>
                            <a:srgbClr val="000090"/>
                          </a:solidFill>
                        </a:rPr>
                        <a:t>))  </a:t>
                      </a:r>
                    </a:p>
                    <a:p>
                      <a:pPr algn="ctr"/>
                      <a:endParaRPr lang="en-US" sz="2200" b="0" baseline="0" dirty="0" smtClean="0">
                        <a:solidFill>
                          <a:srgbClr val="37609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099051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aseline="0" dirty="0" smtClean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93474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000090"/>
                          </a:solidFill>
                        </a:rPr>
                        <a:t>Intersections</a:t>
                      </a:r>
                      <a:r>
                        <a:rPr lang="en-US" sz="2200" b="0" baseline="0" dirty="0" smtClean="0">
                          <a:solidFill>
                            <a:srgbClr val="000090"/>
                          </a:solidFill>
                        </a:rPr>
                        <a:t> of </a:t>
                      </a:r>
                      <a:r>
                        <a:rPr lang="en-US" sz="2200" b="0" i="1" baseline="0" dirty="0" smtClean="0">
                          <a:solidFill>
                            <a:srgbClr val="660066"/>
                          </a:solidFill>
                        </a:rPr>
                        <a:t>k</a:t>
                      </a:r>
                      <a:r>
                        <a:rPr lang="en-US" sz="2200" b="0" i="1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200" b="0" i="0" baseline="0" dirty="0" smtClean="0">
                          <a:solidFill>
                            <a:srgbClr val="008000"/>
                          </a:solidFill>
                        </a:rPr>
                        <a:t>weight-</a:t>
                      </a:r>
                      <a:r>
                        <a:rPr lang="en-US" sz="2200" b="0" i="1" baseline="0" dirty="0" smtClean="0">
                          <a:solidFill>
                            <a:srgbClr val="008000"/>
                          </a:solidFill>
                        </a:rPr>
                        <a:t>t</a:t>
                      </a:r>
                      <a:r>
                        <a:rPr lang="en-US" sz="2200" b="0" i="0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2200" b="0" i="0" baseline="0" dirty="0" smtClean="0">
                          <a:solidFill>
                            <a:srgbClr val="000090"/>
                          </a:solidFill>
                        </a:rPr>
                        <a:t>halfspaces</a:t>
                      </a: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1800" b="1" i="0" baseline="0" dirty="0" smtClean="0">
                          <a:solidFill>
                            <a:schemeClr val="accent2"/>
                          </a:solidFill>
                        </a:rPr>
                        <a:t>(This work)</a:t>
                      </a:r>
                      <a:endParaRPr lang="en-US" sz="1800" b="1" i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>
                          <a:solidFill>
                            <a:srgbClr val="000090"/>
                          </a:solidFill>
                        </a:rPr>
                        <a:t>poly(log </a:t>
                      </a:r>
                      <a:r>
                        <a:rPr lang="en-US" sz="2200" i="1" baseline="0" dirty="0" smtClean="0">
                          <a:solidFill>
                            <a:srgbClr val="000090"/>
                          </a:solidFill>
                        </a:rPr>
                        <a:t>n</a:t>
                      </a:r>
                      <a:r>
                        <a:rPr lang="en-US" sz="2200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200" baseline="0" dirty="0" smtClean="0">
                          <a:solidFill>
                            <a:srgbClr val="660066"/>
                          </a:solidFill>
                        </a:rPr>
                        <a:t>log </a:t>
                      </a:r>
                      <a:r>
                        <a:rPr lang="en-US" sz="2200" i="1" baseline="0" dirty="0" smtClean="0">
                          <a:solidFill>
                            <a:srgbClr val="660066"/>
                          </a:solidFill>
                        </a:rPr>
                        <a:t>k</a:t>
                      </a:r>
                      <a:r>
                        <a:rPr lang="en-US" sz="2200" baseline="0" dirty="0" smtClean="0">
                          <a:solidFill>
                            <a:srgbClr val="000090"/>
                          </a:solidFill>
                        </a:rPr>
                        <a:t>, </a:t>
                      </a:r>
                      <a:r>
                        <a:rPr lang="en-US" sz="2200" i="1" baseline="0" dirty="0" smtClean="0">
                          <a:solidFill>
                            <a:srgbClr val="008000"/>
                          </a:solidFill>
                        </a:rPr>
                        <a:t>t</a:t>
                      </a:r>
                      <a:r>
                        <a:rPr lang="en-US" sz="2200" baseline="0" dirty="0" smtClean="0">
                          <a:solidFill>
                            <a:srgbClr val="000090"/>
                          </a:solidFill>
                        </a:rPr>
                        <a:t>, 1/</a:t>
                      </a:r>
                      <a:r>
                        <a:rPr lang="en-US" sz="2200" i="1" baseline="0" dirty="0" smtClean="0">
                          <a:solidFill>
                            <a:srgbClr val="000090"/>
                          </a:solidFill>
                        </a:rPr>
                        <a:t>ε</a:t>
                      </a:r>
                      <a:r>
                        <a:rPr lang="en-US" sz="2200" baseline="0" dirty="0" smtClean="0">
                          <a:solidFill>
                            <a:srgbClr val="000090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980" y="3570932"/>
            <a:ext cx="8387084" cy="984796"/>
          </a:xfrm>
          <a:prstGeom prst="rect">
            <a:avLst/>
          </a:prstGeom>
          <a:noFill/>
          <a:ln w="25400">
            <a:solidFill>
              <a:srgbClr val="000090"/>
            </a:solidFill>
          </a:ln>
        </p:spPr>
        <p:txBody>
          <a:bodyPr wrap="square" lIns="274320" tIns="91440" rIns="274320" bIns="9144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-9764" y="-224265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Comparison with two most relevant prior results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7218" y="5231014"/>
            <a:ext cx="1374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Regular halfspaces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84949" y="5023390"/>
            <a:ext cx="2190049" cy="1157111"/>
          </a:xfrm>
          <a:prstGeom prst="ellipse">
            <a:avLst/>
          </a:prstGeom>
          <a:noFill/>
          <a:ln w="2540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97414" y="5226971"/>
            <a:ext cx="1582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Low-weight halfspaces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7291" y="4964954"/>
            <a:ext cx="1100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90"/>
                </a:solidFill>
              </a:rPr>
              <a:t>F</a:t>
            </a:r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i="1" dirty="0" smtClean="0">
                <a:solidFill>
                  <a:srgbClr val="000090"/>
                </a:solidFill>
              </a:rPr>
              <a:t>x</a:t>
            </a:r>
            <a:r>
              <a:rPr lang="en-US" sz="2000" dirty="0" smtClean="0">
                <a:solidFill>
                  <a:srgbClr val="000090"/>
                </a:solidFill>
              </a:rPr>
              <a:t>) = </a:t>
            </a:r>
            <a:r>
              <a:rPr lang="en-US" sz="2000" i="1" dirty="0" smtClean="0">
                <a:solidFill>
                  <a:srgbClr val="000090"/>
                </a:solidFill>
              </a:rPr>
              <a:t>x</a:t>
            </a:r>
            <a:r>
              <a:rPr lang="en-US" sz="2000" baseline="-25000" dirty="0" smtClean="0">
                <a:solidFill>
                  <a:srgbClr val="000090"/>
                </a:solidFill>
              </a:rPr>
              <a:t>1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697578" y="5406157"/>
            <a:ext cx="308548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2024">
              <a:spcAft>
                <a:spcPts val="3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weight </a:t>
            </a:r>
            <a:r>
              <a:rPr lang="en-US" sz="2000" i="1" dirty="0" smtClean="0">
                <a:solidFill>
                  <a:srgbClr val="008000"/>
                </a:solidFill>
              </a:rPr>
              <a:t>t</a:t>
            </a:r>
            <a:r>
              <a:rPr lang="en-US" sz="2000" dirty="0" smtClean="0">
                <a:solidFill>
                  <a:srgbClr val="008000"/>
                </a:solidFill>
              </a:rPr>
              <a:t> = 1</a:t>
            </a:r>
            <a:r>
              <a:rPr lang="en-US" sz="2000" dirty="0" smtClean="0">
                <a:solidFill>
                  <a:srgbClr val="660066"/>
                </a:solidFill>
              </a:rPr>
              <a:t>       </a:t>
            </a:r>
            <a:endParaRPr lang="en-US" dirty="0" smtClean="0">
              <a:solidFill>
                <a:srgbClr val="000090"/>
              </a:solidFill>
            </a:endParaRPr>
          </a:p>
          <a:p>
            <a:pPr marL="285750" indent="-192024">
              <a:spcBef>
                <a:spcPts val="300"/>
              </a:spcBef>
              <a:buFont typeface="Wingdings" charset="2"/>
              <a:buChar char="§"/>
            </a:pPr>
            <a:r>
              <a:rPr lang="en-US" sz="2000" dirty="0" smtClean="0">
                <a:solidFill>
                  <a:srgbClr val="000090"/>
                </a:solidFill>
              </a:rPr>
              <a:t>but regularity </a:t>
            </a:r>
            <a:r>
              <a:rPr lang="en-US" sz="2000" i="1" dirty="0" smtClean="0">
                <a:solidFill>
                  <a:srgbClr val="008000"/>
                </a:solidFill>
              </a:rPr>
              <a:t>τ </a:t>
            </a:r>
            <a:r>
              <a:rPr lang="en-US" sz="2000" dirty="0" smtClean="0">
                <a:solidFill>
                  <a:srgbClr val="008000"/>
                </a:solidFill>
              </a:rPr>
              <a:t>=</a:t>
            </a:r>
            <a:r>
              <a:rPr lang="en-US" sz="2000" i="1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1   </a:t>
            </a:r>
            <a:br>
              <a:rPr lang="en-US" sz="2000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(bad for [HKM10] )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1244406" y="5036168"/>
            <a:ext cx="2190049" cy="1157111"/>
          </a:xfrm>
          <a:prstGeom prst="ellipse">
            <a:avLst/>
          </a:prstGeom>
          <a:noFill/>
          <a:ln w="2540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03119" y="5550820"/>
            <a:ext cx="65093" cy="65093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977620" y="5231014"/>
            <a:ext cx="1080894" cy="348028"/>
          </a:xfrm>
          <a:prstGeom prst="straightConnector1">
            <a:avLst/>
          </a:prstGeom>
          <a:ln w="19050">
            <a:solidFill>
              <a:srgbClr val="800000"/>
            </a:solidFill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930367" y="4802306"/>
            <a:ext cx="4589898" cy="1597108"/>
          </a:xfrm>
          <a:prstGeom prst="ellipse">
            <a:avLst/>
          </a:prstGeom>
          <a:noFill/>
          <a:ln w="254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170" y="6368749"/>
            <a:ext cx="6180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Our result actually captures both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07113" y="2949783"/>
            <a:ext cx="2605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90"/>
                </a:solidFill>
              </a:rPr>
              <a:t>i</a:t>
            </a:r>
            <a:r>
              <a:rPr lang="en-US" sz="2000" dirty="0" smtClean="0">
                <a:solidFill>
                  <a:srgbClr val="000090"/>
                </a:solidFill>
              </a:rPr>
              <a:t>f</a:t>
            </a:r>
            <a:r>
              <a:rPr lang="en-US" sz="2000" i="1" dirty="0" smtClean="0">
                <a:solidFill>
                  <a:srgbClr val="008000"/>
                </a:solidFill>
              </a:rPr>
              <a:t> τ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≤ poly(</a:t>
            </a:r>
            <a:r>
              <a:rPr lang="en-US" sz="2000" i="1" dirty="0" smtClean="0">
                <a:solidFill>
                  <a:srgbClr val="000090"/>
                </a:solidFill>
              </a:rPr>
              <a:t>ε</a:t>
            </a:r>
            <a:r>
              <a:rPr lang="en-US" sz="2000" dirty="0" smtClean="0">
                <a:solidFill>
                  <a:srgbClr val="000090"/>
                </a:solidFill>
              </a:rPr>
              <a:t>/(log </a:t>
            </a:r>
            <a:r>
              <a:rPr lang="en-US" sz="2000" i="1" dirty="0" smtClean="0">
                <a:solidFill>
                  <a:srgbClr val="000090"/>
                </a:solidFill>
              </a:rPr>
              <a:t>k</a:t>
            </a:r>
            <a:r>
              <a:rPr lang="en-US" sz="2000" dirty="0" smtClean="0">
                <a:solidFill>
                  <a:srgbClr val="000090"/>
                </a:solidFill>
              </a:rPr>
              <a:t>))</a:t>
            </a:r>
            <a:r>
              <a:rPr lang="en-US" sz="2000" i="1" dirty="0" smtClean="0">
                <a:solidFill>
                  <a:srgbClr val="008000"/>
                </a:solidFill>
              </a:rPr>
              <a:t>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-2483844" y="19234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9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6" grpId="0"/>
      <p:bldP spid="11" grpId="0"/>
      <p:bldP spid="12" grpId="0" animBg="1"/>
      <p:bldP spid="13" grpId="0" animBg="1"/>
      <p:bldP spid="15" grpId="0" animBg="1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458" y="527887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Outline for the rest of this talk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2110" y="1988545"/>
            <a:ext cx="8069792" cy="304739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Part I: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The connection to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Helvetica"/>
              </a:rPr>
              <a:t>Central Limit Theorems </a:t>
            </a:r>
            <a:endParaRPr lang="en-US" sz="2200" b="1" dirty="0" smtClean="0">
              <a:solidFill>
                <a:schemeClr val="accent1">
                  <a:lumMod val="75000"/>
                </a:schemeClr>
              </a:solidFill>
              <a:cs typeface="Helvetica"/>
            </a:endParaRPr>
          </a:p>
          <a:p>
            <a:pPr marL="685800" indent="-342900" algn="l">
              <a:lnSpc>
                <a:spcPts val="3100"/>
              </a:lnSpc>
              <a:spcAft>
                <a:spcPts val="33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Versatile and powerful framework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for obtaining PRGs from central limit theorems </a:t>
            </a:r>
            <a:br>
              <a:rPr lang="en-US" sz="2200" dirty="0" smtClean="0">
                <a:solidFill>
                  <a:srgbClr val="000090"/>
                </a:solidFill>
                <a:cs typeface="Helvetica"/>
              </a:rPr>
            </a:b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[</a:t>
            </a:r>
            <a:r>
              <a:rPr lang="en-US" sz="2200" dirty="0" err="1" smtClean="0">
                <a:solidFill>
                  <a:srgbClr val="000090"/>
                </a:solidFill>
                <a:cs typeface="Helvetica"/>
              </a:rPr>
              <a:t>Meka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Zuckerman 10; </a:t>
            </a:r>
            <a:r>
              <a:rPr lang="en-US" sz="2200" dirty="0" err="1" smtClean="0">
                <a:solidFill>
                  <a:srgbClr val="000090"/>
                </a:solidFill>
                <a:cs typeface="Helvetica"/>
              </a:rPr>
              <a:t>Harsha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  <a:cs typeface="Helvetica"/>
              </a:rPr>
              <a:t>Klivans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  <a:cs typeface="Helvetica"/>
              </a:rPr>
              <a:t>Meka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10]</a:t>
            </a:r>
          </a:p>
          <a:p>
            <a:pPr marL="342900" indent="-34290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Part II: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Our work</a:t>
            </a:r>
          </a:p>
          <a:p>
            <a:pPr marL="713232" indent="-342900" algn="l">
              <a:lnSpc>
                <a:spcPts val="3300"/>
              </a:lnSpc>
              <a:spcAft>
                <a:spcPts val="6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New techniques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within this PRGs-via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-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CLTs framework</a:t>
            </a:r>
          </a:p>
        </p:txBody>
      </p:sp>
    </p:spTree>
    <p:extLst>
      <p:ext uri="{BB962C8B-B14F-4D97-AF65-F5344CB8AC3E}">
        <p14:creationId xmlns:p14="http://schemas.microsoft.com/office/powerpoint/2010/main" val="39551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148078" y="1344910"/>
            <a:ext cx="8826526" cy="1348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20"/>
              </a:lnSpc>
              <a:spcAft>
                <a:spcPts val="1200"/>
              </a:spcAft>
            </a:pPr>
            <a:r>
              <a:rPr lang="en-US" sz="4000" dirty="0" smtClean="0">
                <a:solidFill>
                  <a:srgbClr val="000090"/>
                </a:solidFill>
                <a:latin typeface="+mn-lt"/>
                <a:cs typeface="Helvetica"/>
              </a:rPr>
              <a:t>Part I: Background and Context</a:t>
            </a:r>
          </a:p>
          <a:p>
            <a:pPr>
              <a:lnSpc>
                <a:spcPts val="4920"/>
              </a:lnSpc>
            </a:pPr>
            <a:r>
              <a:rPr lang="en-US" sz="4000" b="1" dirty="0" smtClean="0">
                <a:solidFill>
                  <a:srgbClr val="000090"/>
                </a:solidFill>
                <a:latin typeface="+mn-lt"/>
                <a:cs typeface="Helvetica"/>
              </a:rPr>
              <a:t>PRGs </a:t>
            </a:r>
            <a:r>
              <a:rPr lang="en-US" sz="3600" b="1" dirty="0" smtClean="0">
                <a:solidFill>
                  <a:srgbClr val="000090"/>
                </a:solidFill>
                <a:latin typeface="+mn-lt"/>
                <a:cs typeface="Helvetica"/>
              </a:rPr>
              <a:t>via</a:t>
            </a:r>
            <a:r>
              <a:rPr lang="en-US" sz="3600" b="1" dirty="0">
                <a:solidFill>
                  <a:srgbClr val="000090"/>
                </a:solidFill>
                <a:latin typeface="+mn-lt"/>
                <a:cs typeface="Helvetica"/>
              </a:rPr>
              <a:t> </a:t>
            </a:r>
            <a:r>
              <a:rPr lang="en-US" sz="4000" b="1" dirty="0" smtClean="0">
                <a:solidFill>
                  <a:srgbClr val="000090"/>
                </a:solidFill>
                <a:latin typeface="+mn-lt"/>
                <a:cs typeface="Helvetica"/>
              </a:rPr>
              <a:t>Central </a:t>
            </a:r>
            <a:r>
              <a:rPr lang="en-US" sz="4000" b="1" dirty="0">
                <a:solidFill>
                  <a:srgbClr val="000090"/>
                </a:solidFill>
                <a:latin typeface="+mn-lt"/>
                <a:cs typeface="Helvetica"/>
              </a:rPr>
              <a:t>L</a:t>
            </a:r>
            <a:r>
              <a:rPr lang="en-US" sz="4000" b="1" dirty="0" smtClean="0">
                <a:solidFill>
                  <a:srgbClr val="000090"/>
                </a:solidFill>
                <a:latin typeface="+mn-lt"/>
                <a:cs typeface="Helvetica"/>
              </a:rPr>
              <a:t>imit Theorems  </a:t>
            </a:r>
            <a:endParaRPr lang="en-US" sz="4000" b="1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pic>
        <p:nvPicPr>
          <p:cNvPr id="4" name="Picture 3" descr="300px-Half_Space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73" y="3255286"/>
            <a:ext cx="2302926" cy="2602308"/>
          </a:xfrm>
          <a:prstGeom prst="rect">
            <a:avLst/>
          </a:prstGeom>
        </p:spPr>
      </p:pic>
      <p:pic>
        <p:nvPicPr>
          <p:cNvPr id="5" name="Picture 4" descr="gau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47" y="3530588"/>
            <a:ext cx="2682725" cy="20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8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3204110" y="3620983"/>
            <a:ext cx="5359922" cy="2429512"/>
            <a:chOff x="2981157" y="3865410"/>
            <a:chExt cx="5754734" cy="2705777"/>
          </a:xfrm>
        </p:grpSpPr>
        <p:grpSp>
          <p:nvGrpSpPr>
            <p:cNvPr id="62" name="Group 61"/>
            <p:cNvGrpSpPr/>
            <p:nvPr/>
          </p:nvGrpSpPr>
          <p:grpSpPr>
            <a:xfrm>
              <a:off x="2981157" y="3890210"/>
              <a:ext cx="5754734" cy="2680977"/>
              <a:chOff x="4543137" y="4278412"/>
              <a:chExt cx="4486850" cy="2266039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4605110" y="4424089"/>
                <a:ext cx="4424877" cy="2120362"/>
                <a:chOff x="1643775" y="3873064"/>
                <a:chExt cx="5996327" cy="2607652"/>
              </a:xfrm>
            </p:grpSpPr>
            <p:pic>
              <p:nvPicPr>
                <p:cNvPr id="66" name="Picture 65" descr="norm_cdf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3775" y="3873064"/>
                  <a:ext cx="5996327" cy="2607652"/>
                </a:xfrm>
                <a:prstGeom prst="rect">
                  <a:avLst/>
                </a:prstGeom>
              </p:spPr>
            </p:pic>
            <p:grpSp>
              <p:nvGrpSpPr>
                <p:cNvPr id="67" name="Group 66"/>
                <p:cNvGrpSpPr/>
                <p:nvPr/>
              </p:nvGrpSpPr>
              <p:grpSpPr>
                <a:xfrm>
                  <a:off x="1653182" y="3878626"/>
                  <a:ext cx="5951763" cy="2591941"/>
                  <a:chOff x="1653182" y="3311406"/>
                  <a:chExt cx="5951763" cy="3226002"/>
                </a:xfrm>
              </p:grpSpPr>
              <p:sp>
                <p:nvSpPr>
                  <p:cNvPr id="68" name="Rectangle 67"/>
                  <p:cNvSpPr/>
                  <p:nvPr/>
                </p:nvSpPr>
                <p:spPr>
                  <a:xfrm rot="10800000">
                    <a:off x="2776667" y="6414262"/>
                    <a:ext cx="284518" cy="118842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 rot="10800000">
                    <a:off x="3061186" y="6282267"/>
                    <a:ext cx="284518" cy="250837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 rot="10800000">
                    <a:off x="3345707" y="6135511"/>
                    <a:ext cx="284518" cy="395964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 rot="10800000">
                    <a:off x="3630225" y="5909733"/>
                    <a:ext cx="284518" cy="623374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 rot="10800000">
                    <a:off x="3915780" y="5616222"/>
                    <a:ext cx="284518" cy="916883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 rot="10800000">
                    <a:off x="4190721" y="5305778"/>
                    <a:ext cx="284518" cy="1227326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 rot="10800000">
                    <a:off x="4475239" y="4927599"/>
                    <a:ext cx="284518" cy="1605499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 rot="10800000">
                    <a:off x="4759755" y="4588933"/>
                    <a:ext cx="284518" cy="1944174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 rot="10800000">
                    <a:off x="5044279" y="4233333"/>
                    <a:ext cx="284518" cy="2299772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 rot="10800000">
                    <a:off x="5328792" y="3945467"/>
                    <a:ext cx="284518" cy="2587638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 rot="10800000">
                    <a:off x="6466795" y="3397955"/>
                    <a:ext cx="284518" cy="3139449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 rot="10800000">
                    <a:off x="6182274" y="3460044"/>
                    <a:ext cx="284518" cy="3077364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 rot="10800000">
                    <a:off x="5897829" y="3567289"/>
                    <a:ext cx="284442" cy="2965817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 rot="10800000">
                    <a:off x="5613311" y="3730978"/>
                    <a:ext cx="284518" cy="2802127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>
                  <a:xfrm rot="10800000">
                    <a:off x="6751392" y="3352799"/>
                    <a:ext cx="284518" cy="3181905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 rot="10800000">
                    <a:off x="7035910" y="3311406"/>
                    <a:ext cx="284518" cy="3223549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 rot="10800000">
                    <a:off x="7320427" y="3311407"/>
                    <a:ext cx="284518" cy="3225411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 rot="10800000">
                    <a:off x="2488815" y="6486947"/>
                    <a:ext cx="284518" cy="46100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 rot="10800000">
                    <a:off x="2198326" y="6483587"/>
                    <a:ext cx="284518" cy="49979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>
                  <a:xfrm rot="10800000">
                    <a:off x="1904830" y="6486948"/>
                    <a:ext cx="284518" cy="45037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 rot="10800000">
                    <a:off x="1653182" y="6487291"/>
                    <a:ext cx="260630" cy="45719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64" name="Title 1"/>
              <p:cNvSpPr txBox="1">
                <a:spLocks/>
              </p:cNvSpPr>
              <p:nvPr/>
            </p:nvSpPr>
            <p:spPr>
              <a:xfrm>
                <a:off x="4552209" y="4278412"/>
                <a:ext cx="3812076" cy="1850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rmAutofit fontScale="32500" lnSpcReduction="20000"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Aft>
                    <a:spcPts val="300"/>
                  </a:spcAft>
                </a:pPr>
                <a:endParaRPr lang="en-US" sz="2200" dirty="0" smtClean="0">
                  <a:solidFill>
                    <a:srgbClr val="000090"/>
                  </a:solidFill>
                  <a:cs typeface="Helvetica"/>
                </a:endParaRPr>
              </a:p>
            </p:txBody>
          </p:sp>
          <p:sp>
            <p:nvSpPr>
              <p:cNvPr id="65" name="Title 1"/>
              <p:cNvSpPr txBox="1">
                <a:spLocks/>
              </p:cNvSpPr>
              <p:nvPr/>
            </p:nvSpPr>
            <p:spPr>
              <a:xfrm rot="5400000">
                <a:off x="3608493" y="5363259"/>
                <a:ext cx="2054345" cy="1850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rmAutofit fontScale="47500" lnSpcReduction="20000"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Aft>
                    <a:spcPts val="300"/>
                  </a:spcAft>
                </a:pPr>
                <a:endParaRPr lang="en-US" sz="2200" dirty="0" smtClean="0">
                  <a:solidFill>
                    <a:srgbClr val="000090"/>
                  </a:solidFill>
                  <a:cs typeface="Helvetica"/>
                </a:endParaRPr>
              </a:p>
            </p:txBody>
          </p:sp>
        </p:grpSp>
        <p:sp>
          <p:nvSpPr>
            <p:cNvPr id="89" name="Title 1"/>
            <p:cNvSpPr txBox="1">
              <a:spLocks/>
            </p:cNvSpPr>
            <p:nvPr/>
          </p:nvSpPr>
          <p:spPr>
            <a:xfrm>
              <a:off x="7618470" y="3865410"/>
              <a:ext cx="535994" cy="21894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325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Aft>
                  <a:spcPts val="300"/>
                </a:spcAft>
              </a:pPr>
              <a:endParaRPr lang="en-US" sz="2200" dirty="0" smtClean="0">
                <a:solidFill>
                  <a:srgbClr val="000090"/>
                </a:solidFill>
                <a:cs typeface="Helvetica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383" y="-1745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Central Limit Theorems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684" y="1120317"/>
            <a:ext cx="7746393" cy="1054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40"/>
              </a:lnSpc>
              <a:spcAft>
                <a:spcPts val="300"/>
              </a:spcAft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The sum of many independent “reasonable” random variables converges to Gaussian of same mean and variance.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04373" y="3157591"/>
            <a:ext cx="7312827" cy="1054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CDF distance (a.k.a. Kolmogorov distance):  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920440" y="3828414"/>
            <a:ext cx="2059053" cy="555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200" dirty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or all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θ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in R,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04" y="4424613"/>
            <a:ext cx="4441436" cy="384034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2146300" y="2143380"/>
            <a:ext cx="0" cy="1438024"/>
          </a:xfrm>
          <a:prstGeom prst="straightConnector1">
            <a:avLst/>
          </a:prstGeom>
          <a:ln w="19050">
            <a:solidFill>
              <a:srgbClr val="800000"/>
            </a:solidFill>
            <a:prstDash val="sysDot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451429" y="1614523"/>
            <a:ext cx="1396999" cy="519786"/>
          </a:xfrm>
          <a:prstGeom prst="ellipse">
            <a:avLst/>
          </a:prstGeom>
          <a:noFill/>
          <a:ln w="22225">
            <a:solidFill>
              <a:schemeClr val="accent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5083770" y="6058962"/>
            <a:ext cx="2896855" cy="527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CDFs of </a:t>
            </a:r>
            <a:r>
              <a:rPr lang="en-US" sz="2000" b="1" i="1" dirty="0" smtClean="0">
                <a:solidFill>
                  <a:srgbClr val="008000"/>
                </a:solidFill>
                <a:cs typeface="Helvetica"/>
              </a:rPr>
              <a:t>S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vs. Gaussian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98" y="2280027"/>
            <a:ext cx="5337434" cy="42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0" grpId="0"/>
      <p:bldP spid="40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 txBox="1">
            <a:spLocks/>
          </p:cNvSpPr>
          <p:nvPr/>
        </p:nvSpPr>
        <p:spPr>
          <a:xfrm>
            <a:off x="1049407" y="1072964"/>
            <a:ext cx="6776785" cy="505772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algn="l">
              <a:lnSpc>
                <a:spcPts val="3000"/>
              </a:lnSpc>
              <a:spcAft>
                <a:spcPts val="1200"/>
              </a:spcAft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Consider an </a:t>
            </a:r>
            <a:r>
              <a:rPr lang="en-US" sz="2200" b="1" dirty="0" smtClean="0">
                <a:solidFill>
                  <a:srgbClr val="660066"/>
                </a:solidFill>
                <a:cs typeface="Helvetica"/>
              </a:rPr>
              <a:t>“ε-regular”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linear form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S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 : {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−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1,1}</a:t>
            </a:r>
            <a:r>
              <a:rPr lang="en-US" sz="2200" i="1" baseline="30000" dirty="0">
                <a:solidFill>
                  <a:srgbClr val="000090"/>
                </a:solidFill>
                <a:cs typeface="Helvetica"/>
              </a:rPr>
              <a:t>n </a:t>
            </a:r>
            <a:r>
              <a:rPr lang="en-US" sz="2200" i="1" baseline="30000" dirty="0" smtClean="0">
                <a:solidFill>
                  <a:srgbClr val="000090"/>
                </a:solidFill>
                <a:cs typeface="Helvetica"/>
              </a:rPr>
              <a:t>      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R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230888" y="3273989"/>
            <a:ext cx="3794820" cy="1723030"/>
            <a:chOff x="2981157" y="3865410"/>
            <a:chExt cx="5754734" cy="2705777"/>
          </a:xfrm>
        </p:grpSpPr>
        <p:grpSp>
          <p:nvGrpSpPr>
            <p:cNvPr id="17" name="Group 16"/>
            <p:cNvGrpSpPr/>
            <p:nvPr/>
          </p:nvGrpSpPr>
          <p:grpSpPr>
            <a:xfrm>
              <a:off x="2981157" y="3890210"/>
              <a:ext cx="5754734" cy="2680977"/>
              <a:chOff x="4543137" y="4278412"/>
              <a:chExt cx="4486850" cy="226603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605110" y="4424089"/>
                <a:ext cx="4424877" cy="2120362"/>
                <a:chOff x="1643775" y="3873064"/>
                <a:chExt cx="5996327" cy="2607652"/>
              </a:xfrm>
            </p:grpSpPr>
            <p:pic>
              <p:nvPicPr>
                <p:cNvPr id="22" name="Picture 21" descr="norm_cdf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43775" y="3873064"/>
                  <a:ext cx="5996327" cy="2607652"/>
                </a:xfrm>
                <a:prstGeom prst="rect">
                  <a:avLst/>
                </a:prstGeom>
              </p:spPr>
            </p:pic>
            <p:grpSp>
              <p:nvGrpSpPr>
                <p:cNvPr id="23" name="Group 22"/>
                <p:cNvGrpSpPr/>
                <p:nvPr/>
              </p:nvGrpSpPr>
              <p:grpSpPr>
                <a:xfrm>
                  <a:off x="1653182" y="3878626"/>
                  <a:ext cx="5951763" cy="2591941"/>
                  <a:chOff x="1653182" y="3311406"/>
                  <a:chExt cx="5951763" cy="3226002"/>
                </a:xfrm>
              </p:grpSpPr>
              <p:sp>
                <p:nvSpPr>
                  <p:cNvPr id="24" name="Rectangle 23"/>
                  <p:cNvSpPr/>
                  <p:nvPr/>
                </p:nvSpPr>
                <p:spPr>
                  <a:xfrm rot="10800000">
                    <a:off x="2776667" y="6414262"/>
                    <a:ext cx="284518" cy="118842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 rot="10800000">
                    <a:off x="3061186" y="6282267"/>
                    <a:ext cx="284518" cy="250837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 rot="10800000">
                    <a:off x="3345707" y="6135511"/>
                    <a:ext cx="284518" cy="395964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 rot="10800000">
                    <a:off x="3630225" y="5909733"/>
                    <a:ext cx="284518" cy="623374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 rot="10800000">
                    <a:off x="3915780" y="5616222"/>
                    <a:ext cx="284518" cy="916883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 rot="10800000">
                    <a:off x="4190721" y="5305778"/>
                    <a:ext cx="284518" cy="1227326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 rot="10800000">
                    <a:off x="4475239" y="4927599"/>
                    <a:ext cx="284518" cy="1605499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 rot="10800000">
                    <a:off x="4759755" y="4588933"/>
                    <a:ext cx="284518" cy="1944174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 rot="10800000">
                    <a:off x="5044279" y="4233333"/>
                    <a:ext cx="284518" cy="2299772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 rot="10800000">
                    <a:off x="5328792" y="3945467"/>
                    <a:ext cx="284518" cy="2587638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 rot="10800000">
                    <a:off x="6466795" y="3397955"/>
                    <a:ext cx="284518" cy="3139449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 rot="10800000">
                    <a:off x="6182274" y="3460044"/>
                    <a:ext cx="284518" cy="3077364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 rot="10800000">
                    <a:off x="5897829" y="3567289"/>
                    <a:ext cx="284442" cy="2965817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 rot="10800000">
                    <a:off x="5613311" y="3730978"/>
                    <a:ext cx="284518" cy="2802127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 rot="10800000">
                    <a:off x="6751392" y="3352799"/>
                    <a:ext cx="284518" cy="3181905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 rot="10800000">
                    <a:off x="7035910" y="3311406"/>
                    <a:ext cx="284518" cy="3223549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 rot="10800000">
                    <a:off x="7320427" y="3311407"/>
                    <a:ext cx="284518" cy="3225411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 rot="10800000">
                    <a:off x="2488815" y="6486947"/>
                    <a:ext cx="284518" cy="46100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 rot="10800000">
                    <a:off x="2198326" y="6483587"/>
                    <a:ext cx="284518" cy="49979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 rot="10800000">
                    <a:off x="1904830" y="6486948"/>
                    <a:ext cx="284518" cy="45037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 rot="10800000">
                    <a:off x="1653182" y="6487291"/>
                    <a:ext cx="260630" cy="45719"/>
                  </a:xfrm>
                  <a:prstGeom prst="rect">
                    <a:avLst/>
                  </a:prstGeom>
                  <a:solidFill>
                    <a:srgbClr val="CCFFCC">
                      <a:alpha val="40000"/>
                    </a:srgbClr>
                  </a:solidFill>
                  <a:ln>
                    <a:solidFill>
                      <a:srgbClr val="003D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4552209" y="4278412"/>
                <a:ext cx="3812076" cy="1850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rmAutofit fontScale="25000" lnSpcReduction="20000"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Aft>
                    <a:spcPts val="300"/>
                  </a:spcAft>
                </a:pPr>
                <a:endParaRPr lang="en-US" sz="2200" dirty="0" smtClean="0">
                  <a:solidFill>
                    <a:srgbClr val="000090"/>
                  </a:solidFill>
                  <a:cs typeface="Helvetica"/>
                </a:endParaRPr>
              </a:p>
            </p:txBody>
          </p:sp>
          <p:sp>
            <p:nvSpPr>
              <p:cNvPr id="21" name="Title 1"/>
              <p:cNvSpPr txBox="1">
                <a:spLocks/>
              </p:cNvSpPr>
              <p:nvPr/>
            </p:nvSpPr>
            <p:spPr>
              <a:xfrm rot="5400000">
                <a:off x="3608493" y="5363259"/>
                <a:ext cx="2054345" cy="1850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rmAutofit fontScale="25000" lnSpcReduction="20000"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Aft>
                    <a:spcPts val="300"/>
                  </a:spcAft>
                </a:pPr>
                <a:endParaRPr lang="en-US" sz="2200" dirty="0" smtClean="0">
                  <a:solidFill>
                    <a:srgbClr val="000090"/>
                  </a:solidFill>
                  <a:cs typeface="Helvetica"/>
                </a:endParaRPr>
              </a:p>
            </p:txBody>
          </p:sp>
        </p:grp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7618470" y="3865410"/>
              <a:ext cx="535994" cy="21894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Aft>
                  <a:spcPts val="300"/>
                </a:spcAft>
              </a:pPr>
              <a:endParaRPr lang="en-US" sz="2200" dirty="0" smtClean="0">
                <a:solidFill>
                  <a:srgbClr val="000090"/>
                </a:solidFill>
                <a:cs typeface="Helvetica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569" y="57842"/>
            <a:ext cx="9117542" cy="1110405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Berry</a:t>
            </a:r>
            <a:r>
              <a:rPr lang="en-US" sz="2800" dirty="0">
                <a:solidFill>
                  <a:schemeClr val="accent2"/>
                </a:solidFill>
                <a:cs typeface="Helvetica"/>
              </a:rPr>
              <a:t>–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Esséen Central Limit Theorem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92743" y="2171555"/>
            <a:ext cx="3507141" cy="505772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algn="l">
              <a:lnSpc>
                <a:spcPts val="3000"/>
              </a:lnSpc>
              <a:spcAft>
                <a:spcPts val="1200"/>
              </a:spcAft>
            </a:pP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No weight is too dominant: 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86" y="1708681"/>
            <a:ext cx="3738732" cy="337397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28" y="1751192"/>
            <a:ext cx="975516" cy="295853"/>
          </a:xfrm>
          <a:prstGeom prst="rect">
            <a:avLst/>
          </a:prstGeom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1062978" y="3008691"/>
            <a:ext cx="5310653" cy="505772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algn="l">
              <a:lnSpc>
                <a:spcPts val="3000"/>
              </a:lnSpc>
              <a:spcAft>
                <a:spcPts val="1200"/>
              </a:spcAft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Theorem: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for </a:t>
            </a:r>
            <a:r>
              <a:rPr lang="en-US" sz="2200" b="1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uniform from {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−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1,1}</a:t>
            </a:r>
            <a:r>
              <a:rPr lang="en-US" sz="2200" i="1" baseline="30000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</a:t>
            </a:r>
            <a:endParaRPr lang="en-US" sz="2200" baseline="30000" dirty="0" smtClean="0">
              <a:solidFill>
                <a:srgbClr val="000090"/>
              </a:solidFill>
              <a:cs typeface="Helvetica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62" y="2233892"/>
            <a:ext cx="991563" cy="313571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6031199" y="1686402"/>
            <a:ext cx="2550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</a:t>
            </a:r>
            <a:endParaRPr lang="en-US" sz="2200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15106" y="5488194"/>
            <a:ext cx="5318802" cy="1042609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>
              <a:lnSpc>
                <a:spcPts val="3000"/>
              </a:lnSpc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Observation: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</a:t>
            </a:r>
          </a:p>
          <a:p>
            <a:pPr marL="91440">
              <a:lnSpc>
                <a:spcPts val="3000"/>
              </a:lnSpc>
              <a:spcAft>
                <a:spcPts val="1200"/>
              </a:spcAft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Regularity crucial; consider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S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 = </a:t>
            </a:r>
            <a:r>
              <a:rPr lang="en-US" sz="2400" i="1" dirty="0">
                <a:solidFill>
                  <a:srgbClr val="660066"/>
                </a:solidFill>
                <a:cs typeface="Helvetica"/>
              </a:rPr>
              <a:t>x</a:t>
            </a:r>
            <a:r>
              <a:rPr lang="en-US" sz="2400" baseline="-25000" dirty="0">
                <a:solidFill>
                  <a:srgbClr val="660066"/>
                </a:solidFill>
                <a:cs typeface="Helvetica"/>
              </a:rPr>
              <a:t>1</a:t>
            </a:r>
            <a:endParaRPr lang="en-US" sz="2200" baseline="300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915938" y="2861715"/>
            <a:ext cx="7415256" cy="2401729"/>
          </a:xfrm>
          <a:prstGeom prst="rect">
            <a:avLst/>
          </a:prstGeom>
          <a:ln w="25400">
            <a:solidFill>
              <a:srgbClr val="000090"/>
            </a:solidFill>
          </a:ln>
        </p:spPr>
        <p:txBody>
          <a:bodyPr vert="horz" lIns="182880" tIns="45720" rIns="18288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</a:pPr>
            <a:endParaRPr lang="en-US" sz="2200" b="1" dirty="0" smtClean="0">
              <a:solidFill>
                <a:srgbClr val="000090"/>
              </a:solidFill>
              <a:cs typeface="Helvetica"/>
            </a:endParaRPr>
          </a:p>
          <a:p>
            <a:pPr>
              <a:lnSpc>
                <a:spcPts val="3300"/>
              </a:lnSpc>
            </a:pPr>
            <a:endParaRPr lang="en-US" sz="2200" b="1" dirty="0" smtClean="0">
              <a:solidFill>
                <a:srgbClr val="000090"/>
              </a:solidFill>
              <a:cs typeface="Helvetica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10" y="3791639"/>
            <a:ext cx="2398298" cy="491217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91" y="1245962"/>
            <a:ext cx="261744" cy="15863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 rot="10800000">
            <a:off x="7257430" y="5423261"/>
            <a:ext cx="137160" cy="97637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 rot="10800000">
            <a:off x="6984196" y="5890324"/>
            <a:ext cx="137160" cy="508929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1656485" y="6166337"/>
            <a:ext cx="2730918" cy="527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CDF of </a:t>
            </a:r>
            <a:r>
              <a:rPr lang="en-US" sz="2000" i="1" dirty="0" smtClean="0">
                <a:solidFill>
                  <a:srgbClr val="660066"/>
                </a:solidFill>
                <a:cs typeface="Helvetica"/>
              </a:rPr>
              <a:t>x</a:t>
            </a:r>
            <a:r>
              <a:rPr lang="en-US" sz="2000" baseline="-25000" dirty="0" smtClean="0">
                <a:solidFill>
                  <a:srgbClr val="660066"/>
                </a:solidFill>
                <a:cs typeface="Helvetica"/>
              </a:rPr>
              <a:t>1</a:t>
            </a:r>
            <a:r>
              <a:rPr lang="en-US" sz="2000" dirty="0" smtClean="0">
                <a:solidFill>
                  <a:srgbClr val="660066"/>
                </a:solidFill>
                <a:cs typeface="Helvetica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≈</a:t>
            </a:r>
            <a:r>
              <a:rPr lang="en-US" sz="2000" dirty="0" smtClean="0">
                <a:solidFill>
                  <a:srgbClr val="660066"/>
                </a:solidFill>
                <a:cs typeface="Helvetica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Gaussian</a:t>
            </a:r>
            <a:r>
              <a:rPr lang="en-US" sz="2000" dirty="0" smtClean="0">
                <a:solidFill>
                  <a:srgbClr val="660066"/>
                </a:solidFill>
                <a:cs typeface="Helvetica"/>
              </a:rPr>
              <a:t> </a:t>
            </a:r>
            <a:endParaRPr lang="en-US" sz="2000" dirty="0">
              <a:solidFill>
                <a:srgbClr val="660066"/>
              </a:solidFill>
              <a:cs typeface="Helvetica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3010880" y="6427121"/>
            <a:ext cx="101866" cy="161188"/>
          </a:xfrm>
          <a:prstGeom prst="straightConnector1">
            <a:avLst/>
          </a:prstGeom>
          <a:ln w="19050">
            <a:solidFill>
              <a:srgbClr val="80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 rot="10800000">
            <a:off x="7120649" y="5893314"/>
            <a:ext cx="137160" cy="508929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 rot="10800000">
            <a:off x="7391599" y="5423262"/>
            <a:ext cx="137160" cy="97637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 rot="10800000">
            <a:off x="7524039" y="5425871"/>
            <a:ext cx="137160" cy="97637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 rot="10800000">
            <a:off x="7658208" y="5425872"/>
            <a:ext cx="137160" cy="97637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 rot="10800000">
            <a:off x="7793256" y="5425058"/>
            <a:ext cx="137160" cy="97637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 rot="10800000">
            <a:off x="7927425" y="5425059"/>
            <a:ext cx="137160" cy="97637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 rot="10800000">
            <a:off x="8059865" y="5427668"/>
            <a:ext cx="137160" cy="97637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 rot="10800000">
            <a:off x="8194034" y="5427669"/>
            <a:ext cx="137160" cy="97637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 rot="10800000">
            <a:off x="6847035" y="6399635"/>
            <a:ext cx="137160" cy="0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 rot="10800000">
            <a:off x="6703797" y="6399254"/>
            <a:ext cx="137160" cy="0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 rot="10800000">
            <a:off x="6557890" y="6399254"/>
            <a:ext cx="137160" cy="0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 rot="10800000">
            <a:off x="6414652" y="6398873"/>
            <a:ext cx="137160" cy="0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 rot="10800000">
            <a:off x="6266831" y="6400135"/>
            <a:ext cx="137160" cy="0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 rot="10800000">
            <a:off x="6123593" y="6399754"/>
            <a:ext cx="137160" cy="0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 rot="10800000">
            <a:off x="5977686" y="6399754"/>
            <a:ext cx="137160" cy="0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 rot="10800000">
            <a:off x="5834448" y="6399373"/>
            <a:ext cx="137160" cy="0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2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5" grpId="0"/>
      <p:bldP spid="48" grpId="0" animBg="1"/>
      <p:bldP spid="51" grpId="0" animBg="1"/>
      <p:bldP spid="52" grpId="0" animBg="1"/>
      <p:bldP spid="53" grpId="0"/>
      <p:bldP spid="50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569" y="-71645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Proof of </a:t>
            </a:r>
            <a:r>
              <a:rPr lang="en-US" sz="2800" dirty="0">
                <a:solidFill>
                  <a:schemeClr val="accent2"/>
                </a:solidFill>
                <a:cs typeface="Helvetica"/>
              </a:rPr>
              <a:t>Berry–Esséen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5314" y="1201445"/>
            <a:ext cx="8060942" cy="77515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>
                <a:solidFill>
                  <a:srgbClr val="000090"/>
                </a:solidFill>
                <a:cs typeface="Helvetica"/>
              </a:rPr>
              <a:t>L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indeberg replacement trick:  the “hybrid method” in TCS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34" y="3765004"/>
            <a:ext cx="2182225" cy="310362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08" y="4927966"/>
            <a:ext cx="1937540" cy="32004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65" y="5394678"/>
            <a:ext cx="2491120" cy="32004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09348" y="1703108"/>
            <a:ext cx="8060942" cy="62522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b="1" dirty="0" smtClean="0">
                <a:solidFill>
                  <a:srgbClr val="660066"/>
                </a:solidFill>
                <a:cs typeface="Helvetica"/>
              </a:rPr>
              <a:t>Simple but key observation:</a:t>
            </a:r>
            <a:endParaRPr lang="en-US" sz="2200" b="1" dirty="0">
              <a:solidFill>
                <a:srgbClr val="660066"/>
              </a:solidFill>
              <a:cs typeface="Helvetica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32" y="2976575"/>
            <a:ext cx="2754031" cy="32004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60" y="4345115"/>
            <a:ext cx="3217242" cy="32004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599060" y="3887174"/>
            <a:ext cx="4402673" cy="1533576"/>
          </a:xfrm>
          <a:prstGeom prst="rect">
            <a:avLst/>
          </a:prstGeom>
          <a:ln w="25400">
            <a:solidFill>
              <a:srgbClr val="000090"/>
            </a:solidFill>
          </a:ln>
        </p:spPr>
        <p:txBody>
          <a:bodyPr vert="horz" lIns="182880" tIns="45720" rIns="18288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</a:pPr>
            <a:endParaRPr lang="en-US" sz="2200" b="1" dirty="0" smtClean="0">
              <a:solidFill>
                <a:srgbClr val="000090"/>
              </a:solidFill>
              <a:cs typeface="Helvetica"/>
            </a:endParaRPr>
          </a:p>
          <a:p>
            <a:pPr>
              <a:lnSpc>
                <a:spcPts val="3300"/>
              </a:lnSpc>
            </a:pPr>
            <a:endParaRPr lang="en-US" sz="2200" b="1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349566" y="3982424"/>
            <a:ext cx="2728147" cy="54186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Proof suggests itself:</a:t>
            </a:r>
            <a:endParaRPr lang="en-US" sz="2200" b="1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17594" y="4521068"/>
            <a:ext cx="4216407" cy="1013981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Replace </a:t>
            </a:r>
            <a:r>
              <a:rPr lang="en-US" sz="2200" b="1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="1" i="1" baseline="-25000" dirty="0" smtClean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’s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by </a:t>
            </a:r>
            <a:r>
              <a:rPr lang="en-US" sz="2200" b="1" i="1" dirty="0" err="1" smtClean="0">
                <a:solidFill>
                  <a:srgbClr val="660066"/>
                </a:solidFill>
                <a:cs typeface="Helvetica"/>
              </a:rPr>
              <a:t>G</a:t>
            </a:r>
            <a:r>
              <a:rPr lang="en-US" sz="2200" b="1" i="1" baseline="-25000" dirty="0" err="1" smtClean="0">
                <a:solidFill>
                  <a:srgbClr val="660066"/>
                </a:solidFill>
                <a:cs typeface="Helvetica"/>
              </a:rPr>
              <a:t>i</a:t>
            </a:r>
            <a:r>
              <a:rPr lang="en-US" sz="2200" dirty="0" err="1" smtClean="0">
                <a:solidFill>
                  <a:srgbClr val="000090"/>
                </a:solidFill>
                <a:cs typeface="Helvetica"/>
              </a:rPr>
              <a:t>’s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one by one; </a:t>
            </a:r>
          </a:p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Argue each swap incurs small error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786877" y="2831954"/>
            <a:ext cx="0" cy="808713"/>
          </a:xfrm>
          <a:prstGeom prst="straightConnector1">
            <a:avLst/>
          </a:prstGeom>
          <a:ln w="25400" cmpd="sng">
            <a:solidFill>
              <a:srgbClr val="660066"/>
            </a:solidFill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76" y="2389037"/>
            <a:ext cx="4347277" cy="33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2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569" y="397847"/>
            <a:ext cx="9117542" cy="1008018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cs typeface="Helvetica"/>
              </a:rPr>
              <a:t>Three crucial aspects of the Berry</a:t>
            </a:r>
            <a:r>
              <a:rPr lang="en-US" sz="2800" dirty="0">
                <a:solidFill>
                  <a:schemeClr val="accent2"/>
                </a:solidFill>
                <a:cs typeface="Helvetica"/>
              </a:rPr>
              <a:t>–</a:t>
            </a:r>
            <a:r>
              <a:rPr lang="en-US" sz="2800" dirty="0" smtClean="0">
                <a:solidFill>
                  <a:schemeClr val="accent2"/>
                </a:solidFill>
                <a:cs typeface="Helvetica"/>
              </a:rPr>
              <a:t>Esséen proof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86928" y="3163523"/>
            <a:ext cx="6666987" cy="286455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ts val="3600"/>
              </a:lnSpc>
              <a:spcAft>
                <a:spcPts val="5100"/>
              </a:spcAft>
              <a:buClr>
                <a:srgbClr val="000090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Regularity: no coordinate </a:t>
            </a:r>
            <a:r>
              <a:rPr lang="en-US" sz="2200" b="1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="1" i="1" baseline="-25000" dirty="0" smtClean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is too dominant </a:t>
            </a:r>
          </a:p>
          <a:p>
            <a:pPr marL="457200" indent="-457200" algn="l">
              <a:lnSpc>
                <a:spcPts val="3600"/>
              </a:lnSpc>
              <a:spcAft>
                <a:spcPts val="5100"/>
              </a:spcAft>
              <a:buClr>
                <a:srgbClr val="000090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Matching moments </a:t>
            </a:r>
          </a:p>
          <a:p>
            <a:pPr marL="457200" indent="-457200" algn="l">
              <a:lnSpc>
                <a:spcPts val="3600"/>
              </a:lnSpc>
              <a:spcAft>
                <a:spcPts val="5100"/>
              </a:spcAft>
              <a:buClr>
                <a:srgbClr val="000090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Independence among coordinates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6099" y="2254222"/>
            <a:ext cx="8881536" cy="568071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100"/>
              </a:lnSpc>
              <a:spcAft>
                <a:spcPts val="3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Replace </a:t>
            </a:r>
            <a:r>
              <a:rPr lang="en-US" sz="2200" b="1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="1" i="1" baseline="-25000" dirty="0" smtClean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’s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by </a:t>
            </a:r>
            <a:r>
              <a:rPr lang="en-US" sz="2200" b="1" i="1" dirty="0" err="1" smtClean="0">
                <a:solidFill>
                  <a:srgbClr val="660066"/>
                </a:solidFill>
                <a:cs typeface="Helvetica"/>
              </a:rPr>
              <a:t>G</a:t>
            </a:r>
            <a:r>
              <a:rPr lang="en-US" sz="2200" b="1" i="1" baseline="-25000" dirty="0" err="1" smtClean="0">
                <a:solidFill>
                  <a:srgbClr val="660066"/>
                </a:solidFill>
                <a:cs typeface="Helvetica"/>
              </a:rPr>
              <a:t>i</a:t>
            </a:r>
            <a:r>
              <a:rPr lang="en-US" sz="2200" dirty="0" err="1" smtClean="0">
                <a:solidFill>
                  <a:srgbClr val="000090"/>
                </a:solidFill>
                <a:cs typeface="Helvetica"/>
              </a:rPr>
              <a:t>’s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one by one; argue each swap incurs small error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6635" y="1560286"/>
            <a:ext cx="8123951" cy="1193190"/>
          </a:xfrm>
          <a:prstGeom prst="rect">
            <a:avLst/>
          </a:prstGeom>
          <a:ln w="25400">
            <a:solidFill>
              <a:srgbClr val="000090"/>
            </a:solidFill>
          </a:ln>
        </p:spPr>
        <p:txBody>
          <a:bodyPr vert="horz" lIns="182880" tIns="45720" rIns="18288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</a:pPr>
            <a:endParaRPr lang="en-US" sz="2200" b="1" dirty="0" smtClean="0">
              <a:solidFill>
                <a:srgbClr val="000090"/>
              </a:solidFill>
              <a:cs typeface="Helvetica"/>
            </a:endParaRPr>
          </a:p>
          <a:p>
            <a:pPr>
              <a:lnSpc>
                <a:spcPts val="3300"/>
              </a:lnSpc>
            </a:pPr>
            <a:endParaRPr lang="en-US" sz="2200" b="1" dirty="0" smtClean="0">
              <a:solidFill>
                <a:srgbClr val="000090"/>
              </a:solidFill>
              <a:cs typeface="Helvetica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07" y="4936967"/>
            <a:ext cx="1826822" cy="301752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54" y="4942611"/>
            <a:ext cx="2348773" cy="3017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38614" y="4908651"/>
            <a:ext cx="2550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</a:t>
            </a:r>
            <a:endParaRPr lang="en-US" sz="2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10908" y="3807189"/>
            <a:ext cx="6856136" cy="568071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274320" algn="l">
              <a:lnSpc>
                <a:spcPts val="2100"/>
              </a:lnSpc>
              <a:spcAft>
                <a:spcPts val="3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Error incurred for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-th swap ≈ how dominant </a:t>
            </a:r>
            <a:r>
              <a:rPr lang="en-US" sz="2200" b="1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="1" i="1" baseline="-25000" dirty="0" smtClean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is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18163" y="4959450"/>
            <a:ext cx="956167" cy="568071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274320" algn="l">
              <a:lnSpc>
                <a:spcPts val="2100"/>
              </a:lnSpc>
              <a:spcAft>
                <a:spcPts val="3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76" y="1810984"/>
            <a:ext cx="2473181" cy="268073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89" y="1828214"/>
            <a:ext cx="2638679" cy="27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6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569" y="280863"/>
            <a:ext cx="9117542" cy="1008018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cs typeface="Helvetica"/>
              </a:rPr>
              <a:t>Leaving out details</a:t>
            </a:r>
            <a:r>
              <a:rPr lang="is-IS" sz="2800" dirty="0" smtClean="0">
                <a:solidFill>
                  <a:schemeClr val="accent2"/>
                </a:solidFill>
                <a:cs typeface="Helvetica"/>
              </a:rPr>
              <a:t>…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6099" y="2254222"/>
            <a:ext cx="8881536" cy="568071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100"/>
              </a:lnSpc>
              <a:spcAft>
                <a:spcPts val="3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Replace </a:t>
            </a:r>
            <a:r>
              <a:rPr lang="en-US" sz="2200" b="1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="1" i="1" baseline="-25000" dirty="0" smtClean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’s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by </a:t>
            </a:r>
            <a:r>
              <a:rPr lang="en-US" sz="2200" b="1" i="1" dirty="0" err="1" smtClean="0">
                <a:solidFill>
                  <a:srgbClr val="660066"/>
                </a:solidFill>
                <a:cs typeface="Helvetica"/>
              </a:rPr>
              <a:t>G</a:t>
            </a:r>
            <a:r>
              <a:rPr lang="en-US" sz="2200" b="1" i="1" baseline="-25000" dirty="0" err="1" smtClean="0">
                <a:solidFill>
                  <a:srgbClr val="660066"/>
                </a:solidFill>
                <a:cs typeface="Helvetica"/>
              </a:rPr>
              <a:t>i</a:t>
            </a:r>
            <a:r>
              <a:rPr lang="en-US" sz="2200" dirty="0" err="1" smtClean="0">
                <a:solidFill>
                  <a:srgbClr val="000090"/>
                </a:solidFill>
                <a:cs typeface="Helvetica"/>
              </a:rPr>
              <a:t>’s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one by one; argue each swap incurs small error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6635" y="1560286"/>
            <a:ext cx="8123951" cy="1193190"/>
          </a:xfrm>
          <a:prstGeom prst="rect">
            <a:avLst/>
          </a:prstGeom>
          <a:ln w="25400">
            <a:solidFill>
              <a:srgbClr val="000090"/>
            </a:solidFill>
          </a:ln>
        </p:spPr>
        <p:txBody>
          <a:bodyPr vert="horz" lIns="182880" tIns="45720" rIns="18288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</a:pPr>
            <a:endParaRPr lang="en-US" sz="2200" b="1" dirty="0" smtClean="0">
              <a:solidFill>
                <a:srgbClr val="000090"/>
              </a:solidFill>
              <a:cs typeface="Helvetica"/>
            </a:endParaRPr>
          </a:p>
          <a:p>
            <a:pPr>
              <a:lnSpc>
                <a:spcPts val="3300"/>
              </a:lnSpc>
            </a:pPr>
            <a:endParaRPr lang="en-US" sz="2200" b="1" dirty="0" smtClean="0">
              <a:solidFill>
                <a:srgbClr val="000090"/>
              </a:solidFill>
              <a:cs typeface="Helvetica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76" y="1810984"/>
            <a:ext cx="2473181" cy="268073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89" y="1828214"/>
            <a:ext cx="2638679" cy="27775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620773" y="4512142"/>
            <a:ext cx="317471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918" y="3253987"/>
            <a:ext cx="2730668" cy="72339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86636" y="3163523"/>
            <a:ext cx="7467280" cy="286455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  <a:spcAft>
                <a:spcPts val="10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Actual proof involves:</a:t>
            </a:r>
          </a:p>
          <a:p>
            <a:pPr marL="342900" indent="-342900" algn="l">
              <a:lnSpc>
                <a:spcPts val="3600"/>
              </a:lnSpc>
              <a:spcAft>
                <a:spcPts val="1000"/>
              </a:spcAft>
              <a:buClr>
                <a:srgbClr val="000090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a ”nice” differentiable “test function” </a:t>
            </a:r>
            <a:br>
              <a:rPr lang="en-US" sz="2200" dirty="0" smtClean="0">
                <a:solidFill>
                  <a:srgbClr val="000090"/>
                </a:solidFill>
                <a:cs typeface="Helvetica"/>
              </a:rPr>
            </a:br>
            <a:r>
              <a:rPr lang="en-US" sz="22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Y: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R</a:t>
            </a:r>
            <a:r>
              <a:rPr lang="en-US" sz="2200" dirty="0" smtClean="0">
                <a:solidFill>
                  <a:srgbClr val="000090"/>
                </a:solidFill>
                <a:cs typeface="Helvetica"/>
                <a:sym typeface="Wingdings"/>
              </a:rPr>
              <a:t>    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  <a:sym typeface="Wingdings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  <a:sym typeface="Wingdings"/>
              </a:rPr>
              <a:t>[-1,1]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  <a:sym typeface="Wingdings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  <a:sym typeface="Wingdings"/>
              </a:rPr>
              <a:t>t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hat approximates sign( )</a:t>
            </a:r>
          </a:p>
          <a:p>
            <a:pPr marL="342900" indent="-342900" algn="l">
              <a:lnSpc>
                <a:spcPts val="3600"/>
              </a:lnSpc>
              <a:spcAft>
                <a:spcPts val="1000"/>
              </a:spcAft>
              <a:buClr>
                <a:srgbClr val="000090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Taylor’s theorem:  small change to argument </a:t>
            </a:r>
            <a:br>
              <a:rPr lang="en-US" sz="2200" dirty="0" smtClean="0">
                <a:solidFill>
                  <a:srgbClr val="000090"/>
                </a:solidFill>
                <a:cs typeface="Helvetica"/>
              </a:rPr>
            </a:b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of </a:t>
            </a:r>
            <a:r>
              <a:rPr lang="en-US" sz="22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Y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leads to small change in its output value</a:t>
            </a:r>
          </a:p>
          <a:p>
            <a:pPr marL="342900" indent="-342900" algn="l">
              <a:lnSpc>
                <a:spcPts val="3600"/>
              </a:lnSpc>
              <a:spcAft>
                <a:spcPts val="1000"/>
              </a:spcAft>
              <a:buClr>
                <a:srgbClr val="000090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Anti-concentration (to pass from </a:t>
            </a:r>
            <a:r>
              <a:rPr lang="en-US" sz="22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Y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( ) to sign( ) )</a:t>
            </a:r>
          </a:p>
          <a:p>
            <a:pPr marL="342900" indent="-342900" algn="l">
              <a:lnSpc>
                <a:spcPts val="3600"/>
              </a:lnSpc>
              <a:spcAft>
                <a:spcPts val="1000"/>
              </a:spcAft>
              <a:buClr>
                <a:srgbClr val="000090"/>
              </a:buClr>
              <a:buFont typeface="Arial"/>
              <a:buChar char="•"/>
            </a:pP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2228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379" y="95347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The connection between CLTs and pseudorandomness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06540" y="1562730"/>
            <a:ext cx="8060942" cy="59369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b="1" dirty="0" smtClean="0">
                <a:solidFill>
                  <a:srgbClr val="008000"/>
                </a:solidFill>
                <a:cs typeface="Helvetica"/>
              </a:rPr>
              <a:t>Berry–Esséen CLT: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S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 converges to Gaussian in CDF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2213784"/>
            <a:ext cx="5746751" cy="579868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08" y="4485480"/>
            <a:ext cx="6428792" cy="5988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02307" y="3785220"/>
            <a:ext cx="8060942" cy="59369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b="1" dirty="0" smtClean="0">
                <a:solidFill>
                  <a:srgbClr val="008000"/>
                </a:solidFill>
                <a:cs typeface="Helvetica"/>
              </a:rPr>
              <a:t>Pseudorandomness: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Fool the halfspace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sign(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S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(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x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)-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θ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35498" y="3086758"/>
            <a:ext cx="1213325" cy="59369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versus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43815" y="2236425"/>
            <a:ext cx="1360435" cy="59369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for all </a:t>
            </a:r>
            <a:r>
              <a:rPr lang="en-US" sz="2400" i="1" dirty="0">
                <a:solidFill>
                  <a:srgbClr val="000090"/>
                </a:solidFill>
                <a:latin typeface="Arial"/>
                <a:cs typeface="Arial"/>
              </a:rPr>
              <a:t>θ</a:t>
            </a:r>
            <a:endParaRPr lang="en-US" sz="24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5750" y="5603875"/>
            <a:ext cx="5969000" cy="8572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800000"/>
            </a:solidFill>
          </a:ln>
        </p:spPr>
        <p:txBody>
          <a:bodyPr wrap="square" lIns="91440" tIns="0" rIns="91440" bIns="109728" rtlCol="0" anchor="ctr" anchorCtr="0">
            <a:noAutofit/>
          </a:bodyPr>
          <a:lstStyle/>
          <a:p>
            <a:pPr algn="ctr">
              <a:lnSpc>
                <a:spcPts val="3240"/>
              </a:lnSpc>
              <a:spcAft>
                <a:spcPts val="300"/>
              </a:spcAft>
            </a:pPr>
            <a:endParaRPr lang="en-US" sz="2400" dirty="0" smtClean="0">
              <a:solidFill>
                <a:srgbClr val="00009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64499" y="5849217"/>
            <a:ext cx="5374501" cy="58015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  <a:spcAft>
                <a:spcPts val="600"/>
              </a:spcAft>
              <a:buClr>
                <a:srgbClr val="000090"/>
              </a:buClr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Pseudorandom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version of Berry</a:t>
            </a:r>
            <a:r>
              <a:rPr lang="en-US" sz="2400" dirty="0">
                <a:solidFill>
                  <a:srgbClr val="000090"/>
                </a:solidFill>
                <a:cs typeface="Helvetica"/>
              </a:rPr>
              <a:t>–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Esséen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CLT?  </a:t>
            </a:r>
          </a:p>
        </p:txBody>
      </p:sp>
    </p:spTree>
    <p:extLst>
      <p:ext uri="{BB962C8B-B14F-4D97-AF65-F5344CB8AC3E}">
        <p14:creationId xmlns:p14="http://schemas.microsoft.com/office/powerpoint/2010/main" val="123243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6069" y="-118661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Meka</a:t>
            </a:r>
            <a:r>
              <a:rPr lang="en-US" sz="2800" dirty="0">
                <a:solidFill>
                  <a:schemeClr val="accent2"/>
                </a:solidFill>
                <a:cs typeface="Helvetica"/>
              </a:rPr>
              <a:t>–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Zuckerman: PRGs via CLTs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3441" y="1196948"/>
            <a:ext cx="2603500" cy="59369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Berry</a:t>
            </a:r>
            <a:r>
              <a:rPr lang="en-US" sz="2400" dirty="0">
                <a:solidFill>
                  <a:srgbClr val="000090"/>
                </a:solidFill>
                <a:cs typeface="Helvetica"/>
              </a:rPr>
              <a:t>–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Esséen CLT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endParaRPr lang="en-US" sz="2200" dirty="0" smtClean="0">
              <a:solidFill>
                <a:srgbClr val="000090"/>
              </a:solidFill>
              <a:cs typeface="Helvetica"/>
            </a:endParaRPr>
          </a:p>
        </p:txBody>
      </p:sp>
      <p:pic>
        <p:nvPicPr>
          <p:cNvPr id="10" name="Picture 9" descr="gaussia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7" b="9160"/>
          <a:stretch/>
        </p:blipFill>
        <p:spPr>
          <a:xfrm>
            <a:off x="1498600" y="4230066"/>
            <a:ext cx="6159500" cy="230073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99" y="5840428"/>
            <a:ext cx="1009650" cy="33952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186590" y="5333208"/>
            <a:ext cx="2728859" cy="59369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Standard Gaussian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981737" y="1188594"/>
            <a:ext cx="5225763" cy="59369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[MZ]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’s 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derandomization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of 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Berry</a:t>
            </a:r>
            <a:r>
              <a:rPr lang="en-US" sz="2400" dirty="0">
                <a:solidFill>
                  <a:srgbClr val="000090"/>
                </a:solidFill>
                <a:cs typeface="Helvetica"/>
              </a:rPr>
              <a:t>–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Esséen </a:t>
            </a:r>
            <a:endParaRPr lang="en-US" sz="2200" dirty="0" smtClean="0">
              <a:solidFill>
                <a:srgbClr val="000090"/>
              </a:solidFill>
              <a:cs typeface="Helvetica"/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54" y="2433982"/>
            <a:ext cx="901700" cy="4699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04" y="2424801"/>
            <a:ext cx="889000" cy="4699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095500" y="3011435"/>
            <a:ext cx="1679862" cy="1875571"/>
          </a:xfrm>
          <a:prstGeom prst="straightConnector1">
            <a:avLst/>
          </a:prstGeom>
          <a:ln w="19050">
            <a:solidFill>
              <a:srgbClr val="000090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283200" y="3011435"/>
            <a:ext cx="1600200" cy="1904431"/>
          </a:xfrm>
          <a:prstGeom prst="straightConnector1">
            <a:avLst/>
          </a:prstGeom>
          <a:ln w="19050">
            <a:solidFill>
              <a:srgbClr val="000090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44450" y="1697396"/>
            <a:ext cx="1581150" cy="59369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Uniform</a:t>
            </a:r>
            <a:endParaRPr lang="en-US" sz="2000" dirty="0">
              <a:solidFill>
                <a:srgbClr val="000090"/>
              </a:solidFill>
              <a:cs typeface="Helvetica"/>
            </a:endParaRPr>
          </a:p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endParaRPr lang="en-US" sz="20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876108" y="1724022"/>
            <a:ext cx="2178396" cy="59369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000" b="1" dirty="0" smtClean="0">
                <a:solidFill>
                  <a:srgbClr val="008000"/>
                </a:solidFill>
                <a:cs typeface="Helvetica"/>
              </a:rPr>
              <a:t>Pseudorandom</a:t>
            </a:r>
            <a:endParaRPr lang="en-US" sz="2000" b="1" dirty="0">
              <a:solidFill>
                <a:srgbClr val="008000"/>
              </a:solidFill>
              <a:cs typeface="Helvetica"/>
            </a:endParaRPr>
          </a:p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endParaRPr lang="en-US" sz="2000" b="1" dirty="0" smtClean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101492" y="3805446"/>
            <a:ext cx="1901712" cy="104268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  <a:buClr>
                <a:srgbClr val="000090"/>
              </a:buClr>
            </a:pP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CDF-close</a:t>
            </a:r>
          </a:p>
          <a:p>
            <a:pPr>
              <a:lnSpc>
                <a:spcPts val="25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(Berry</a:t>
            </a:r>
            <a:r>
              <a:rPr lang="en-US" sz="1800" dirty="0">
                <a:solidFill>
                  <a:srgbClr val="000090"/>
                </a:solidFill>
                <a:cs typeface="Helvetica"/>
              </a:rPr>
              <a:t>–</a:t>
            </a: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Esséen) </a:t>
            </a:r>
          </a:p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endParaRPr lang="en-US" sz="1800" dirty="0">
              <a:solidFill>
                <a:srgbClr val="000090"/>
              </a:solidFill>
              <a:cs typeface="Helvetica"/>
            </a:endParaRPr>
          </a:p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endParaRPr lang="en-US" sz="1800" dirty="0" smtClean="0">
              <a:solidFill>
                <a:srgbClr val="000090"/>
              </a:solidFill>
              <a:cs typeface="Helvetica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667000" y="2661046"/>
            <a:ext cx="3435350" cy="0"/>
          </a:xfrm>
          <a:prstGeom prst="straightConnector1">
            <a:avLst/>
          </a:prstGeom>
          <a:ln w="19050">
            <a:solidFill>
              <a:srgbClr val="660066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2719441" y="2712687"/>
            <a:ext cx="3274959" cy="59369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000" dirty="0" smtClean="0">
                <a:solidFill>
                  <a:srgbClr val="660066"/>
                </a:solidFill>
                <a:cs typeface="Helvetica"/>
              </a:rPr>
              <a:t>CDF-close by Δ-inequality </a:t>
            </a:r>
            <a:endParaRPr lang="en-US" sz="2000" dirty="0">
              <a:solidFill>
                <a:srgbClr val="660066"/>
              </a:solidFill>
              <a:cs typeface="Helvetica"/>
            </a:endParaRPr>
          </a:p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endParaRPr lang="en-US" sz="2000" dirty="0" smtClean="0">
              <a:solidFill>
                <a:srgbClr val="660066"/>
              </a:solidFill>
              <a:cs typeface="Helvetica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12" y="1809266"/>
            <a:ext cx="1716432" cy="312847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1828080"/>
            <a:ext cx="1764660" cy="32323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5779807" y="3893057"/>
            <a:ext cx="2384188" cy="104268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  <a:buClr>
                <a:srgbClr val="000090"/>
              </a:buClr>
            </a:pP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CDF-close</a:t>
            </a:r>
          </a:p>
          <a:p>
            <a:pPr>
              <a:lnSpc>
                <a:spcPts val="25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(Meka–Zuckerman) </a:t>
            </a:r>
          </a:p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endParaRPr lang="en-US" sz="1800" dirty="0">
              <a:solidFill>
                <a:srgbClr val="000090"/>
              </a:solidFill>
              <a:cs typeface="Helvetica"/>
            </a:endParaRPr>
          </a:p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endParaRPr lang="en-US" sz="1800" dirty="0" smtClean="0">
              <a:solidFill>
                <a:srgbClr val="000090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7250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33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70" y="240818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Intersections of Boolean halfspaces </a:t>
            </a:r>
            <a:b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</a:b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a.k.a. Polytopes over </a:t>
            </a:r>
            <a:r>
              <a:rPr lang="en-US" sz="2800" dirty="0">
                <a:solidFill>
                  <a:schemeClr val="accent2"/>
                </a:solidFill>
                <a:cs typeface="Helvetica"/>
              </a:rPr>
              <a:t>{</a:t>
            </a:r>
            <a:r>
              <a:rPr lang="en-US" sz="2400" dirty="0">
                <a:solidFill>
                  <a:schemeClr val="accent2"/>
                </a:solidFill>
                <a:cs typeface="Helvetica"/>
              </a:rPr>
              <a:t>−</a:t>
            </a:r>
            <a:r>
              <a:rPr lang="en-US" sz="2800" dirty="0">
                <a:solidFill>
                  <a:schemeClr val="accent2"/>
                </a:solidFill>
                <a:cs typeface="Helvetica"/>
              </a:rPr>
              <a:t>1,1}</a:t>
            </a:r>
            <a:r>
              <a:rPr lang="en-US" sz="2800" i="1" baseline="30000" dirty="0">
                <a:solidFill>
                  <a:schemeClr val="accent2"/>
                </a:solidFill>
                <a:cs typeface="Helvetica"/>
              </a:rPr>
              <a:t>n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 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pic>
        <p:nvPicPr>
          <p:cNvPr id="3" name="Picture 2" descr="Dodecahedr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87" y="2549302"/>
            <a:ext cx="1847222" cy="180796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901524" y="3289711"/>
            <a:ext cx="1814459" cy="434473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weight vector: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39624" y="3785144"/>
            <a:ext cx="1814459" cy="434473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threshold: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649" y="4898567"/>
            <a:ext cx="8467225" cy="1424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3232" indent="-342900">
              <a:lnSpc>
                <a:spcPts val="33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Within CS: feasible solutions of {0,1}-integer programs</a:t>
            </a:r>
          </a:p>
          <a:p>
            <a:pPr marL="713232" indent="-342900">
              <a:lnSpc>
                <a:spcPts val="33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Beyond CS: large body of work spanning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combinatorics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discrete geometry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</a:t>
            </a:r>
            <a:r>
              <a:rPr lang="en-US" sz="2200" dirty="0" smtClean="0">
                <a:solidFill>
                  <a:srgbClr val="376092"/>
                </a:solidFill>
                <a:cs typeface="Helvetica"/>
              </a:rPr>
              <a:t>optimization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etc.  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85" y="3397823"/>
            <a:ext cx="1130300" cy="29007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72" y="1901280"/>
            <a:ext cx="6072192" cy="33785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43" y="3886604"/>
            <a:ext cx="836736" cy="272425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24" y="2854557"/>
            <a:ext cx="3103479" cy="34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1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636" y="-126159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Meka</a:t>
            </a:r>
            <a:r>
              <a:rPr lang="en-US" sz="2800" dirty="0">
                <a:solidFill>
                  <a:schemeClr val="accent2"/>
                </a:solidFill>
                <a:cs typeface="Helvetica"/>
              </a:rPr>
              <a:t>–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Zuckerman’s PRG for </a:t>
            </a:r>
            <a:r>
              <a:rPr lang="en-US" sz="2800" i="1" dirty="0" err="1" smtClean="0">
                <a:solidFill>
                  <a:schemeClr val="accent2"/>
                </a:solidFill>
                <a:cs typeface="Helvetica"/>
              </a:rPr>
              <a:t>ε</a:t>
            </a:r>
            <a:r>
              <a:rPr lang="en-US" sz="2800" i="1" dirty="0" smtClean="0">
                <a:solidFill>
                  <a:schemeClr val="accent2"/>
                </a:solidFill>
                <a:cs typeface="Helvetica"/>
              </a:rPr>
              <a:t>-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regular halfspaces</a:t>
            </a:r>
            <a:endParaRPr lang="en-US" sz="24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00561" y="1127523"/>
            <a:ext cx="6578189" cy="83228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36576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Pseudorandomly hash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variables into 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1/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ε</a:t>
            </a:r>
            <a:r>
              <a:rPr lang="en-US" sz="2200" baseline="30000" dirty="0" smtClean="0">
                <a:solidFill>
                  <a:srgbClr val="660066"/>
                </a:solidFill>
                <a:cs typeface="Helvetica"/>
              </a:rPr>
              <a:t>2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buckets 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0772" y="3680770"/>
            <a:ext cx="8950972" cy="83228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36576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  <a:buFont typeface="+mj-lt"/>
              <a:buAutoNum type="arabicPeriod" startAt="2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Independently fill each bucket with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O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(1)-wise independent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distribution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" name="Can 1"/>
          <p:cNvSpPr/>
          <p:nvPr/>
        </p:nvSpPr>
        <p:spPr>
          <a:xfrm>
            <a:off x="1566654" y="1936045"/>
            <a:ext cx="1168931" cy="1224913"/>
          </a:xfrm>
          <a:prstGeom prst="can">
            <a:avLst/>
          </a:prstGeom>
          <a:solidFill>
            <a:srgbClr val="CCFFCC">
              <a:alpha val="50000"/>
            </a:srgbClr>
          </a:solidFill>
          <a:ln w="28575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3017864" y="1950475"/>
            <a:ext cx="1168931" cy="1224913"/>
          </a:xfrm>
          <a:prstGeom prst="can">
            <a:avLst/>
          </a:prstGeom>
          <a:solidFill>
            <a:srgbClr val="CCFFCC">
              <a:alpha val="50000"/>
            </a:srgbClr>
          </a:solidFill>
          <a:ln w="28575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41631" y="2245520"/>
            <a:ext cx="1435039" cy="513054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5000" dirty="0" smtClean="0">
                <a:solidFill>
                  <a:srgbClr val="008000"/>
                </a:solidFill>
                <a:cs typeface="Helvetica"/>
              </a:rPr>
              <a:t>. . .  </a:t>
            </a:r>
            <a:endParaRPr lang="en-US" sz="5000" dirty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710301" y="2205509"/>
            <a:ext cx="577135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10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001921" y="2561686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2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219906" y="2220992"/>
            <a:ext cx="556649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6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183465" y="2310734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3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568698" y="2312852"/>
            <a:ext cx="560739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12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3" name="Can 22"/>
          <p:cNvSpPr/>
          <p:nvPr/>
        </p:nvSpPr>
        <p:spPr>
          <a:xfrm>
            <a:off x="5578213" y="1928756"/>
            <a:ext cx="1168931" cy="1224913"/>
          </a:xfrm>
          <a:prstGeom prst="can">
            <a:avLst/>
          </a:prstGeom>
          <a:solidFill>
            <a:srgbClr val="CCFFCC">
              <a:alpha val="50000"/>
            </a:srgbClr>
          </a:solidFill>
          <a:ln w="28575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795606" y="2173638"/>
            <a:ext cx="577135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9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169166" y="2513427"/>
            <a:ext cx="600150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11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174107" y="2180927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4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774998" y="2507961"/>
            <a:ext cx="600150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>
                <a:solidFill>
                  <a:srgbClr val="000090"/>
                </a:solidFill>
                <a:cs typeface="Helvetica"/>
              </a:rPr>
              <a:t>7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976006" y="3149208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B</a:t>
            </a:r>
            <a:r>
              <a:rPr lang="en-US" sz="2200" baseline="-25000" dirty="0" smtClean="0">
                <a:solidFill>
                  <a:srgbClr val="008000"/>
                </a:solidFill>
                <a:cs typeface="Helvetica"/>
              </a:rPr>
              <a:t>1</a:t>
            </a:r>
            <a:endParaRPr lang="en-US" sz="2200" baseline="-25000" dirty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412954" y="3146938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B</a:t>
            </a:r>
            <a:r>
              <a:rPr lang="en-US" sz="2200" baseline="-25000" dirty="0" smtClean="0">
                <a:solidFill>
                  <a:srgbClr val="008000"/>
                </a:solidFill>
                <a:cs typeface="Helvetica"/>
              </a:rPr>
              <a:t>2</a:t>
            </a:r>
            <a:endParaRPr lang="en-US" sz="2200" baseline="-25000" dirty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919550" y="3097774"/>
            <a:ext cx="495023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B</a:t>
            </a:r>
            <a:endParaRPr lang="en-US" sz="2200" i="1" baseline="-25000" dirty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085057" y="3160012"/>
            <a:ext cx="691808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1400" dirty="0">
                <a:solidFill>
                  <a:srgbClr val="008000"/>
                </a:solidFill>
                <a:cs typeface="Helvetica"/>
              </a:rPr>
              <a:t>1/</a:t>
            </a:r>
            <a:r>
              <a:rPr lang="en-US" sz="1400" i="1" dirty="0" smtClean="0">
                <a:solidFill>
                  <a:srgbClr val="008000"/>
                </a:solidFill>
                <a:cs typeface="Helvetica"/>
              </a:rPr>
              <a:t>ε</a:t>
            </a:r>
            <a:r>
              <a:rPr lang="en-US" sz="1400" baseline="30000" dirty="0" smtClean="0">
                <a:solidFill>
                  <a:srgbClr val="008000"/>
                </a:solidFill>
                <a:cs typeface="Helvetica"/>
              </a:rPr>
              <a:t>2</a:t>
            </a:r>
            <a:endParaRPr lang="en-US" sz="1400" baseline="-25000" dirty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3141" y="4455275"/>
            <a:ext cx="7131359" cy="1482874"/>
          </a:xfrm>
          <a:prstGeom prst="rect">
            <a:avLst/>
          </a:prstGeom>
          <a:noFill/>
          <a:ln w="25400">
            <a:solidFill>
              <a:srgbClr val="000090"/>
            </a:solidFill>
          </a:ln>
        </p:spPr>
        <p:txBody>
          <a:bodyPr wrap="square" lIns="274320" tIns="91440" rIns="274320" bIns="9144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407797" y="4510944"/>
            <a:ext cx="4068226" cy="575173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Theorem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[Meka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Helvetica"/>
              </a:rPr>
              <a:t>–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Zuckerman] 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Helvetica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86919" y="4950370"/>
            <a:ext cx="7586281" cy="100660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This is 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an </a:t>
            </a:r>
            <a:r>
              <a:rPr lang="en-US" sz="2200" i="1" dirty="0">
                <a:solidFill>
                  <a:srgbClr val="000090"/>
                </a:solidFill>
                <a:cs typeface="Helvetica"/>
              </a:rPr>
              <a:t>ε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-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PRG for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ε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-regular halfspaces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with seed length</a:t>
            </a:r>
          </a:p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O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((log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)/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ε</a:t>
            </a:r>
            <a:r>
              <a:rPr lang="en-US" sz="2200" baseline="30000" dirty="0" smtClean="0">
                <a:solidFill>
                  <a:srgbClr val="000090"/>
                </a:solidFill>
                <a:cs typeface="Helvetica"/>
              </a:rPr>
              <a:t>2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).  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0555" y="6041642"/>
            <a:ext cx="8950972" cy="83228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Proof: Berry–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Esséen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over 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1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/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ε</a:t>
            </a:r>
            <a:r>
              <a:rPr lang="en-US" sz="2200" baseline="30000" dirty="0" smtClean="0">
                <a:solidFill>
                  <a:srgbClr val="660066"/>
                </a:solidFill>
                <a:cs typeface="Helvetica"/>
              </a:rPr>
              <a:t>2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mega-variables (1 bucket = 1 mega-variable)    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985296" y="2243452"/>
            <a:ext cx="1644824" cy="83228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algn="l">
              <a:lnSpc>
                <a:spcPts val="2300"/>
              </a:lnSpc>
              <a:spcAft>
                <a:spcPts val="300"/>
              </a:spcAft>
              <a:buClr>
                <a:srgbClr val="000090"/>
              </a:buClr>
            </a:pP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Each bucket ≈ </a:t>
            </a:r>
            <a:r>
              <a:rPr lang="en-US" sz="1800" i="1" dirty="0" smtClean="0">
                <a:solidFill>
                  <a:srgbClr val="000090"/>
                </a:solidFill>
                <a:cs typeface="Helvetica"/>
              </a:rPr>
              <a:t>ε</a:t>
            </a:r>
            <a:r>
              <a:rPr lang="en-US" sz="1800" baseline="30000" dirty="0" smtClean="0">
                <a:solidFill>
                  <a:srgbClr val="000090"/>
                </a:solidFill>
                <a:cs typeface="Helvetica"/>
              </a:rPr>
              <a:t>2</a:t>
            </a:r>
            <a:r>
              <a:rPr lang="en-US" sz="1800" i="1" dirty="0" smtClean="0">
                <a:solidFill>
                  <a:srgbClr val="000090"/>
                </a:solidFill>
                <a:cs typeface="Helvetica"/>
              </a:rPr>
              <a:t>n </a:t>
            </a: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variables</a:t>
            </a:r>
            <a:endParaRPr lang="en-US" sz="18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7" name="Left Brace 36"/>
          <p:cNvSpPr/>
          <p:nvPr/>
        </p:nvSpPr>
        <p:spPr>
          <a:xfrm rot="10800000">
            <a:off x="6875971" y="2040015"/>
            <a:ext cx="169747" cy="1037507"/>
          </a:xfrm>
          <a:prstGeom prst="leftBrace">
            <a:avLst>
              <a:gd name="adj1" fmla="val 48522"/>
              <a:gd name="adj2" fmla="val 50166"/>
            </a:avLst>
          </a:prstGeom>
          <a:ln w="22225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6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569" y="3968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Fooling general halfspaces?  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383156" y="1435575"/>
            <a:ext cx="4026783" cy="682789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Aft>
                <a:spcPts val="3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Weights of a </a:t>
            </a:r>
            <a:r>
              <a:rPr lang="en-US" sz="2200" b="1" dirty="0" smtClean="0">
                <a:solidFill>
                  <a:srgbClr val="660066"/>
                </a:solidFill>
                <a:cs typeface="Helvetica"/>
              </a:rPr>
              <a:t>regular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halfspace: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52" name="Rectangle 51"/>
          <p:cNvSpPr/>
          <p:nvPr/>
        </p:nvSpPr>
        <p:spPr>
          <a:xfrm rot="10800000">
            <a:off x="716499" y="2379964"/>
            <a:ext cx="250809" cy="36476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 rot="10800000">
            <a:off x="1977179" y="2278744"/>
            <a:ext cx="250809" cy="465984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 rot="10800000">
            <a:off x="2229314" y="2606788"/>
            <a:ext cx="250809" cy="1379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 rot="10800000">
            <a:off x="2481452" y="2491125"/>
            <a:ext cx="250809" cy="25360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 rot="10800000">
            <a:off x="2733587" y="2379965"/>
            <a:ext cx="250809" cy="364762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 rot="10800000">
            <a:off x="2985723" y="2379965"/>
            <a:ext cx="250809" cy="364762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 rot="10800000">
            <a:off x="3237860" y="2558359"/>
            <a:ext cx="250809" cy="186368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 rot="10800000">
            <a:off x="3489995" y="2491125"/>
            <a:ext cx="250809" cy="253602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 rot="10800000">
            <a:off x="3742130" y="2606787"/>
            <a:ext cx="250809" cy="137939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 rot="10800000">
            <a:off x="968635" y="2491124"/>
            <a:ext cx="250809" cy="25360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 rot="10800000">
            <a:off x="1220771" y="2278744"/>
            <a:ext cx="250809" cy="465984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 rot="10800000">
            <a:off x="1472907" y="2558358"/>
            <a:ext cx="250809" cy="186369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 rot="10800000">
            <a:off x="1725044" y="2379965"/>
            <a:ext cx="250809" cy="36476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408557" y="3789308"/>
            <a:ext cx="4026783" cy="682789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Aft>
                <a:spcPts val="3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Weights of a </a:t>
            </a:r>
            <a:r>
              <a:rPr lang="en-US" sz="2200" b="1" dirty="0" smtClean="0">
                <a:solidFill>
                  <a:srgbClr val="660066"/>
                </a:solidFill>
                <a:cs typeface="Helvetica"/>
              </a:rPr>
              <a:t>general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halfspace: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353844" y="2885384"/>
            <a:ext cx="4026783" cy="682789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Aft>
                <a:spcPts val="300"/>
              </a:spcAft>
              <a:buClr>
                <a:srgbClr val="000090"/>
              </a:buClr>
            </a:pPr>
            <a:r>
              <a:rPr lang="en-US" sz="1800" dirty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No weight too dominant)</a:t>
            </a:r>
            <a:endParaRPr lang="en-US" sz="18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>
          <a:xfrm rot="10800000">
            <a:off x="723892" y="6216194"/>
            <a:ext cx="250809" cy="186367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 rot="10800000">
            <a:off x="1984572" y="6148958"/>
            <a:ext cx="250809" cy="25360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 rot="10800000">
            <a:off x="2236707" y="5563502"/>
            <a:ext cx="250809" cy="839059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 rot="10800000">
            <a:off x="2488846" y="6148959"/>
            <a:ext cx="250809" cy="25360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 rot="10800000">
            <a:off x="2740982" y="6216195"/>
            <a:ext cx="250809" cy="186366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 rot="10800000">
            <a:off x="2993116" y="5176193"/>
            <a:ext cx="250809" cy="1226368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 rot="10800000">
            <a:off x="3245252" y="6264569"/>
            <a:ext cx="250809" cy="137991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 rot="10800000">
            <a:off x="3497387" y="4447120"/>
            <a:ext cx="250809" cy="1955441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 rot="10800000">
            <a:off x="3749521" y="6148958"/>
            <a:ext cx="250809" cy="253602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 rot="10800000">
            <a:off x="976029" y="6148958"/>
            <a:ext cx="250809" cy="25360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Rectangle 76"/>
          <p:cNvSpPr/>
          <p:nvPr/>
        </p:nvSpPr>
        <p:spPr>
          <a:xfrm rot="10800000">
            <a:off x="1228164" y="6066560"/>
            <a:ext cx="250809" cy="336001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 rot="10800000">
            <a:off x="1480301" y="6216192"/>
            <a:ext cx="250809" cy="186369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 rot="10800000">
            <a:off x="1732437" y="6333304"/>
            <a:ext cx="250809" cy="69257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4561734" y="2425622"/>
            <a:ext cx="3953950" cy="2380077"/>
          </a:xfrm>
          <a:prstGeom prst="rect">
            <a:avLst/>
          </a:prstGeom>
          <a:noFill/>
          <a:ln w="25400">
            <a:solidFill>
              <a:srgbClr val="000090"/>
            </a:solidFill>
          </a:ln>
        </p:spPr>
        <p:txBody>
          <a:bodyPr wrap="square" lIns="274320" tIns="91440" rIns="274320" bIns="9144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4107961" y="2783576"/>
            <a:ext cx="4819938" cy="83652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200"/>
              </a:lnSpc>
              <a:buClr>
                <a:srgbClr val="000090"/>
              </a:buClr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Halfspace Regularity Lemma </a:t>
            </a:r>
          </a:p>
          <a:p>
            <a:pPr>
              <a:lnSpc>
                <a:spcPts val="30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[S 07] 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Helvetica"/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4412756" y="3479134"/>
            <a:ext cx="4290971" cy="1159469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Every halfspace can be made regular</a:t>
            </a:r>
            <a:r>
              <a:rPr lang="en-US" sz="2200" dirty="0" smtClean="0">
                <a:solidFill>
                  <a:schemeClr val="accent2"/>
                </a:solidFill>
                <a:cs typeface="Helvetica"/>
              </a:rPr>
              <a:t>*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by restricting a small number of variables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149240" y="4833898"/>
            <a:ext cx="2472999" cy="42290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  <a:buClr>
                <a:srgbClr val="000090"/>
              </a:buClr>
            </a:pPr>
            <a:r>
              <a:rPr lang="en-US" sz="2000" dirty="0" smtClean="0">
                <a:solidFill>
                  <a:schemeClr val="accent2"/>
                </a:solidFill>
                <a:cs typeface="Helvetica"/>
              </a:rPr>
              <a:t>*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or close to constant</a:t>
            </a:r>
            <a:endParaRPr lang="en-US" sz="2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6" name="Rectangle 35"/>
          <p:cNvSpPr/>
          <p:nvPr/>
        </p:nvSpPr>
        <p:spPr>
          <a:xfrm rot="10800000">
            <a:off x="2238385" y="5563318"/>
            <a:ext cx="250809" cy="839059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 rot="10800000">
            <a:off x="2994794" y="5176009"/>
            <a:ext cx="250809" cy="1226368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 rot="10800000">
            <a:off x="3499065" y="4446936"/>
            <a:ext cx="250809" cy="1955441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/>
      <p:bldP spid="35" grpId="0"/>
      <p:bldP spid="36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-1297" y="-175694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MZ’s PRG for general halfspaces via regularity lemma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 rot="10800000">
            <a:off x="1755060" y="5108967"/>
            <a:ext cx="250809" cy="465984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3015740" y="5322481"/>
            <a:ext cx="250809" cy="25247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10800000">
            <a:off x="3267876" y="5321348"/>
            <a:ext cx="250809" cy="25360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 rot="10800000">
            <a:off x="3520012" y="5321348"/>
            <a:ext cx="250809" cy="25360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0800000">
            <a:off x="3772148" y="5388584"/>
            <a:ext cx="250809" cy="186366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 rot="10800000">
            <a:off x="4024284" y="5388589"/>
            <a:ext cx="250809" cy="186361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rot="10800000">
            <a:off x="4276420" y="5388582"/>
            <a:ext cx="250809" cy="186368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 rot="10800000">
            <a:off x="4528556" y="5388582"/>
            <a:ext cx="250809" cy="186368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 rot="10800000">
            <a:off x="4780692" y="5388582"/>
            <a:ext cx="250809" cy="186368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rot="10800000">
            <a:off x="7049849" y="5437895"/>
            <a:ext cx="250809" cy="137055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 rot="10800000">
            <a:off x="5537033" y="5385595"/>
            <a:ext cx="250809" cy="189355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 rot="10800000">
            <a:off x="5284964" y="5388580"/>
            <a:ext cx="250742" cy="18637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 rot="10800000">
            <a:off x="5032828" y="5388584"/>
            <a:ext cx="250809" cy="186366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 rot="10800000">
            <a:off x="7301985" y="5439767"/>
            <a:ext cx="250809" cy="13518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 rot="10800000">
            <a:off x="7554121" y="5439593"/>
            <a:ext cx="250809" cy="135357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 rot="10800000">
            <a:off x="7806257" y="5518801"/>
            <a:ext cx="250809" cy="56149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 rot="10800000">
            <a:off x="2007196" y="5108966"/>
            <a:ext cx="250809" cy="465985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 rot="10800000">
            <a:off x="2259332" y="5210188"/>
            <a:ext cx="250809" cy="36476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 rot="10800000">
            <a:off x="2511468" y="5210188"/>
            <a:ext cx="250809" cy="36476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 rot="10800000">
            <a:off x="2763604" y="5210188"/>
            <a:ext cx="250809" cy="36476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 rot="10800000">
            <a:off x="8058393" y="5518801"/>
            <a:ext cx="250809" cy="56149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 rot="10800000">
            <a:off x="8310529" y="5518801"/>
            <a:ext cx="250809" cy="56149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 rot="10800000">
            <a:off x="8562669" y="5518801"/>
            <a:ext cx="250809" cy="56149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 rot="10800000">
            <a:off x="6797713" y="5437895"/>
            <a:ext cx="250809" cy="137055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 rot="10800000">
            <a:off x="6545577" y="5437895"/>
            <a:ext cx="250809" cy="137055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 rot="10800000">
            <a:off x="6293441" y="5437895"/>
            <a:ext cx="250809" cy="137055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 rot="10800000">
            <a:off x="6041305" y="5437895"/>
            <a:ext cx="250809" cy="137055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 rot="10800000">
            <a:off x="5789169" y="5437895"/>
            <a:ext cx="250809" cy="137055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2000907" y="5768717"/>
            <a:ext cx="5342707" cy="42342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Weights of a halfspace sorted by magnitude</a:t>
            </a:r>
            <a:endParaRPr lang="en-US" sz="2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4138969" y="4208674"/>
            <a:ext cx="2240432" cy="42342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>
                <a:solidFill>
                  <a:srgbClr val="000090"/>
                </a:solidFill>
                <a:cs typeface="Helvetica"/>
              </a:rPr>
              <a:t>ε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-regular “tail”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48" name="Left Brace 47"/>
          <p:cNvSpPr/>
          <p:nvPr/>
        </p:nvSpPr>
        <p:spPr>
          <a:xfrm rot="5400000">
            <a:off x="5120652" y="1371408"/>
            <a:ext cx="318873" cy="6965178"/>
          </a:xfrm>
          <a:prstGeom prst="leftBrace">
            <a:avLst>
              <a:gd name="adj1" fmla="val 48522"/>
              <a:gd name="adj2" fmla="val 49996"/>
            </a:avLst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-174432" y="1389962"/>
            <a:ext cx="2530991" cy="682789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Aft>
                <a:spcPts val="3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Õ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(1/</a:t>
            </a:r>
            <a:r>
              <a:rPr lang="en-US" sz="2200" i="1" dirty="0">
                <a:solidFill>
                  <a:srgbClr val="000090"/>
                </a:solidFill>
                <a:cs typeface="Helvetica"/>
              </a:rPr>
              <a:t>ε</a:t>
            </a:r>
            <a:r>
              <a:rPr lang="en-US" sz="2200" baseline="30000" dirty="0" smtClean="0">
                <a:solidFill>
                  <a:srgbClr val="000090"/>
                </a:solidFill>
                <a:cs typeface="Helvetica"/>
              </a:rPr>
              <a:t>2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 “head” variables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50" name="Left Brace 49"/>
          <p:cNvSpPr/>
          <p:nvPr/>
        </p:nvSpPr>
        <p:spPr>
          <a:xfrm rot="5400000">
            <a:off x="991134" y="1634515"/>
            <a:ext cx="248575" cy="1260463"/>
          </a:xfrm>
          <a:prstGeom prst="leftBrace">
            <a:avLst>
              <a:gd name="adj1" fmla="val 48522"/>
              <a:gd name="adj2" fmla="val 49996"/>
            </a:avLst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481144" y="4281192"/>
            <a:ext cx="250809" cy="1293758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 rot="10800000">
            <a:off x="1229009" y="4225692"/>
            <a:ext cx="250809" cy="1349259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rot="10800000">
            <a:off x="976872" y="3403739"/>
            <a:ext cx="250809" cy="2171212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rot="10800000">
            <a:off x="724737" y="3298778"/>
            <a:ext cx="250809" cy="227617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 rot="10800000">
            <a:off x="493656" y="2472405"/>
            <a:ext cx="229751" cy="3102546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055028" y="3497909"/>
            <a:ext cx="6743595" cy="62275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buClr>
                <a:srgbClr val="000090"/>
              </a:buClr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[MZ]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’s seed length for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ε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-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regular halfspaces: </a:t>
            </a:r>
            <a:r>
              <a:rPr lang="en-US" sz="2200" i="1" dirty="0">
                <a:solidFill>
                  <a:srgbClr val="660066"/>
                </a:solidFill>
                <a:cs typeface="Helvetica"/>
              </a:rPr>
              <a:t>O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((log </a:t>
            </a:r>
            <a:r>
              <a:rPr lang="en-US" sz="2200" i="1" dirty="0">
                <a:solidFill>
                  <a:srgbClr val="660066"/>
                </a:solidFill>
                <a:cs typeface="Helvetica"/>
              </a:rPr>
              <a:t>n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)/</a:t>
            </a:r>
            <a:r>
              <a:rPr lang="en-US" sz="2200" i="1" dirty="0">
                <a:solidFill>
                  <a:srgbClr val="660066"/>
                </a:solidFill>
                <a:cs typeface="Helvetica"/>
              </a:rPr>
              <a:t>ε</a:t>
            </a:r>
            <a:r>
              <a:rPr lang="en-US" sz="2200" baseline="30000" dirty="0">
                <a:solidFill>
                  <a:srgbClr val="660066"/>
                </a:solidFill>
                <a:cs typeface="Helvetica"/>
              </a:rPr>
              <a:t>2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) 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2758961" y="1548176"/>
            <a:ext cx="6464526" cy="102608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Pay full fare with </a:t>
            </a:r>
            <a:r>
              <a:rPr lang="en-US" sz="2200" i="1" dirty="0">
                <a:solidFill>
                  <a:srgbClr val="000090"/>
                </a:solidFill>
                <a:cs typeface="Helvetica"/>
              </a:rPr>
              <a:t>Õ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(1/</a:t>
            </a:r>
            <a:r>
              <a:rPr lang="en-US" sz="2200" i="1" dirty="0">
                <a:solidFill>
                  <a:srgbClr val="000090"/>
                </a:solidFill>
                <a:cs typeface="Helvetica"/>
              </a:rPr>
              <a:t>ε</a:t>
            </a:r>
            <a:r>
              <a:rPr lang="en-US" sz="2200" baseline="30000" dirty="0">
                <a:solidFill>
                  <a:srgbClr val="000090"/>
                </a:solidFill>
                <a:cs typeface="Helvetica"/>
              </a:rPr>
              <a:t>2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)-wise independence; </a:t>
            </a:r>
          </a:p>
          <a:p>
            <a:pPr algn="l">
              <a:lnSpc>
                <a:spcPts val="30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seed length: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Õ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(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(log </a:t>
            </a:r>
            <a:r>
              <a:rPr lang="en-US" sz="2200" i="1" dirty="0">
                <a:solidFill>
                  <a:srgbClr val="660066"/>
                </a:solidFill>
                <a:cs typeface="Helvetica"/>
              </a:rPr>
              <a:t>n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)/</a:t>
            </a:r>
            <a:r>
              <a:rPr lang="en-US" sz="2200" i="1" dirty="0">
                <a:solidFill>
                  <a:srgbClr val="660066"/>
                </a:solidFill>
                <a:cs typeface="Helvetica"/>
              </a:rPr>
              <a:t>ε</a:t>
            </a:r>
            <a:r>
              <a:rPr lang="en-US" sz="2200" baseline="30000" dirty="0">
                <a:solidFill>
                  <a:srgbClr val="660066"/>
                </a:solidFill>
                <a:cs typeface="Helvetica"/>
              </a:rPr>
              <a:t>2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) 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1955870" y="1779590"/>
            <a:ext cx="767899" cy="0"/>
          </a:xfrm>
          <a:prstGeom prst="straightConnector1">
            <a:avLst/>
          </a:prstGeom>
          <a:ln w="19050">
            <a:solidFill>
              <a:srgbClr val="800000"/>
            </a:solidFill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703089" y="3965403"/>
            <a:ext cx="1" cy="868640"/>
          </a:xfrm>
          <a:prstGeom prst="straightConnector1">
            <a:avLst/>
          </a:prstGeom>
          <a:ln w="19050">
            <a:solidFill>
              <a:srgbClr val="800000"/>
            </a:solidFill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5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9089" y="2307447"/>
            <a:ext cx="7886111" cy="2066997"/>
          </a:xfrm>
          <a:prstGeom prst="rect">
            <a:avLst/>
          </a:prstGeom>
          <a:noFill/>
          <a:ln w="25400">
            <a:solidFill>
              <a:srgbClr val="000090"/>
            </a:solidFill>
          </a:ln>
        </p:spPr>
        <p:txBody>
          <a:bodyPr wrap="square" lIns="274320" tIns="91440" rIns="274320" bIns="9144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4352" y="831739"/>
            <a:ext cx="9117542" cy="1103097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Recap: </a:t>
            </a:r>
            <a:b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</a:br>
            <a:r>
              <a:rPr lang="en-US" sz="2800" dirty="0">
                <a:solidFill>
                  <a:schemeClr val="accent2"/>
                </a:solidFill>
                <a:cs typeface="Helvetica"/>
              </a:rPr>
              <a:t>Meka–Zuckerman’s </a:t>
            </a:r>
            <a:r>
              <a:rPr lang="en-US" sz="2800" dirty="0" smtClean="0">
                <a:solidFill>
                  <a:schemeClr val="accent2"/>
                </a:solidFill>
                <a:cs typeface="Helvetica"/>
              </a:rPr>
              <a:t>3-step program for fooling halfspaces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15419" y="2583263"/>
            <a:ext cx="8060942" cy="1689582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36576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Central Limit Theorem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for</a:t>
            </a:r>
            <a:r>
              <a:rPr lang="en-US" sz="2200" b="1" dirty="0" smtClean="0">
                <a:solidFill>
                  <a:srgbClr val="00800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regular halfspaces </a:t>
            </a:r>
            <a:r>
              <a:rPr lang="en-US" sz="2000" dirty="0" smtClean="0">
                <a:solidFill>
                  <a:srgbClr val="376092"/>
                </a:solidFill>
                <a:cs typeface="Helvetica"/>
              </a:rPr>
              <a:t>[Berry</a:t>
            </a:r>
            <a:r>
              <a:rPr lang="en-US" sz="2000" dirty="0">
                <a:solidFill>
                  <a:srgbClr val="376092"/>
                </a:solidFill>
                <a:cs typeface="Helvetica"/>
              </a:rPr>
              <a:t>–</a:t>
            </a:r>
            <a:r>
              <a:rPr lang="en-US" sz="2000" dirty="0" smtClean="0">
                <a:solidFill>
                  <a:srgbClr val="376092"/>
                </a:solidFill>
                <a:cs typeface="Helvetica"/>
              </a:rPr>
              <a:t>Esséen]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</a:t>
            </a:r>
          </a:p>
          <a:p>
            <a:pPr marL="457200" indent="-36576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Derandomize</a:t>
            </a:r>
            <a:r>
              <a:rPr lang="en-US" sz="2200" b="1" dirty="0" smtClean="0">
                <a:solidFill>
                  <a:srgbClr val="660066"/>
                </a:solidFill>
                <a:cs typeface="Helvetica"/>
              </a:rPr>
              <a:t> 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the CLT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to get PRG for regular halfspaces</a:t>
            </a:r>
          </a:p>
          <a:p>
            <a:pPr marL="457200" indent="-36576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Regularity Lemma: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reduce general halfspaces to regular ones</a:t>
            </a:r>
            <a:endParaRPr lang="en-US" sz="2200" b="1" dirty="0" smtClean="0">
              <a:solidFill>
                <a:srgbClr val="000090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755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061" y="2013805"/>
            <a:ext cx="8424450" cy="2892751"/>
          </a:xfrm>
          <a:prstGeom prst="rect">
            <a:avLst/>
          </a:prstGeom>
          <a:noFill/>
          <a:ln w="25400">
            <a:solidFill>
              <a:srgbClr val="000090"/>
            </a:solidFill>
          </a:ln>
        </p:spPr>
        <p:txBody>
          <a:bodyPr wrap="square" lIns="274320" tIns="91440" rIns="274320" bIns="9144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130" y="178590"/>
            <a:ext cx="9117542" cy="1103097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Fooling 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  <a:cs typeface="Helvetica"/>
              </a:rPr>
              <a:t>intersections of </a:t>
            </a:r>
            <a:r>
              <a:rPr lang="en-US" sz="2800" dirty="0" err="1" smtClean="0">
                <a:solidFill>
                  <a:schemeClr val="accent2"/>
                </a:solidFill>
                <a:latin typeface="+mn-lt"/>
                <a:cs typeface="Helvetica"/>
              </a:rPr>
              <a:t>halfspaces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?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29056" y="2289620"/>
            <a:ext cx="8060942" cy="205465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36576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Central Limit Theorem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for </a:t>
            </a:r>
            <a:r>
              <a:rPr lang="en-US" sz="2200" b="1" dirty="0" smtClean="0">
                <a:solidFill>
                  <a:srgbClr val="008000"/>
                </a:solidFill>
                <a:cs typeface="Helvetica"/>
              </a:rPr>
              <a:t>intersections of </a:t>
            </a:r>
            <a:r>
              <a:rPr lang="en-US" sz="2200" i="1" dirty="0" smtClean="0">
                <a:solidFill>
                  <a:schemeClr val="accent2"/>
                </a:solidFill>
                <a:cs typeface="Helvetica"/>
              </a:rPr>
              <a:t>k</a:t>
            </a:r>
            <a:r>
              <a:rPr lang="en-US" sz="2200" b="1" dirty="0" smtClean="0">
                <a:solidFill>
                  <a:srgbClr val="00800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regular halfspaces</a:t>
            </a:r>
          </a:p>
          <a:p>
            <a:pPr marL="457200" indent="-36576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Derandomize</a:t>
            </a:r>
            <a:r>
              <a:rPr lang="en-US" sz="2200" b="1" dirty="0" smtClean="0">
                <a:solidFill>
                  <a:srgbClr val="660066"/>
                </a:solidFill>
                <a:cs typeface="Helvetica"/>
              </a:rPr>
              <a:t> 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the CLT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to get PRG for </a:t>
            </a:r>
            <a:r>
              <a:rPr lang="en-US" sz="2200" b="1" dirty="0">
                <a:solidFill>
                  <a:srgbClr val="008000"/>
                </a:solidFill>
                <a:cs typeface="Helvetica"/>
              </a:rPr>
              <a:t>intersections of </a:t>
            </a:r>
            <a:r>
              <a:rPr lang="en-US" sz="2200" i="1" dirty="0" smtClean="0">
                <a:solidFill>
                  <a:srgbClr val="C0504D"/>
                </a:solidFill>
                <a:cs typeface="Helvetica"/>
              </a:rPr>
              <a:t>k</a:t>
            </a:r>
            <a:r>
              <a:rPr lang="en-US" sz="2200" b="1" dirty="0" smtClean="0">
                <a:solidFill>
                  <a:srgbClr val="00800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regular halfspaces</a:t>
            </a:r>
          </a:p>
          <a:p>
            <a:pPr marL="457200" indent="-36576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Regularity Lemma: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reduce </a:t>
            </a:r>
            <a:r>
              <a:rPr lang="en-US" sz="2200" b="1" dirty="0" smtClean="0">
                <a:solidFill>
                  <a:srgbClr val="008000"/>
                </a:solidFill>
                <a:cs typeface="Helvetica"/>
              </a:rPr>
              <a:t>intersections of </a:t>
            </a:r>
            <a:r>
              <a:rPr lang="en-US" sz="2200" i="1" dirty="0" smtClean="0">
                <a:solidFill>
                  <a:srgbClr val="C0504D"/>
                </a:solidFill>
                <a:cs typeface="Helvetica"/>
              </a:rPr>
              <a:t>k</a:t>
            </a:r>
            <a:r>
              <a:rPr lang="en-US" sz="2200" b="1" dirty="0" smtClean="0">
                <a:solidFill>
                  <a:srgbClr val="00800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general halfspaces to </a:t>
            </a:r>
            <a:r>
              <a:rPr lang="en-US" sz="2200" b="1" dirty="0">
                <a:solidFill>
                  <a:srgbClr val="008000"/>
                </a:solidFill>
                <a:cs typeface="Helvetica"/>
              </a:rPr>
              <a:t>intersections of </a:t>
            </a:r>
            <a:r>
              <a:rPr lang="en-US" sz="2200" i="1" dirty="0" smtClean="0">
                <a:solidFill>
                  <a:srgbClr val="C0504D"/>
                </a:solidFill>
                <a:cs typeface="Helvetica"/>
              </a:rPr>
              <a:t>k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regular ones</a:t>
            </a:r>
            <a:endParaRPr lang="en-US" sz="2200" b="1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70351" y="1318263"/>
            <a:ext cx="6464526" cy="102608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Natural approach:  Try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the same three-step program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.</a:t>
            </a:r>
            <a:endParaRPr lang="en-US" sz="2200" dirty="0">
              <a:solidFill>
                <a:srgbClr val="660066"/>
              </a:solidFill>
              <a:cs typeface="Helvetic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060" y="5280893"/>
            <a:ext cx="8424451" cy="102608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Both [GOWZ 10] and [HKM 10] follow this general approach. Recall</a:t>
            </a:r>
            <a:endParaRPr lang="en-US" sz="1200" dirty="0" smtClean="0">
              <a:solidFill>
                <a:srgbClr val="000090"/>
              </a:solidFill>
              <a:cs typeface="Helvetica"/>
            </a:endParaRPr>
          </a:p>
          <a:p>
            <a:pPr marL="342900" indent="-342900" algn="l">
              <a:lnSpc>
                <a:spcPts val="3000"/>
              </a:lnSpc>
              <a:buClr>
                <a:srgbClr val="000090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[GOWZ 10]:  seed length poly(log n, </a:t>
            </a:r>
            <a:r>
              <a:rPr lang="en-US" sz="2200" dirty="0" smtClean="0">
                <a:solidFill>
                  <a:srgbClr val="C0504D"/>
                </a:solidFill>
                <a:cs typeface="Helvetica"/>
              </a:rPr>
              <a:t>k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, log(1/</a:t>
            </a:r>
            <a:r>
              <a:rPr lang="en-US" sz="2200" i="1" dirty="0" err="1" smtClean="0">
                <a:solidFill>
                  <a:srgbClr val="660066"/>
                </a:solidFill>
                <a:cs typeface="Helvetica"/>
              </a:rPr>
              <a:t>ε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))</a:t>
            </a:r>
          </a:p>
          <a:p>
            <a:pPr marL="342900" indent="-342900" algn="l">
              <a:lnSpc>
                <a:spcPts val="3000"/>
              </a:lnSpc>
              <a:buClr>
                <a:srgbClr val="000090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[HKM 10]:  seed length poly(log n, log k, 1/</a:t>
            </a:r>
            <a:r>
              <a:rPr lang="en-US" sz="2200" i="1" dirty="0" err="1" smtClean="0">
                <a:solidFill>
                  <a:srgbClr val="660066"/>
                </a:solidFill>
                <a:cs typeface="Helvetica"/>
              </a:rPr>
              <a:t>ε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) </a:t>
            </a:r>
            <a:r>
              <a:rPr lang="en-US" sz="2200" dirty="0" smtClean="0">
                <a:solidFill>
                  <a:srgbClr val="C0504D"/>
                </a:solidFill>
                <a:cs typeface="Helvetica"/>
              </a:rPr>
              <a:t>(assuming regularity)</a:t>
            </a:r>
          </a:p>
        </p:txBody>
      </p:sp>
    </p:spTree>
    <p:extLst>
      <p:ext uri="{BB962C8B-B14F-4D97-AF65-F5344CB8AC3E}">
        <p14:creationId xmlns:p14="http://schemas.microsoft.com/office/powerpoint/2010/main" val="268531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098" y="-69624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Central limit theorem for regular polytopes 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pic>
        <p:nvPicPr>
          <p:cNvPr id="3" name="Picture 2" descr="Dodecahedr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56" y="2242476"/>
            <a:ext cx="1839655" cy="1800559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25674" y="1359324"/>
            <a:ext cx="3459057" cy="414163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= Single regular halfspace</a:t>
            </a:r>
            <a:endParaRPr lang="en-US" sz="2200" i="1" baseline="30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314433" y="1370707"/>
            <a:ext cx="4639899" cy="425062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= Intersection of </a:t>
            </a:r>
            <a:r>
              <a:rPr lang="en-US" sz="2200" i="1" dirty="0" smtClean="0">
                <a:solidFill>
                  <a:schemeClr val="accent2"/>
                </a:solidFill>
                <a:cs typeface="Helvetica"/>
              </a:rPr>
              <a:t>k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regular halfspaces</a:t>
            </a:r>
            <a:endParaRPr lang="en-US" sz="2200" i="1" baseline="30000" dirty="0">
              <a:solidFill>
                <a:srgbClr val="000090"/>
              </a:solidFill>
              <a:cs typeface="Helvetica"/>
            </a:endParaRPr>
          </a:p>
        </p:txBody>
      </p:sp>
      <p:pic>
        <p:nvPicPr>
          <p:cNvPr id="18" name="Picture 17" descr="300px-Half_Space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69" y="1844971"/>
            <a:ext cx="2197375" cy="2483035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37135" y="4959380"/>
            <a:ext cx="4218477" cy="414163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uniform {−1,1}</a:t>
            </a:r>
            <a:r>
              <a:rPr lang="en-US" sz="2200" i="1" baseline="30000" dirty="0" smtClean="0">
                <a:solidFill>
                  <a:srgbClr val="660066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 ≈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Gaussian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</a:t>
            </a:r>
            <a:endParaRPr lang="en-US" sz="2200" i="1" baseline="30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23024" y="4514373"/>
            <a:ext cx="4218477" cy="414163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Berry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–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Esséen CLT</a:t>
            </a:r>
            <a:endParaRPr lang="en-US" sz="2200" i="1" baseline="30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791351" y="4172087"/>
            <a:ext cx="5639783" cy="38297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 err="1" smtClean="0">
                <a:solidFill>
                  <a:srgbClr val="000090"/>
                </a:solidFill>
                <a:cs typeface="Helvetica"/>
              </a:rPr>
              <a:t>Gopalan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O’Donnell, Wu, Zuckerman (2010), </a:t>
            </a:r>
            <a:br>
              <a:rPr lang="en-US" sz="2200" dirty="0" smtClean="0">
                <a:solidFill>
                  <a:srgbClr val="000090"/>
                </a:solidFill>
                <a:cs typeface="Helvetica"/>
              </a:rPr>
            </a:br>
            <a:r>
              <a:rPr lang="en-US" sz="2200" dirty="0" err="1" smtClean="0">
                <a:solidFill>
                  <a:srgbClr val="000090"/>
                </a:solidFill>
                <a:cs typeface="Helvetica"/>
              </a:rPr>
              <a:t>Harsha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  <a:cs typeface="Helvetica"/>
              </a:rPr>
              <a:t>Klivans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Meka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(2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010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)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</a:t>
            </a:r>
            <a:endParaRPr lang="en-US" sz="2200" i="1" baseline="30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08935" y="4959729"/>
            <a:ext cx="4218477" cy="414163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uniform 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{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−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1,1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}</a:t>
            </a:r>
            <a:r>
              <a:rPr lang="en-US" sz="2200" i="1" baseline="30000" dirty="0">
                <a:solidFill>
                  <a:srgbClr val="660066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 ≈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Gaussian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</a:t>
            </a:r>
            <a:endParaRPr lang="en-US" sz="2200" i="1" baseline="30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0151" y="5639016"/>
            <a:ext cx="8257315" cy="110493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27432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[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Mossel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 08, GOWZ 10</a:t>
            </a:r>
            <a:r>
              <a:rPr lang="en-US" sz="2200" dirty="0" smtClean="0">
                <a:solidFill>
                  <a:srgbClr val="376092"/>
                </a:solidFill>
                <a:cs typeface="Helvetica"/>
              </a:rPr>
              <a:t>]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: CLT where error bound scales as </a:t>
            </a:r>
            <a:r>
              <a:rPr lang="en-US" sz="2200" dirty="0" smtClean="0">
                <a:solidFill>
                  <a:srgbClr val="C0504D"/>
                </a:solidFill>
                <a:cs typeface="Helvetica"/>
              </a:rPr>
              <a:t>poly(k)</a:t>
            </a:r>
          </a:p>
          <a:p>
            <a:pPr marL="457200" indent="-27432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[HKM 10]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:  CLT where error scales as </a:t>
            </a:r>
            <a:r>
              <a:rPr lang="en-US" sz="2200" dirty="0" err="1" smtClean="0">
                <a:solidFill>
                  <a:schemeClr val="accent2"/>
                </a:solidFill>
                <a:cs typeface="Helvetica"/>
              </a:rPr>
              <a:t>polylog</a:t>
            </a:r>
            <a:r>
              <a:rPr lang="en-US" sz="2200" dirty="0" smtClean="0">
                <a:solidFill>
                  <a:schemeClr val="accent2"/>
                </a:solidFill>
                <a:cs typeface="Helvetica"/>
              </a:rPr>
              <a:t>(k)</a:t>
            </a:r>
            <a:endParaRPr lang="en-US" sz="2200" i="1" dirty="0" smtClean="0">
              <a:solidFill>
                <a:schemeClr val="accent2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6139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5845" y="1956078"/>
            <a:ext cx="7987710" cy="2892751"/>
          </a:xfrm>
          <a:prstGeom prst="rect">
            <a:avLst/>
          </a:prstGeom>
          <a:noFill/>
          <a:ln w="25400">
            <a:solidFill>
              <a:srgbClr val="000090"/>
            </a:solidFill>
          </a:ln>
        </p:spPr>
        <p:txBody>
          <a:bodyPr wrap="square" lIns="274320" tIns="91440" rIns="274320" bIns="9144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962175" y="2231893"/>
            <a:ext cx="8060942" cy="205465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36576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Central Limit Theorem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for </a:t>
            </a:r>
            <a:r>
              <a:rPr lang="en-US" sz="2200" b="1" dirty="0">
                <a:solidFill>
                  <a:srgbClr val="008000"/>
                </a:solidFill>
                <a:cs typeface="Helvetica"/>
              </a:rPr>
              <a:t>intersections of </a:t>
            </a:r>
            <a:r>
              <a:rPr lang="en-US" sz="2200" i="1" dirty="0">
                <a:solidFill>
                  <a:schemeClr val="accent2"/>
                </a:solidFill>
                <a:cs typeface="Helvetica"/>
              </a:rPr>
              <a:t>k</a:t>
            </a:r>
            <a:r>
              <a:rPr lang="en-US" sz="2200" b="1" dirty="0">
                <a:solidFill>
                  <a:srgbClr val="00800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regular halfspaces</a:t>
            </a:r>
          </a:p>
          <a:p>
            <a:pPr marL="457200" indent="-36576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Derandomize</a:t>
            </a:r>
            <a:r>
              <a:rPr lang="en-US" sz="2200" b="1" dirty="0" smtClean="0">
                <a:solidFill>
                  <a:srgbClr val="660066"/>
                </a:solidFill>
                <a:cs typeface="Helvetica"/>
              </a:rPr>
              <a:t> 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the CLT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to get PRG for </a:t>
            </a:r>
            <a:r>
              <a:rPr lang="en-US" sz="2200" b="1" dirty="0">
                <a:solidFill>
                  <a:srgbClr val="008000"/>
                </a:solidFill>
                <a:cs typeface="Helvetica"/>
              </a:rPr>
              <a:t>intersections of </a:t>
            </a:r>
            <a:r>
              <a:rPr lang="en-US" sz="2200" i="1" dirty="0">
                <a:solidFill>
                  <a:schemeClr val="accent2"/>
                </a:solidFill>
                <a:cs typeface="Helvetica"/>
              </a:rPr>
              <a:t>k</a:t>
            </a:r>
            <a:r>
              <a:rPr lang="en-US" sz="2200" b="1" dirty="0">
                <a:solidFill>
                  <a:srgbClr val="00800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regular halfspaces</a:t>
            </a:r>
          </a:p>
          <a:p>
            <a:pPr marL="457200" indent="-365760" algn="l">
              <a:lnSpc>
                <a:spcPts val="3300"/>
              </a:lnSpc>
              <a:spcAft>
                <a:spcPts val="90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Helvetica"/>
              </a:rPr>
              <a:t>Regularity Lemma: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cs typeface="Helvetica"/>
              </a:rPr>
              <a:t>reduce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Helvetica"/>
              </a:rPr>
              <a:t>intersections of </a:t>
            </a:r>
            <a:r>
              <a:rPr lang="en-US" sz="2200" i="1" dirty="0">
                <a:solidFill>
                  <a:schemeClr val="bg1">
                    <a:lumMod val="65000"/>
                  </a:schemeClr>
                </a:solidFill>
                <a:cs typeface="Helvetica"/>
              </a:rPr>
              <a:t>k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cs typeface="Helvetica"/>
              </a:rPr>
              <a:t>general halfspaces to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Helvetica"/>
              </a:rPr>
              <a:t>intersections of </a:t>
            </a:r>
            <a:r>
              <a:rPr lang="en-US" sz="2200" i="1" dirty="0">
                <a:solidFill>
                  <a:schemeClr val="bg1">
                    <a:lumMod val="65000"/>
                  </a:schemeClr>
                </a:solidFill>
                <a:cs typeface="Helvetica"/>
              </a:rPr>
              <a:t>k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cs typeface="Helvetica"/>
              </a:rPr>
              <a:t>regular ones</a:t>
            </a:r>
            <a:endParaRPr lang="en-US" sz="2200" b="1" dirty="0" smtClean="0">
              <a:solidFill>
                <a:schemeClr val="bg1">
                  <a:lumMod val="65000"/>
                </a:schemeClr>
              </a:solidFill>
              <a:cs typeface="Helvetica"/>
            </a:endParaRPr>
          </a:p>
        </p:txBody>
      </p:sp>
      <p:sp>
        <p:nvSpPr>
          <p:cNvPr id="10" name="Rounded Rectangular Callout 9"/>
          <p:cNvSpPr/>
          <p:nvPr/>
        </p:nvSpPr>
        <p:spPr>
          <a:xfrm rot="10800000">
            <a:off x="1367575" y="5155862"/>
            <a:ext cx="5677890" cy="1174265"/>
          </a:xfrm>
          <a:prstGeom prst="wedgeRoundRectCallout">
            <a:avLst>
              <a:gd name="adj1" fmla="val 26076"/>
              <a:gd name="adj2" fmla="val 93144"/>
              <a:gd name="adj3" fmla="val 16667"/>
            </a:avLst>
          </a:prstGeom>
          <a:solidFill>
            <a:schemeClr val="bg1"/>
          </a:solidFill>
          <a:ln w="1905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09326" y="5354019"/>
            <a:ext cx="5779695" cy="110493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lnSpc>
                <a:spcPts val="30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Can be done for </a:t>
            </a:r>
            <a:r>
              <a:rPr lang="en-US" sz="2200" i="1" dirty="0">
                <a:solidFill>
                  <a:schemeClr val="accent2"/>
                </a:solidFill>
                <a:cs typeface="Helvetica"/>
              </a:rPr>
              <a:t>k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=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o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 halfspaces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[GOWZ10]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but fundamental barrier at </a:t>
            </a:r>
            <a:r>
              <a:rPr lang="en-US" sz="2200" i="1" dirty="0">
                <a:solidFill>
                  <a:schemeClr val="accent2"/>
                </a:solidFill>
                <a:cs typeface="Helvetica"/>
              </a:rPr>
              <a:t>k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= </a:t>
            </a:r>
            <a:r>
              <a:rPr lang="en-US" sz="2200" dirty="0" err="1" smtClean="0">
                <a:solidFill>
                  <a:srgbClr val="000090"/>
                </a:solidFill>
                <a:cs typeface="Helvetica"/>
              </a:rPr>
              <a:t>Ω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25658" y="2258718"/>
            <a:ext cx="1074391" cy="59557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lnSpc>
                <a:spcPts val="30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[HKM]</a:t>
            </a:r>
            <a:endParaRPr lang="en-US" sz="22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28477" y="2775697"/>
            <a:ext cx="1074391" cy="52800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lnSpc>
                <a:spcPts val="30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[HKM]</a:t>
            </a:r>
            <a:endParaRPr lang="en-US" sz="2200" dirty="0" smtClean="0">
              <a:solidFill>
                <a:srgbClr val="000090"/>
              </a:solidFill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8658">
            <a:off x="982938" y="2974585"/>
            <a:ext cx="533676" cy="274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8658">
            <a:off x="982937" y="2440979"/>
            <a:ext cx="533676" cy="27432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-346652" y="440870"/>
            <a:ext cx="9117542" cy="1103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60"/>
              </a:lnSpc>
            </a:pPr>
            <a:r>
              <a:rPr lang="en-US" sz="2800" smtClean="0">
                <a:solidFill>
                  <a:schemeClr val="accent2"/>
                </a:solidFill>
                <a:cs typeface="Helvetica"/>
              </a:rPr>
              <a:t>Harsha–Klivans–Meka: </a:t>
            </a:r>
            <a:br>
              <a:rPr lang="en-US" sz="2800" smtClean="0">
                <a:solidFill>
                  <a:schemeClr val="accent2"/>
                </a:solidFill>
                <a:cs typeface="Helvetica"/>
              </a:rPr>
            </a:br>
            <a:r>
              <a:rPr lang="en-US" sz="2800" smtClean="0">
                <a:solidFill>
                  <a:schemeClr val="accent2"/>
                </a:solidFill>
                <a:cs typeface="Helvetica"/>
              </a:rPr>
              <a:t>Fooling </a:t>
            </a:r>
            <a:r>
              <a:rPr lang="en-US" sz="2800" b="1" smtClean="0">
                <a:solidFill>
                  <a:schemeClr val="accent2"/>
                </a:solidFill>
                <a:cs typeface="Helvetica"/>
              </a:rPr>
              <a:t>intersections of </a:t>
            </a:r>
            <a:r>
              <a:rPr lang="en-US" sz="2800" smtClean="0">
                <a:solidFill>
                  <a:schemeClr val="accent2"/>
                </a:solidFill>
                <a:cs typeface="Helvetica"/>
              </a:rPr>
              <a:t>regular halfspaces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pic>
        <p:nvPicPr>
          <p:cNvPr id="16" name="Picture 15" descr="Dodecahedr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54" y="576797"/>
            <a:ext cx="1031423" cy="10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1" grpId="0"/>
      <p:bldP spid="10" grpId="0" animBg="1"/>
      <p:bldP spid="11" grpId="0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4874" y="243982"/>
            <a:ext cx="9117542" cy="1052478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Simple example illustrating the </a:t>
            </a:r>
            <a:r>
              <a:rPr lang="en-US" sz="2800" i="1" dirty="0" smtClean="0">
                <a:solidFill>
                  <a:schemeClr val="accent2"/>
                </a:solidFill>
                <a:latin typeface="+mn-lt"/>
                <a:cs typeface="Helvetica"/>
              </a:rPr>
              <a:t>k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 = </a:t>
            </a:r>
            <a:r>
              <a:rPr lang="en-US" sz="2800" dirty="0" err="1" smtClean="0">
                <a:solidFill>
                  <a:schemeClr val="accent2"/>
                </a:solidFill>
                <a:latin typeface="+mn-lt"/>
                <a:cs typeface="Helvetica"/>
              </a:rPr>
              <a:t>Ω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(</a:t>
            </a:r>
            <a:r>
              <a:rPr lang="en-US" sz="2800" i="1" dirty="0" smtClean="0">
                <a:solidFill>
                  <a:schemeClr val="accent2"/>
                </a:solidFill>
                <a:latin typeface="+mn-lt"/>
                <a:cs typeface="Helvetica"/>
              </a:rPr>
              <a:t>n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) barrier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 rot="10800000">
            <a:off x="756844" y="3342946"/>
            <a:ext cx="250809" cy="137939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rot="10800000">
            <a:off x="1023922" y="3342945"/>
            <a:ext cx="250809" cy="1379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 rot="10800000">
            <a:off x="1291000" y="3342946"/>
            <a:ext cx="250809" cy="137939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0800000">
            <a:off x="1558078" y="3342945"/>
            <a:ext cx="250809" cy="1379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5545" y="3585848"/>
            <a:ext cx="1776509" cy="43970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Aft>
                <a:spcPts val="300"/>
              </a:spcAft>
              <a:buClr>
                <a:srgbClr val="000090"/>
              </a:buClr>
            </a:pP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1</a:t>
            </a:r>
            <a:r>
              <a:rPr lang="en-US" sz="1800" baseline="30000" dirty="0" smtClean="0">
                <a:solidFill>
                  <a:srgbClr val="000090"/>
                </a:solidFill>
                <a:cs typeface="Helvetica"/>
              </a:rPr>
              <a:t>st</a:t>
            </a: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 halfspace</a:t>
            </a:r>
            <a:endParaRPr lang="en-US" sz="18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 rot="10800000">
            <a:off x="2834171" y="3342945"/>
            <a:ext cx="250809" cy="137939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815836" y="3585848"/>
            <a:ext cx="1776509" cy="43970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Aft>
                <a:spcPts val="300"/>
              </a:spcAft>
              <a:buClr>
                <a:srgbClr val="000090"/>
              </a:buClr>
            </a:pP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2</a:t>
            </a:r>
            <a:r>
              <a:rPr lang="en-US" sz="1800" baseline="30000" dirty="0" smtClean="0">
                <a:solidFill>
                  <a:srgbClr val="000090"/>
                </a:solidFill>
                <a:cs typeface="Helvetica"/>
              </a:rPr>
              <a:t>nd</a:t>
            </a: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 halfspace</a:t>
            </a:r>
            <a:endParaRPr lang="en-US" sz="18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873619" y="3585848"/>
            <a:ext cx="1776509" cy="43970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Aft>
                <a:spcPts val="300"/>
              </a:spcAft>
              <a:buClr>
                <a:srgbClr val="000090"/>
              </a:buClr>
            </a:pPr>
            <a:r>
              <a:rPr lang="en-US" sz="18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1800" baseline="30000" dirty="0" smtClean="0">
                <a:solidFill>
                  <a:srgbClr val="000090"/>
                </a:solidFill>
                <a:cs typeface="Helvetica"/>
              </a:rPr>
              <a:t>th</a:t>
            </a: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  halfspace</a:t>
            </a:r>
            <a:endParaRPr lang="en-US" sz="18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726063" y="3450044"/>
            <a:ext cx="636221" cy="445939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...  </a:t>
            </a:r>
            <a:endParaRPr lang="en-US" sz="24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6066977" y="3424274"/>
            <a:ext cx="636221" cy="445939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...  </a:t>
            </a:r>
            <a:endParaRPr lang="en-US" sz="24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8" name="Rectangle 37"/>
          <p:cNvSpPr/>
          <p:nvPr/>
        </p:nvSpPr>
        <p:spPr>
          <a:xfrm rot="10800000">
            <a:off x="1825156" y="3342944"/>
            <a:ext cx="250809" cy="1379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 rot="10800000">
            <a:off x="2092233" y="3342944"/>
            <a:ext cx="250809" cy="1379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 rot="10800000">
            <a:off x="3375785" y="3342944"/>
            <a:ext cx="250809" cy="1379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 rot="10800000">
            <a:off x="3646592" y="3342945"/>
            <a:ext cx="250809" cy="137939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 rot="10800000">
            <a:off x="3917399" y="3342944"/>
            <a:ext cx="250809" cy="1379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 rot="10800000">
            <a:off x="4188206" y="3342944"/>
            <a:ext cx="250809" cy="1379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 rot="10800000">
            <a:off x="4459011" y="3342944"/>
            <a:ext cx="250809" cy="1379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489765" y="2086612"/>
            <a:ext cx="250809" cy="139427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 rot="10800000">
            <a:off x="3104977" y="2086612"/>
            <a:ext cx="250809" cy="1394272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 rot="10800000">
            <a:off x="6818166" y="3342946"/>
            <a:ext cx="250809" cy="137939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 rot="10800000">
            <a:off x="7084943" y="3342945"/>
            <a:ext cx="250809" cy="1379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 rot="10800000">
            <a:off x="7351720" y="3342946"/>
            <a:ext cx="250809" cy="137939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 rot="10800000">
            <a:off x="7618497" y="3342945"/>
            <a:ext cx="250809" cy="1379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 rot="10800000">
            <a:off x="7885274" y="3342945"/>
            <a:ext cx="250809" cy="1379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 rot="10800000">
            <a:off x="8152051" y="3342945"/>
            <a:ext cx="250809" cy="1379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 rot="10800000">
            <a:off x="8418825" y="2086612"/>
            <a:ext cx="250809" cy="139427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1418000" y="1246116"/>
            <a:ext cx="5873500" cy="5861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Consider the following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k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=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many halfspaces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41592" y="4335977"/>
            <a:ext cx="8060942" cy="211985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36576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Observe that 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none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of them are regular</a:t>
            </a:r>
          </a:p>
          <a:p>
            <a:pPr marL="457200" indent="-36576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Want to make </a:t>
            </a:r>
            <a:r>
              <a:rPr lang="en-US" sz="2200" b="1" dirty="0" smtClean="0">
                <a:solidFill>
                  <a:srgbClr val="008000"/>
                </a:solidFill>
                <a:cs typeface="Helvetica"/>
              </a:rPr>
              <a:t>all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 of them regular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by restricting a 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small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number of variables</a:t>
            </a:r>
          </a:p>
          <a:p>
            <a:pPr marL="457200" indent="-36576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Impossible in this case: need to restrict all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variables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 </a:t>
            </a:r>
          </a:p>
        </p:txBody>
      </p:sp>
      <p:pic>
        <p:nvPicPr>
          <p:cNvPr id="31" name="Picture 30" descr="sad_smiley_face_classic_round_sticker-r364e0eed23d248b982dc0b717710afc1_v9wth_8byvr_3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68" y="5915186"/>
            <a:ext cx="373464" cy="37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8178" y="881632"/>
            <a:ext cx="7987710" cy="2892751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txBody>
          <a:bodyPr wrap="square" lIns="274320" tIns="91440" rIns="274320" bIns="9144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1004508" y="1157447"/>
            <a:ext cx="8060942" cy="205465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365760" algn="l">
              <a:lnSpc>
                <a:spcPts val="3300"/>
              </a:lnSpc>
              <a:spcAft>
                <a:spcPts val="90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Helvetica"/>
              </a:rPr>
              <a:t>Central Limit Theorem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cs typeface="Helvetica"/>
              </a:rPr>
              <a:t>for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Helvetica"/>
              </a:rPr>
              <a:t>intersections of </a:t>
            </a:r>
            <a:r>
              <a:rPr lang="en-US" sz="2200" i="1" dirty="0">
                <a:solidFill>
                  <a:schemeClr val="bg1">
                    <a:lumMod val="65000"/>
                  </a:schemeClr>
                </a:solidFill>
                <a:cs typeface="Helvetica"/>
              </a:rPr>
              <a:t>k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cs typeface="Helvetica"/>
              </a:rPr>
              <a:t>regular halfspaces</a:t>
            </a:r>
          </a:p>
          <a:p>
            <a:pPr marL="457200" indent="-365760" algn="l">
              <a:lnSpc>
                <a:spcPts val="3300"/>
              </a:lnSpc>
              <a:spcAft>
                <a:spcPts val="90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Helvetica"/>
              </a:rPr>
              <a:t>Derandomize the CLT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cs typeface="Helvetica"/>
              </a:rPr>
              <a:t> to get PRG for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Helvetica"/>
              </a:rPr>
              <a:t>intersections of </a:t>
            </a:r>
            <a:r>
              <a:rPr lang="en-US" sz="2200" i="1" dirty="0">
                <a:solidFill>
                  <a:schemeClr val="bg1">
                    <a:lumMod val="65000"/>
                  </a:schemeClr>
                </a:solidFill>
                <a:cs typeface="Helvetica"/>
              </a:rPr>
              <a:t>k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cs typeface="Helvetica"/>
              </a:rPr>
              <a:t>regular halfspaces</a:t>
            </a:r>
          </a:p>
          <a:p>
            <a:pPr marL="457200" indent="-365760" algn="l">
              <a:lnSpc>
                <a:spcPts val="3300"/>
              </a:lnSpc>
              <a:spcAft>
                <a:spcPts val="90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cs typeface="Helvetica"/>
              </a:rPr>
              <a:t>Regularity Lemma: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cs typeface="Helvetica"/>
              </a:rPr>
              <a:t>reduce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Helvetica"/>
              </a:rPr>
              <a:t>intersections of </a:t>
            </a:r>
            <a:r>
              <a:rPr lang="en-US" sz="2200" i="1" dirty="0">
                <a:solidFill>
                  <a:schemeClr val="bg1">
                    <a:lumMod val="65000"/>
                  </a:schemeClr>
                </a:solidFill>
                <a:cs typeface="Helvetica"/>
              </a:rPr>
              <a:t>k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cs typeface="Helvetica"/>
              </a:rPr>
              <a:t>general halfspaces to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Helvetica"/>
              </a:rPr>
              <a:t>intersections of </a:t>
            </a:r>
            <a:r>
              <a:rPr lang="en-US" sz="2200" i="1" dirty="0">
                <a:solidFill>
                  <a:schemeClr val="bg1">
                    <a:lumMod val="65000"/>
                  </a:schemeClr>
                </a:solidFill>
                <a:cs typeface="Helvetica"/>
              </a:rPr>
              <a:t>k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cs typeface="Helvetica"/>
              </a:rPr>
              <a:t>regular ones</a:t>
            </a:r>
            <a:endParaRPr lang="en-US" sz="2200" b="1" dirty="0" smtClean="0">
              <a:solidFill>
                <a:schemeClr val="bg1">
                  <a:lumMod val="65000"/>
                </a:schemeClr>
              </a:solidFill>
              <a:cs typeface="Helvetica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675" y="1184272"/>
            <a:ext cx="1074391" cy="59557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lnSpc>
                <a:spcPts val="30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[HKM]</a:t>
            </a:r>
            <a:endParaRPr lang="en-US" sz="22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856" y="1701251"/>
            <a:ext cx="1074391" cy="52800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lnSpc>
                <a:spcPts val="30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[HKM]</a:t>
            </a:r>
            <a:endParaRPr lang="en-US" sz="2200" dirty="0" smtClean="0">
              <a:solidFill>
                <a:srgbClr val="000090"/>
              </a:solidFill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8658">
            <a:off x="1025271" y="1900139"/>
            <a:ext cx="533676" cy="274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8658">
            <a:off x="1025270" y="1366533"/>
            <a:ext cx="533676" cy="2743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8147" y="4103078"/>
            <a:ext cx="4590902" cy="1975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800000"/>
            </a:solidFill>
          </a:ln>
        </p:spPr>
        <p:txBody>
          <a:bodyPr wrap="square" lIns="91440" tIns="0" rIns="91440" bIns="109728" rtlCol="0" anchor="ctr" anchorCtr="0">
            <a:noAutofit/>
          </a:bodyPr>
          <a:lstStyle/>
          <a:p>
            <a:pPr algn="ctr">
              <a:lnSpc>
                <a:spcPts val="3240"/>
              </a:lnSpc>
              <a:spcAft>
                <a:spcPts val="300"/>
              </a:spcAft>
            </a:pPr>
            <a:endParaRPr lang="en-US" sz="2400" dirty="0" smtClean="0">
              <a:solidFill>
                <a:srgbClr val="00009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32045" y="4244809"/>
            <a:ext cx="3270593" cy="45109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lnSpc>
                <a:spcPts val="2900"/>
              </a:lnSpc>
              <a:buClr>
                <a:srgbClr val="000090"/>
              </a:buClr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The upshot: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287000" y="4725215"/>
            <a:ext cx="4324809" cy="1453189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algn="l">
              <a:lnSpc>
                <a:spcPts val="29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This program is “stuck” at </a:t>
            </a:r>
            <a:r>
              <a:rPr lang="en-US" sz="2200" i="1" dirty="0">
                <a:solidFill>
                  <a:schemeClr val="accent2"/>
                </a:solidFill>
                <a:cs typeface="Helvetica"/>
              </a:rPr>
              <a:t>k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=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o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 halfspaces, and new 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ideas needed to handle </a:t>
            </a:r>
            <a:r>
              <a:rPr lang="en-US" sz="2200" i="1" dirty="0">
                <a:solidFill>
                  <a:schemeClr val="accent2"/>
                </a:solidFill>
                <a:cs typeface="Helvetica"/>
              </a:rPr>
              <a:t>k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 = </a:t>
            </a:r>
            <a:r>
              <a:rPr lang="en-US" sz="2200" i="1" dirty="0" err="1">
                <a:solidFill>
                  <a:srgbClr val="000090"/>
                </a:solidFill>
                <a:cs typeface="Helvetica"/>
              </a:rPr>
              <a:t>Ω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200" i="1" dirty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) halfspaces.</a:t>
            </a:r>
          </a:p>
        </p:txBody>
      </p:sp>
      <p:sp>
        <p:nvSpPr>
          <p:cNvPr id="10" name="Rounded Rectangular Callout 9"/>
          <p:cNvSpPr/>
          <p:nvPr/>
        </p:nvSpPr>
        <p:spPr>
          <a:xfrm rot="10800000">
            <a:off x="803134" y="4039871"/>
            <a:ext cx="3152009" cy="1087196"/>
          </a:xfrm>
          <a:prstGeom prst="wedgeRoundRectCallout">
            <a:avLst>
              <a:gd name="adj1" fmla="val 10864"/>
              <a:gd name="adj2" fmla="val 97951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7858" y="4161485"/>
            <a:ext cx="3052229" cy="110493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lnSpc>
                <a:spcPts val="30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A6A6A6"/>
                </a:solidFill>
                <a:cs typeface="Helvetica"/>
              </a:rPr>
              <a:t>Fundamental barrier at </a:t>
            </a:r>
            <a:r>
              <a:rPr lang="en-US" sz="2200" i="1" dirty="0">
                <a:solidFill>
                  <a:srgbClr val="A6A6A6"/>
                </a:solidFill>
                <a:cs typeface="Helvetica"/>
              </a:rPr>
              <a:t>k</a:t>
            </a:r>
            <a:r>
              <a:rPr lang="en-US" sz="2200" i="1" dirty="0" smtClean="0">
                <a:solidFill>
                  <a:srgbClr val="A6A6A6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A6A6A6"/>
                </a:solidFill>
                <a:cs typeface="Helvetica"/>
              </a:rPr>
              <a:t>= </a:t>
            </a:r>
            <a:r>
              <a:rPr lang="en-US" sz="2200" dirty="0" err="1" smtClean="0">
                <a:solidFill>
                  <a:srgbClr val="A6A6A6"/>
                </a:solidFill>
                <a:cs typeface="Helvetica"/>
              </a:rPr>
              <a:t>Ω</a:t>
            </a:r>
            <a:r>
              <a:rPr lang="en-US" sz="2200" dirty="0" smtClean="0">
                <a:solidFill>
                  <a:srgbClr val="A6A6A6"/>
                </a:solidFill>
                <a:cs typeface="Helvetica"/>
              </a:rPr>
              <a:t>(</a:t>
            </a:r>
            <a:r>
              <a:rPr lang="en-US" sz="2200" i="1" dirty="0" smtClean="0">
                <a:solidFill>
                  <a:srgbClr val="A6A6A6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A6A6A6"/>
                </a:solidFill>
                <a:cs typeface="Helvetica"/>
              </a:rPr>
              <a:t>) halfspaces</a:t>
            </a:r>
          </a:p>
        </p:txBody>
      </p:sp>
    </p:spTree>
    <p:extLst>
      <p:ext uri="{BB962C8B-B14F-4D97-AF65-F5344CB8AC3E}">
        <p14:creationId xmlns:p14="http://schemas.microsoft.com/office/powerpoint/2010/main" val="9699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333375" y="1944557"/>
            <a:ext cx="8413750" cy="1348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920"/>
              </a:lnSpc>
              <a:spcAft>
                <a:spcPts val="1200"/>
              </a:spcAft>
            </a:pPr>
            <a:r>
              <a:rPr lang="en-US" sz="4000" b="1" dirty="0" smtClean="0">
                <a:solidFill>
                  <a:srgbClr val="000090"/>
                </a:solidFill>
                <a:latin typeface="+mn-lt"/>
                <a:cs typeface="Helvetica"/>
              </a:rPr>
              <a:t>Our work:</a:t>
            </a:r>
          </a:p>
          <a:p>
            <a:pPr>
              <a:lnSpc>
                <a:spcPts val="4920"/>
              </a:lnSpc>
            </a:pPr>
            <a:r>
              <a:rPr lang="en-US" sz="4000" dirty="0" smtClean="0">
                <a:solidFill>
                  <a:srgbClr val="000090"/>
                </a:solidFill>
                <a:latin typeface="+mn-lt"/>
                <a:cs typeface="Helvetica"/>
              </a:rPr>
              <a:t>PRG for intersections of low-weight halfspaces</a:t>
            </a:r>
            <a:endParaRPr lang="en-US" sz="40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1755" y="4706338"/>
            <a:ext cx="1814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Regular halfspaces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309950" y="4593440"/>
            <a:ext cx="2058755" cy="953530"/>
          </a:xfrm>
          <a:prstGeom prst="ellipse">
            <a:avLst/>
          </a:prstGeom>
          <a:noFill/>
          <a:ln w="2540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38505" y="4702295"/>
            <a:ext cx="1582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Low-weight halfspaces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40956" y="4617630"/>
            <a:ext cx="1934656" cy="966308"/>
          </a:xfrm>
          <a:prstGeom prst="ellipse">
            <a:avLst/>
          </a:prstGeom>
          <a:noFill/>
          <a:ln w="2540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21135" y="4382046"/>
            <a:ext cx="4427813" cy="1379802"/>
          </a:xfrm>
          <a:prstGeom prst="ellipse">
            <a:avLst/>
          </a:prstGeom>
          <a:noFill/>
          <a:ln w="254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77088" y="5823245"/>
            <a:ext cx="1364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This work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70" y="207316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The weight of a halfspace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386" y="3381692"/>
            <a:ext cx="1115394" cy="291409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89" y="3874752"/>
            <a:ext cx="871554" cy="29051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9446" y="4871215"/>
            <a:ext cx="9045362" cy="100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3232" indent="-342900">
              <a:lnSpc>
                <a:spcPts val="33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Definition: 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Weight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of halfspace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h</a:t>
            </a:r>
            <a:r>
              <a:rPr lang="en-US" sz="2200" i="1" baseline="-25000" dirty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:= max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{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|</a:t>
            </a:r>
            <a:r>
              <a:rPr lang="en-US" sz="2200" i="1" dirty="0" err="1" smtClean="0">
                <a:solidFill>
                  <a:srgbClr val="000090"/>
                </a:solidFill>
                <a:cs typeface="Helvetica"/>
              </a:rPr>
              <a:t>w</a:t>
            </a:r>
            <a:r>
              <a:rPr lang="en-US" sz="2200" i="1" baseline="-25000" dirty="0" err="1" smtClean="0">
                <a:solidFill>
                  <a:srgbClr val="000090"/>
                </a:solidFill>
                <a:cs typeface="Helvetica"/>
              </a:rPr>
              <a:t>j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| :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j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in [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]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}</a:t>
            </a:r>
            <a:endParaRPr lang="en-US" sz="2200" dirty="0" smtClean="0">
              <a:solidFill>
                <a:srgbClr val="000090"/>
              </a:solidFill>
              <a:cs typeface="Helvetica"/>
            </a:endParaRPr>
          </a:p>
          <a:p>
            <a:pPr marL="713232" indent="-342900">
              <a:lnSpc>
                <a:spcPts val="33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200" b="1" dirty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act: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Every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-variable halfspace has a 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weight ≤ </a:t>
            </a:r>
            <a:r>
              <a:rPr lang="en-US" sz="2200" i="1" dirty="0" err="1" smtClean="0">
                <a:solidFill>
                  <a:srgbClr val="008000"/>
                </a:solidFill>
                <a:cs typeface="Helvetica"/>
              </a:rPr>
              <a:t>n</a:t>
            </a:r>
            <a:r>
              <a:rPr lang="en-US" sz="2200" i="1" baseline="30000" dirty="0" err="1" smtClean="0">
                <a:solidFill>
                  <a:srgbClr val="008000"/>
                </a:solidFill>
                <a:cs typeface="Helvetica"/>
              </a:rPr>
              <a:t>O</a:t>
            </a:r>
            <a:r>
              <a:rPr lang="en-US" sz="2200" baseline="30000" dirty="0" smtClean="0">
                <a:solidFill>
                  <a:srgbClr val="008000"/>
                </a:solidFill>
                <a:cs typeface="Helvetica"/>
              </a:rPr>
              <a:t>(</a:t>
            </a:r>
            <a:r>
              <a:rPr lang="en-US" sz="2200" i="1" baseline="30000" dirty="0" smtClean="0">
                <a:solidFill>
                  <a:srgbClr val="008000"/>
                </a:solidFill>
                <a:cs typeface="Helvetica"/>
              </a:rPr>
              <a:t>n</a:t>
            </a:r>
            <a:r>
              <a:rPr lang="en-US" sz="2200" baseline="30000" dirty="0" smtClean="0">
                <a:solidFill>
                  <a:srgbClr val="008000"/>
                </a:solidFill>
                <a:cs typeface="Helvetica"/>
              </a:rPr>
              <a:t>)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representation</a:t>
            </a:r>
          </a:p>
        </p:txBody>
      </p:sp>
      <p:pic>
        <p:nvPicPr>
          <p:cNvPr id="14" name="Picture 13" descr="Dodecahedr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87" y="2549302"/>
            <a:ext cx="1847222" cy="18079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901524" y="3289711"/>
            <a:ext cx="1814459" cy="434473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weight vector: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939624" y="3785144"/>
            <a:ext cx="1814459" cy="434473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threshold: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72" y="1901280"/>
            <a:ext cx="6072192" cy="337851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24" y="2854557"/>
            <a:ext cx="3103479" cy="34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569" y="-239793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Simple fact about low-weight halfspaces 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7095" y="1223666"/>
            <a:ext cx="4456847" cy="98777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Aft>
                <a:spcPts val="600"/>
              </a:spcAft>
              <a:buClr>
                <a:srgbClr val="000090"/>
              </a:buClr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Regular-or-Sparse dichotomy</a:t>
            </a:r>
          </a:p>
          <a:p>
            <a:pPr algn="l">
              <a:lnSpc>
                <a:spcPts val="28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Every weight-</a:t>
            </a:r>
            <a:r>
              <a:rPr lang="en-US" sz="2200" i="1" dirty="0" smtClean="0">
                <a:solidFill>
                  <a:schemeClr val="accent2"/>
                </a:solidFill>
                <a:cs typeface="Helvetica"/>
              </a:rPr>
              <a:t>t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halfspace over {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−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1,1}</a:t>
            </a:r>
            <a:r>
              <a:rPr lang="en-US" sz="2200" i="1" baseline="30000" dirty="0" smtClean="0">
                <a:solidFill>
                  <a:srgbClr val="000090"/>
                </a:solidFill>
                <a:cs typeface="Helvetica"/>
              </a:rPr>
              <a:t>n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can be represented as 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either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:</a:t>
            </a:r>
            <a:endParaRPr lang="en-US" sz="2200" i="1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38729" y="3199414"/>
            <a:ext cx="1223638" cy="66956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  <a:buClr>
                <a:srgbClr val="000090"/>
              </a:buClr>
            </a:pP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ε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-regular</a:t>
            </a:r>
            <a:endParaRPr lang="en-US" sz="2200" i="1" dirty="0" smtClean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 rot="10800000">
            <a:off x="1353755" y="3050690"/>
            <a:ext cx="250809" cy="104119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0800000">
            <a:off x="1605891" y="3050689"/>
            <a:ext cx="250809" cy="10412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1858027" y="2790046"/>
            <a:ext cx="250809" cy="36476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2110164" y="2968443"/>
            <a:ext cx="250809" cy="186366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2362299" y="2886819"/>
            <a:ext cx="250809" cy="267989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2614435" y="2886819"/>
            <a:ext cx="250809" cy="26799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2866571" y="2790046"/>
            <a:ext cx="250809" cy="36476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3118707" y="3050689"/>
            <a:ext cx="250809" cy="10412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rot="10800000">
            <a:off x="3875049" y="2965454"/>
            <a:ext cx="250809" cy="189355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 rot="10800000">
            <a:off x="3622980" y="2968439"/>
            <a:ext cx="250742" cy="18637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0800000">
            <a:off x="3370842" y="2790046"/>
            <a:ext cx="250809" cy="364762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 rot="10800000">
            <a:off x="597348" y="2790047"/>
            <a:ext cx="250809" cy="36476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rot="10800000">
            <a:off x="849483" y="2968447"/>
            <a:ext cx="250809" cy="186362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 rot="10800000">
            <a:off x="1101618" y="2790046"/>
            <a:ext cx="250809" cy="36476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353758" y="2062739"/>
            <a:ext cx="1223638" cy="52149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buClr>
                <a:srgbClr val="000090"/>
              </a:buClr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OR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:</a:t>
            </a:r>
            <a:endParaRPr lang="en-US" sz="2200" i="1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175525" y="3139390"/>
            <a:ext cx="2034993" cy="66956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  <a:buClr>
                <a:srgbClr val="000090"/>
              </a:buClr>
            </a:pP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S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 = (</a:t>
            </a:r>
            <a:r>
              <a:rPr lang="en-US" sz="2200" i="1" dirty="0" smtClean="0">
                <a:solidFill>
                  <a:schemeClr val="accent2"/>
                </a:solidFill>
                <a:cs typeface="Helvetica"/>
              </a:rPr>
              <a:t>t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/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ε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)</a:t>
            </a:r>
            <a:r>
              <a:rPr lang="en-US" sz="2200" baseline="30000" dirty="0" smtClean="0">
                <a:solidFill>
                  <a:srgbClr val="660066"/>
                </a:solidFill>
                <a:cs typeface="Helvetica"/>
              </a:rPr>
              <a:t>2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 sparse</a:t>
            </a:r>
            <a:endParaRPr lang="en-US" sz="2200" i="1" dirty="0" smtClean="0">
              <a:solidFill>
                <a:srgbClr val="660066"/>
              </a:solidFill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>
          <a:xfrm rot="10800000">
            <a:off x="7280640" y="2499112"/>
            <a:ext cx="250809" cy="607598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 rot="10800000">
            <a:off x="7026623" y="1108239"/>
            <a:ext cx="250809" cy="1998472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 rot="10800000">
            <a:off x="6772605" y="2065018"/>
            <a:ext cx="250809" cy="1041692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 rot="10800000">
            <a:off x="6539645" y="2737617"/>
            <a:ext cx="229751" cy="36909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 rot="10800000">
            <a:off x="7534659" y="1711234"/>
            <a:ext cx="250809" cy="1395477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35623" y="4158478"/>
            <a:ext cx="8709950" cy="98777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  <a:spcAft>
                <a:spcPts val="6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Easy to see this:  if not sparse, then even the “worst possible” </a:t>
            </a:r>
            <a:br>
              <a:rPr lang="en-US" sz="2200" dirty="0" smtClean="0">
                <a:solidFill>
                  <a:srgbClr val="000090"/>
                </a:solidFill>
                <a:cs typeface="Helvetica"/>
              </a:rPr>
            </a:b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weight-t </a:t>
            </a:r>
            <a:r>
              <a:rPr lang="en-US" sz="2200" dirty="0" err="1" smtClean="0">
                <a:solidFill>
                  <a:srgbClr val="000090"/>
                </a:solidFill>
                <a:cs typeface="Helvetica"/>
              </a:rPr>
              <a:t>halfspace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will be somewhat regular. </a:t>
            </a:r>
            <a:endParaRPr lang="en-US" sz="2200" i="1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6" name="Rectangle 35"/>
          <p:cNvSpPr/>
          <p:nvPr/>
        </p:nvSpPr>
        <p:spPr>
          <a:xfrm rot="10800000">
            <a:off x="976194" y="5351669"/>
            <a:ext cx="250810" cy="1130108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 rot="10800000">
            <a:off x="1224404" y="6390337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 rot="10800000">
            <a:off x="1488860" y="6393345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 rot="10800000">
            <a:off x="1750324" y="6393345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 rot="10800000">
            <a:off x="2014780" y="6396353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15764" y="6778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 rot="10800000">
            <a:off x="2286827" y="6398445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 rot="10800000">
            <a:off x="2551283" y="6401453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 rot="10800000">
            <a:off x="2812747" y="6401453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 rot="10800000">
            <a:off x="3077203" y="6404461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 rot="10800000">
            <a:off x="3351359" y="6401819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 rot="10800000">
            <a:off x="3615815" y="6404827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 rot="10800000">
            <a:off x="3877279" y="6404827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 rot="10800000">
            <a:off x="4141735" y="6407835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 rot="10800000">
            <a:off x="4418883" y="6409927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 rot="10800000">
            <a:off x="4683339" y="6412935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 rot="10800000">
            <a:off x="4944803" y="6412935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 rot="10800000">
            <a:off x="5209259" y="6415943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 rot="10800000">
            <a:off x="5455353" y="6419841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 rot="10800000">
            <a:off x="5719809" y="6422849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 rot="10800000">
            <a:off x="5981273" y="6422849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 rot="10800000">
            <a:off x="6245729" y="6425857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 rot="10800000">
            <a:off x="6517776" y="6427949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 rot="10800000">
            <a:off x="6782232" y="6430957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 rot="10800000">
            <a:off x="7043696" y="6430957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 rot="10800000">
            <a:off x="7308152" y="6433965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 rot="10800000">
            <a:off x="7582308" y="6431323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 rot="10800000">
            <a:off x="7846764" y="6434331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 rot="10800000">
            <a:off x="8108228" y="6434331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 rot="10800000">
            <a:off x="8372684" y="6437339"/>
            <a:ext cx="250810" cy="9144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1675620" y="5183603"/>
            <a:ext cx="1223638" cy="66956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weight-t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264357" y="5518387"/>
            <a:ext cx="448615" cy="334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itle 1"/>
          <p:cNvSpPr txBox="1">
            <a:spLocks/>
          </p:cNvSpPr>
          <p:nvPr/>
        </p:nvSpPr>
        <p:spPr>
          <a:xfrm>
            <a:off x="4423982" y="5234884"/>
            <a:ext cx="2098893" cy="66956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all weight-1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 flipH="1">
            <a:off x="3753711" y="5638662"/>
            <a:ext cx="833180" cy="654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5829138" y="5638662"/>
            <a:ext cx="833180" cy="654452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94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15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4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95" grpId="0"/>
      <p:bldP spid="9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47721" y="1057921"/>
            <a:ext cx="4519084" cy="5446320"/>
          </a:xfrm>
          <a:prstGeom prst="rect">
            <a:avLst/>
          </a:prstGeom>
          <a:noFill/>
          <a:ln w="25400">
            <a:solidFill>
              <a:srgbClr val="000090"/>
            </a:solidFill>
            <a:prstDash val="sysDot"/>
          </a:ln>
        </p:spPr>
        <p:txBody>
          <a:bodyPr wrap="square" lIns="274320" tIns="91440" rIns="274320" bIns="9144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569" y="-239793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Simple fact about low-weight halfspaces 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7095" y="1223666"/>
            <a:ext cx="4456847" cy="98777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Aft>
                <a:spcPts val="600"/>
              </a:spcAft>
              <a:buClr>
                <a:srgbClr val="000090"/>
              </a:buClr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Regular-or-Sparse dichotomy</a:t>
            </a:r>
          </a:p>
          <a:p>
            <a:pPr algn="l">
              <a:lnSpc>
                <a:spcPts val="28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Every weight-</a:t>
            </a:r>
            <a:r>
              <a:rPr lang="en-US" sz="2200" i="1" dirty="0" smtClean="0">
                <a:solidFill>
                  <a:schemeClr val="accent2"/>
                </a:solidFill>
                <a:cs typeface="Helvetica"/>
              </a:rPr>
              <a:t>t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halfspace over {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−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1,1}</a:t>
            </a:r>
            <a:r>
              <a:rPr lang="en-US" sz="2200" i="1" baseline="30000" dirty="0" smtClean="0">
                <a:solidFill>
                  <a:srgbClr val="000090"/>
                </a:solidFill>
                <a:cs typeface="Helvetica"/>
              </a:rPr>
              <a:t>n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can be represented as 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either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:</a:t>
            </a:r>
            <a:endParaRPr lang="en-US" sz="2200" i="1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38729" y="3199414"/>
            <a:ext cx="1223638" cy="66956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  <a:buClr>
                <a:srgbClr val="000090"/>
              </a:buClr>
            </a:pP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ε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-regular</a:t>
            </a:r>
            <a:endParaRPr lang="en-US" sz="2200" i="1" dirty="0" smtClean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 rot="10800000">
            <a:off x="1353755" y="3050690"/>
            <a:ext cx="250809" cy="104119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0800000">
            <a:off x="1605891" y="3050689"/>
            <a:ext cx="250809" cy="10412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1858027" y="2790046"/>
            <a:ext cx="250809" cy="36476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2110164" y="2968443"/>
            <a:ext cx="250809" cy="186366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2362299" y="2886819"/>
            <a:ext cx="250809" cy="267989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2614435" y="2886819"/>
            <a:ext cx="250809" cy="26799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2866571" y="2790046"/>
            <a:ext cx="250809" cy="36476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3118707" y="3050689"/>
            <a:ext cx="250809" cy="10412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rot="10800000">
            <a:off x="3875049" y="2965454"/>
            <a:ext cx="250809" cy="189355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 rot="10800000">
            <a:off x="3622980" y="2968439"/>
            <a:ext cx="250742" cy="18637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0800000">
            <a:off x="3370842" y="2790046"/>
            <a:ext cx="250809" cy="364762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 rot="10800000">
            <a:off x="597348" y="2790047"/>
            <a:ext cx="250809" cy="36476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rot="10800000">
            <a:off x="849483" y="2968447"/>
            <a:ext cx="250809" cy="186362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 rot="10800000">
            <a:off x="1101618" y="2790046"/>
            <a:ext cx="250809" cy="36476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-16310" y="3874879"/>
            <a:ext cx="1223638" cy="52149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buClr>
                <a:srgbClr val="000090"/>
              </a:buClr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OR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:</a:t>
            </a:r>
            <a:endParaRPr lang="en-US" sz="2200" i="1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338566" y="6006244"/>
            <a:ext cx="2034993" cy="66956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  <a:buClr>
                <a:srgbClr val="000090"/>
              </a:buClr>
            </a:pP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S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 = (</a:t>
            </a:r>
            <a:r>
              <a:rPr lang="en-US" sz="2200" i="1" dirty="0" smtClean="0">
                <a:solidFill>
                  <a:schemeClr val="accent2"/>
                </a:solidFill>
                <a:cs typeface="Helvetica"/>
              </a:rPr>
              <a:t>t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/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ε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)</a:t>
            </a:r>
            <a:r>
              <a:rPr lang="en-US" sz="2200" baseline="30000" dirty="0" smtClean="0">
                <a:solidFill>
                  <a:srgbClr val="660066"/>
                </a:solidFill>
                <a:cs typeface="Helvetica"/>
              </a:rPr>
              <a:t>2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 sparse</a:t>
            </a:r>
            <a:endParaRPr lang="en-US" sz="2200" i="1" dirty="0" smtClean="0">
              <a:solidFill>
                <a:srgbClr val="660066"/>
              </a:solidFill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>
          <a:xfrm rot="10800000">
            <a:off x="2443681" y="5365966"/>
            <a:ext cx="250809" cy="607598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 rot="10800000">
            <a:off x="2189664" y="3975093"/>
            <a:ext cx="250809" cy="1998472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 rot="10800000">
            <a:off x="1935646" y="4931872"/>
            <a:ext cx="250809" cy="1041692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 rot="10800000">
            <a:off x="1702686" y="5604471"/>
            <a:ext cx="229751" cy="36909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 rot="10800000">
            <a:off x="2697700" y="4578088"/>
            <a:ext cx="250809" cy="1395477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4933081" y="1549915"/>
            <a:ext cx="4049387" cy="142350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Corollary</a:t>
            </a:r>
          </a:p>
          <a:p>
            <a:pPr algn="l">
              <a:lnSpc>
                <a:spcPts val="26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Every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= intersection of weight-</a:t>
            </a:r>
            <a:r>
              <a:rPr lang="en-US" sz="2200" i="1" dirty="0" smtClean="0">
                <a:solidFill>
                  <a:schemeClr val="accent2"/>
                </a:solidFill>
                <a:cs typeface="Helvetica"/>
              </a:rPr>
              <a:t>t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halfspaces can be expressed as:</a:t>
            </a:r>
            <a:endParaRPr lang="en-US" sz="2200" i="1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14927" y="2842652"/>
            <a:ext cx="1587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= </a:t>
            </a: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G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and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H</a:t>
            </a:r>
            <a:endParaRPr lang="en-US" sz="2200" i="1" dirty="0">
              <a:solidFill>
                <a:srgbClr val="660066"/>
              </a:solidFill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4996581" y="3313441"/>
            <a:ext cx="1118863" cy="49502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6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where</a:t>
            </a:r>
            <a:endParaRPr lang="en-US" sz="2200" i="1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345832" y="3778451"/>
            <a:ext cx="34937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G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= intersection of </a:t>
            </a: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ε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-regular</a:t>
            </a:r>
          </a:p>
          <a:p>
            <a:r>
              <a:rPr lang="en-US" sz="2200" dirty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     halfspaces </a:t>
            </a:r>
            <a:endParaRPr lang="en-US" sz="2200" i="1" dirty="0"/>
          </a:p>
        </p:txBody>
      </p:sp>
      <p:sp>
        <p:nvSpPr>
          <p:cNvPr id="59" name="Rectangle 58"/>
          <p:cNvSpPr/>
          <p:nvPr/>
        </p:nvSpPr>
        <p:spPr>
          <a:xfrm>
            <a:off x="5345832" y="4586890"/>
            <a:ext cx="34937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H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= 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width-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S 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CNF formula, </a:t>
            </a:r>
            <a:br>
              <a:rPr lang="en-US" sz="2200" dirty="0" smtClean="0">
                <a:solidFill>
                  <a:srgbClr val="660066"/>
                </a:solidFill>
                <a:cs typeface="Helvetica"/>
              </a:rPr>
            </a:b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       where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S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=(t/</a:t>
            </a:r>
            <a:r>
              <a:rPr lang="en-US" sz="2200" i="1" dirty="0" err="1" smtClean="0">
                <a:solidFill>
                  <a:srgbClr val="660066"/>
                </a:solidFill>
                <a:cs typeface="Helvetica"/>
              </a:rPr>
              <a:t>ε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)</a:t>
            </a:r>
            <a:r>
              <a:rPr lang="en-US" sz="2200" baseline="30000" dirty="0" smtClean="0">
                <a:solidFill>
                  <a:srgbClr val="660066"/>
                </a:solidFill>
                <a:cs typeface="Helvetica"/>
              </a:rPr>
              <a:t>2</a:t>
            </a:r>
            <a:endParaRPr lang="en-US" sz="2200" i="1" baseline="30000" dirty="0">
              <a:solidFill>
                <a:srgbClr val="66006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14871" y="1516639"/>
            <a:ext cx="4154503" cy="3908785"/>
          </a:xfrm>
          <a:prstGeom prst="rect">
            <a:avLst/>
          </a:prstGeom>
          <a:noFill/>
          <a:ln w="25400">
            <a:solidFill>
              <a:srgbClr val="000090"/>
            </a:solidFill>
          </a:ln>
        </p:spPr>
        <p:txBody>
          <a:bodyPr wrap="square" lIns="274320" tIns="91440" rIns="274320" bIns="9144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2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/>
      <p:bldP spid="57" grpId="0"/>
      <p:bldP spid="58" grpId="0"/>
      <p:bldP spid="59" grpId="0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1498" y="4939779"/>
            <a:ext cx="7356809" cy="16508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800000"/>
            </a:solidFill>
          </a:ln>
        </p:spPr>
        <p:txBody>
          <a:bodyPr wrap="square" lIns="91440" tIns="0" rIns="91440" bIns="109728" rtlCol="0" anchor="ctr" anchorCtr="0">
            <a:noAutofit/>
          </a:bodyPr>
          <a:lstStyle/>
          <a:p>
            <a:pPr algn="ctr">
              <a:lnSpc>
                <a:spcPts val="3240"/>
              </a:lnSpc>
              <a:spcAft>
                <a:spcPts val="300"/>
              </a:spcAft>
            </a:pPr>
            <a:endParaRPr lang="en-US" sz="2400" dirty="0" smtClean="0">
              <a:solidFill>
                <a:srgbClr val="000090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5833" y="-278500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Are we done</a:t>
            </a:r>
            <a:r>
              <a:rPr lang="en-US" sz="2800" dirty="0">
                <a:solidFill>
                  <a:schemeClr val="accent2"/>
                </a:solidFill>
                <a:latin typeface="+mn-lt"/>
                <a:cs typeface="Helvetica"/>
              </a:rPr>
              <a:t>?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 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06375" y="3389432"/>
            <a:ext cx="7835514" cy="604313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4340" indent="-34290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No known generic technique to “combine PRGs” in this way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500025" y="3901207"/>
            <a:ext cx="8844495" cy="100499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4340" indent="-342900" algn="l">
              <a:lnSpc>
                <a:spcPts val="2900"/>
              </a:lnSpc>
              <a:buClr>
                <a:srgbClr val="00009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Here specifically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have good reason to be skeptical, since </a:t>
            </a:r>
          </a:p>
          <a:p>
            <a:pPr marL="91440" algn="l">
              <a:lnSpc>
                <a:spcPts val="3100"/>
              </a:lnSpc>
              <a:buClr>
                <a:srgbClr val="000090"/>
              </a:buClr>
            </a:pPr>
            <a:r>
              <a:rPr lang="en-US" sz="2200" dirty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    techniques for fooling </a:t>
            </a:r>
            <a:r>
              <a:rPr lang="en-US" sz="2200" b="1" i="1" dirty="0" smtClean="0">
                <a:solidFill>
                  <a:srgbClr val="008000"/>
                </a:solidFill>
                <a:cs typeface="Helvetica"/>
              </a:rPr>
              <a:t>G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are 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very different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from those for </a:t>
            </a:r>
            <a:r>
              <a:rPr lang="en-US" sz="2200" b="1" i="1" dirty="0" smtClean="0">
                <a:solidFill>
                  <a:srgbClr val="660066"/>
                </a:solidFill>
                <a:cs typeface="Helvetica"/>
              </a:rPr>
              <a:t>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4897" y="5083299"/>
            <a:ext cx="6899395" cy="604313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Our proof fuses these 2 lines of 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509479" y="1298600"/>
            <a:ext cx="2353952" cy="84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Goal is to fool: </a:t>
            </a:r>
          </a:p>
          <a:p>
            <a:pPr algn="ctr"/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= </a:t>
            </a:r>
            <a:r>
              <a:rPr lang="en-US" sz="2200" b="1" i="1" dirty="0" smtClean="0">
                <a:solidFill>
                  <a:srgbClr val="008000"/>
                </a:solidFill>
                <a:cs typeface="Helvetica"/>
              </a:rPr>
              <a:t>G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and </a:t>
            </a:r>
            <a:r>
              <a:rPr lang="en-US" sz="2200" b="1" i="1" dirty="0" smtClean="0">
                <a:solidFill>
                  <a:srgbClr val="660066"/>
                </a:solidFill>
                <a:cs typeface="Helvetica"/>
              </a:rPr>
              <a:t>H</a:t>
            </a:r>
            <a:endParaRPr lang="en-US" sz="2200" b="1" i="1" dirty="0">
              <a:solidFill>
                <a:srgbClr val="66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8964" y="949463"/>
            <a:ext cx="47190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008000"/>
                </a:solidFill>
                <a:cs typeface="Helvetica"/>
              </a:rPr>
              <a:t>G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= intersection of 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regular</a:t>
            </a:r>
            <a:r>
              <a:rPr lang="en-US" sz="2200" dirty="0">
                <a:solidFill>
                  <a:srgbClr val="00800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halfspaces </a:t>
            </a:r>
            <a:endParaRPr lang="en-US" sz="2200" i="1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5306" y="2020139"/>
            <a:ext cx="34937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660066"/>
                </a:solidFill>
                <a:cs typeface="Helvetica"/>
              </a:rPr>
              <a:t>H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= small-width 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CNF formula</a:t>
            </a:r>
            <a:endParaRPr lang="en-US" sz="2200" i="1" dirty="0">
              <a:solidFill>
                <a:srgbClr val="660066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95560" y="1445992"/>
            <a:ext cx="2920365" cy="568071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274320" algn="l">
              <a:lnSpc>
                <a:spcPts val="2100"/>
              </a:lnSpc>
              <a:spcAft>
                <a:spcPts val="3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[HKM]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PRG</a:t>
            </a:r>
            <a:endParaRPr lang="en-US" sz="2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9645" y="2539232"/>
            <a:ext cx="5375938" cy="568071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274320" algn="l">
              <a:lnSpc>
                <a:spcPts val="2100"/>
              </a:lnSpc>
              <a:spcAft>
                <a:spcPts val="3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rgbClr val="376092"/>
                </a:solidFill>
                <a:cs typeface="Helvetica"/>
              </a:rPr>
              <a:t>[AW85, Nis92, … , Baz07, Raz09, DETT10]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PRGs</a:t>
            </a:r>
            <a:r>
              <a:rPr lang="en-US" sz="2000" dirty="0" smtClean="0">
                <a:solidFill>
                  <a:srgbClr val="376092"/>
                </a:solidFill>
                <a:cs typeface="Helvetica"/>
              </a:rPr>
              <a:t> </a:t>
            </a:r>
            <a:endParaRPr lang="en-US" sz="2000" dirty="0">
              <a:solidFill>
                <a:srgbClr val="376092"/>
              </a:solidFill>
              <a:cs typeface="Helvetica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2672262" y="1010393"/>
            <a:ext cx="223588" cy="1818791"/>
          </a:xfrm>
          <a:prstGeom prst="leftBrace">
            <a:avLst>
              <a:gd name="adj1" fmla="val 48522"/>
              <a:gd name="adj2" fmla="val 50166"/>
            </a:avLst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52761" y="5581417"/>
            <a:ext cx="6961872" cy="808691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274320" algn="l">
              <a:lnSpc>
                <a:spcPts val="3000"/>
              </a:lnSpc>
              <a:spcAft>
                <a:spcPts val="12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Overall strategy: hybrid method, as in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[HKM]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PRG for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 </a:t>
            </a:r>
            <a:r>
              <a:rPr lang="en-US" sz="2200" b="1" i="1" dirty="0" smtClean="0">
                <a:solidFill>
                  <a:srgbClr val="008000"/>
                </a:solidFill>
                <a:cs typeface="Helvetica"/>
              </a:rPr>
              <a:t>G</a:t>
            </a:r>
          </a:p>
          <a:p>
            <a:pPr marL="342900" indent="-274320" algn="l">
              <a:lnSpc>
                <a:spcPts val="2100"/>
              </a:lnSpc>
              <a:spcAft>
                <a:spcPts val="3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Hybrid </a:t>
            </a:r>
            <a:r>
              <a:rPr lang="en-US" sz="2200" dirty="0" err="1" smtClean="0">
                <a:solidFill>
                  <a:srgbClr val="000090"/>
                </a:solidFill>
                <a:cs typeface="Helvetica"/>
              </a:rPr>
              <a:t>r.v.’s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carefully coupled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based on PRGs for </a:t>
            </a:r>
            <a:r>
              <a:rPr lang="en-US" sz="2200" b="1" i="1" dirty="0" smtClean="0">
                <a:solidFill>
                  <a:srgbClr val="660066"/>
                </a:solidFill>
                <a:cs typeface="Helvetica"/>
              </a:rPr>
              <a:t>H</a:t>
            </a:r>
            <a:r>
              <a:rPr lang="en-US" sz="2200" dirty="0" smtClean="0">
                <a:solidFill>
                  <a:schemeClr val="accent2"/>
                </a:solidFill>
                <a:cs typeface="Helvetica"/>
              </a:rPr>
              <a:t>   </a:t>
            </a:r>
            <a:endParaRPr lang="en-US" sz="2200" dirty="0">
              <a:solidFill>
                <a:schemeClr val="accent2"/>
              </a:solidFill>
              <a:cs typeface="Helvetica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30161" y="2724892"/>
            <a:ext cx="2495083" cy="713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860"/>
              </a:lnSpc>
            </a:pPr>
            <a:r>
              <a:rPr lang="en-US" sz="2400" dirty="0" smtClean="0">
                <a:solidFill>
                  <a:schemeClr val="accent2"/>
                </a:solidFill>
                <a:latin typeface="+mn-lt"/>
                <a:cs typeface="Helvetica"/>
              </a:rPr>
              <a:t>Far from done…</a:t>
            </a:r>
            <a:endParaRPr lang="en-US" sz="24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3934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loud Callout 34"/>
          <p:cNvSpPr/>
          <p:nvPr/>
        </p:nvSpPr>
        <p:spPr>
          <a:xfrm>
            <a:off x="1806959" y="192310"/>
            <a:ext cx="5622541" cy="1680940"/>
          </a:xfrm>
          <a:prstGeom prst="cloudCallout">
            <a:avLst>
              <a:gd name="adj1" fmla="val -57899"/>
              <a:gd name="adj2" fmla="val 63490"/>
            </a:avLst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343534" y="625824"/>
            <a:ext cx="4384291" cy="734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200" b="1" dirty="0" smtClean="0">
                <a:solidFill>
                  <a:srgbClr val="000090"/>
                </a:solidFill>
                <a:latin typeface="+mn-lt"/>
                <a:cs typeface="Helvetica"/>
              </a:rPr>
              <a:t>Part I: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 Fooling a single regular halfspace via 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Berry</a:t>
            </a:r>
            <a:r>
              <a:rPr lang="en-US" sz="2400" dirty="0">
                <a:solidFill>
                  <a:srgbClr val="000090"/>
                </a:solidFill>
                <a:cs typeface="Helvetica"/>
              </a:rPr>
              <a:t>–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Esséen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 </a:t>
            </a:r>
            <a:endParaRPr lang="en-US" sz="2200" baseline="30000" dirty="0" smtClean="0">
              <a:solidFill>
                <a:srgbClr val="000090"/>
              </a:solidFill>
              <a:latin typeface="+mn-lt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1536" y="4171196"/>
            <a:ext cx="4641339" cy="158613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ts val="36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No coordinate </a:t>
            </a:r>
            <a:r>
              <a:rPr lang="en-US" sz="2200" b="1" i="1" dirty="0" smtClean="0">
                <a:solidFill>
                  <a:srgbClr val="008000"/>
                </a:solidFill>
                <a:cs typeface="Helvetica"/>
              </a:rPr>
              <a:t>X</a:t>
            </a:r>
            <a:r>
              <a:rPr lang="en-US" sz="2200" b="1" i="1" baseline="-25000" dirty="0" smtClean="0">
                <a:solidFill>
                  <a:srgbClr val="008000"/>
                </a:solidFill>
                <a:cs typeface="Helvetica"/>
              </a:rPr>
              <a:t>i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 is too dominant </a:t>
            </a:r>
          </a:p>
          <a:p>
            <a:pPr marL="457200" indent="-457200" algn="l">
              <a:lnSpc>
                <a:spcPts val="36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 </a:t>
            </a:r>
            <a:r>
              <a:rPr lang="en-US" sz="2200" b="1" i="1" dirty="0" smtClean="0">
                <a:solidFill>
                  <a:srgbClr val="008000"/>
                </a:solidFill>
                <a:cs typeface="Helvetica"/>
              </a:rPr>
              <a:t>X</a:t>
            </a:r>
            <a:r>
              <a:rPr lang="en-US" sz="2200" b="1" i="1" baseline="-25000" dirty="0" smtClean="0">
                <a:solidFill>
                  <a:srgbClr val="008000"/>
                </a:solidFill>
                <a:cs typeface="Helvetica"/>
              </a:rPr>
              <a:t>i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 and </a:t>
            </a:r>
            <a:r>
              <a:rPr lang="en-US" sz="2200" b="1" i="1" dirty="0" smtClean="0">
                <a:solidFill>
                  <a:srgbClr val="008000"/>
                </a:solidFill>
                <a:cs typeface="Helvetica"/>
              </a:rPr>
              <a:t>Y</a:t>
            </a:r>
            <a:r>
              <a:rPr lang="en-US" sz="2200" b="1" i="1" baseline="-25000" dirty="0" smtClean="0">
                <a:solidFill>
                  <a:srgbClr val="008000"/>
                </a:solidFill>
                <a:cs typeface="Helvetica"/>
              </a:rPr>
              <a:t>i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  have matching moments </a:t>
            </a:r>
          </a:p>
          <a:p>
            <a:pPr marL="457200" indent="-457200" algn="l">
              <a:lnSpc>
                <a:spcPts val="36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Independence among coordinates</a:t>
            </a:r>
            <a:endParaRPr lang="en-US" sz="2200" dirty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92510" y="3298519"/>
            <a:ext cx="5917624" cy="1072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Recall three crucial properties for the proof:</a:t>
            </a:r>
            <a:endParaRPr lang="en-US" sz="22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4349" y="3085958"/>
            <a:ext cx="8881536" cy="568071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100"/>
              </a:lnSpc>
              <a:spcAft>
                <a:spcPts val="3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Replace </a:t>
            </a:r>
            <a:r>
              <a:rPr lang="en-US" sz="2200" b="1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="1" i="1" baseline="-25000" dirty="0" smtClean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’s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by </a:t>
            </a:r>
            <a:r>
              <a:rPr lang="en-US" sz="2200" b="1" i="1" dirty="0" smtClean="0">
                <a:solidFill>
                  <a:srgbClr val="000090"/>
                </a:solidFill>
                <a:cs typeface="Helvetica"/>
              </a:rPr>
              <a:t>Y</a:t>
            </a:r>
            <a:r>
              <a:rPr lang="en-US" sz="2200" b="1" i="1" baseline="-25000" dirty="0" smtClean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’s one by one; argue each swap incurs small error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0135" y="2317750"/>
            <a:ext cx="7922365" cy="1239013"/>
          </a:xfrm>
          <a:prstGeom prst="rect">
            <a:avLst/>
          </a:prstGeom>
          <a:ln w="25400">
            <a:solidFill>
              <a:srgbClr val="000090"/>
            </a:solidFill>
            <a:prstDash val="sysDot"/>
          </a:ln>
        </p:spPr>
        <p:txBody>
          <a:bodyPr vert="horz" lIns="182880" tIns="45720" rIns="18288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</a:pPr>
            <a:endParaRPr lang="en-US" sz="2200" b="1" dirty="0" smtClean="0">
              <a:solidFill>
                <a:srgbClr val="000090"/>
              </a:solidFill>
              <a:cs typeface="Helvetica"/>
            </a:endParaRPr>
          </a:p>
          <a:p>
            <a:pPr>
              <a:lnSpc>
                <a:spcPts val="3300"/>
              </a:lnSpc>
            </a:pPr>
            <a:endParaRPr lang="en-US" sz="2200" b="1" dirty="0" smtClean="0">
              <a:solidFill>
                <a:srgbClr val="000090"/>
              </a:solidFill>
              <a:cs typeface="Helvetica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1" y="2557628"/>
            <a:ext cx="4972050" cy="29987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23875" y="5588753"/>
            <a:ext cx="7985125" cy="107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160"/>
              </a:lnSpc>
            </a:pP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Likewise, </a:t>
            </a:r>
            <a:r>
              <a:rPr lang="en-US" sz="2000" dirty="0" smtClean="0">
                <a:solidFill>
                  <a:srgbClr val="376092"/>
                </a:solidFill>
                <a:latin typeface="+mn-lt"/>
                <a:cs typeface="Helvetica"/>
              </a:rPr>
              <a:t>[HKM]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’s proof of the </a:t>
            </a:r>
            <a:r>
              <a:rPr lang="en-US" sz="2200" i="1" dirty="0" smtClean="0">
                <a:solidFill>
                  <a:srgbClr val="660066"/>
                </a:solidFill>
                <a:latin typeface="+mn-lt"/>
                <a:cs typeface="Helvetica"/>
              </a:rPr>
              <a:t>k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-dimensional case crucially relies on </a:t>
            </a:r>
            <a:r>
              <a:rPr lang="en-US" sz="2200" i="1" dirty="0" smtClean="0">
                <a:solidFill>
                  <a:srgbClr val="660066"/>
                </a:solidFill>
                <a:latin typeface="+mn-lt"/>
                <a:cs typeface="Helvetica"/>
              </a:rPr>
              <a:t>k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-dimensional analogues of all three</a:t>
            </a:r>
            <a:endParaRPr lang="en-US" sz="22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30876" y="4423834"/>
            <a:ext cx="3127374" cy="11172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800000"/>
            </a:solidFill>
          </a:ln>
        </p:spPr>
        <p:txBody>
          <a:bodyPr wrap="square" lIns="91440" tIns="0" rIns="91440" bIns="109728" rtlCol="0" anchor="ctr" anchorCtr="0">
            <a:noAutofit/>
          </a:bodyPr>
          <a:lstStyle/>
          <a:p>
            <a:pPr algn="ctr">
              <a:lnSpc>
                <a:spcPts val="3240"/>
              </a:lnSpc>
              <a:spcAft>
                <a:spcPts val="300"/>
              </a:spcAft>
            </a:pPr>
            <a:endParaRPr lang="en-US" sz="2400" dirty="0" smtClean="0">
              <a:solidFill>
                <a:srgbClr val="00009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588000" y="4575812"/>
            <a:ext cx="3286125" cy="991022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>
              <a:lnSpc>
                <a:spcPts val="29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For us, 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none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of the three will hold!</a:t>
            </a:r>
          </a:p>
        </p:txBody>
      </p:sp>
      <p:sp>
        <p:nvSpPr>
          <p:cNvPr id="15" name="Multiply 14"/>
          <p:cNvSpPr/>
          <p:nvPr/>
        </p:nvSpPr>
        <p:spPr>
          <a:xfrm>
            <a:off x="5084697" y="4235459"/>
            <a:ext cx="485161" cy="522009"/>
          </a:xfrm>
          <a:prstGeom prst="mathMultiply">
            <a:avLst>
              <a:gd name="adj1" fmla="val 1220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5073819" y="4696273"/>
            <a:ext cx="485161" cy="522009"/>
          </a:xfrm>
          <a:prstGeom prst="mathMultiply">
            <a:avLst>
              <a:gd name="adj1" fmla="val 1220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5055677" y="5167965"/>
            <a:ext cx="485161" cy="522009"/>
          </a:xfrm>
          <a:prstGeom prst="mathMultiply">
            <a:avLst>
              <a:gd name="adj1" fmla="val 1220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9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561510" y="5421750"/>
            <a:ext cx="4255762" cy="1065128"/>
          </a:xfrm>
          <a:prstGeom prst="rect">
            <a:avLst/>
          </a:prstGeom>
          <a:noFill/>
          <a:ln w="25400">
            <a:solidFill>
              <a:srgbClr val="000090"/>
            </a:solidFill>
          </a:ln>
        </p:spPr>
        <p:txBody>
          <a:bodyPr wrap="square" lIns="274320" tIns="91440" rIns="274320" bIns="9144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16694" y="-196751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Key difficulty the CNF poses for the hybrid method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9066" y="899296"/>
            <a:ext cx="4739333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860"/>
              </a:lnSpc>
            </a:pP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Single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ε-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regular linear form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Helvetica"/>
              </a:rPr>
              <a:t>[BE,MZ]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 rot="10800000">
            <a:off x="1557523" y="2521574"/>
            <a:ext cx="250809" cy="104119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0800000">
            <a:off x="1809659" y="2521573"/>
            <a:ext cx="250809" cy="10412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10800000">
            <a:off x="2061795" y="2260930"/>
            <a:ext cx="250809" cy="36476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2313932" y="2439327"/>
            <a:ext cx="250809" cy="186366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2566067" y="2357703"/>
            <a:ext cx="250809" cy="267989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2818203" y="2357703"/>
            <a:ext cx="250809" cy="26799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3070339" y="2260930"/>
            <a:ext cx="250809" cy="36476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3322475" y="2521573"/>
            <a:ext cx="250809" cy="104120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801116" y="2260931"/>
            <a:ext cx="250809" cy="36476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rot="10800000">
            <a:off x="1053251" y="2439331"/>
            <a:ext cx="250809" cy="186362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 rot="10800000">
            <a:off x="1305386" y="2260930"/>
            <a:ext cx="250809" cy="364763"/>
          </a:xfrm>
          <a:prstGeom prst="rect">
            <a:avLst/>
          </a:prstGeom>
          <a:solidFill>
            <a:srgbClr val="CCFFCC">
              <a:alpha val="4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52010" y="1468344"/>
            <a:ext cx="3780979" cy="509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860"/>
              </a:lnSpc>
            </a:pP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Flipping </a:t>
            </a:r>
            <a:r>
              <a:rPr lang="en-US" sz="2200" i="1" dirty="0" smtClean="0">
                <a:solidFill>
                  <a:srgbClr val="000090"/>
                </a:solidFill>
                <a:latin typeface="+mn-lt"/>
                <a:cs typeface="Helvetica"/>
              </a:rPr>
              <a:t>x</a:t>
            </a:r>
            <a:r>
              <a:rPr lang="en-US" sz="2200" i="1" baseline="-25000" dirty="0" smtClean="0">
                <a:solidFill>
                  <a:srgbClr val="000090"/>
                </a:solidFill>
                <a:latin typeface="+mn-lt"/>
                <a:cs typeface="Helvetica"/>
              </a:rPr>
              <a:t>i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 changes </a:t>
            </a:r>
            <a:r>
              <a:rPr lang="en-US" sz="2200" i="1" dirty="0" smtClean="0">
                <a:solidFill>
                  <a:srgbClr val="000090"/>
                </a:solidFill>
                <a:latin typeface="+mn-lt"/>
                <a:cs typeface="Helvetica"/>
              </a:rPr>
              <a:t>S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(</a:t>
            </a:r>
            <a:r>
              <a:rPr lang="en-US" sz="2200" i="1" dirty="0" smtClean="0">
                <a:solidFill>
                  <a:srgbClr val="000090"/>
                </a:solidFill>
                <a:latin typeface="+mn-lt"/>
                <a:cs typeface="Helvetica"/>
              </a:rPr>
              <a:t>x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) by ≤ 2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ε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  </a:t>
            </a:r>
            <a:endParaRPr lang="en-US" sz="22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31291" y="1397771"/>
            <a:ext cx="3747283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60"/>
              </a:lnSpc>
            </a:pPr>
            <a:r>
              <a:rPr lang="en-US" sz="2200" i="1" dirty="0" smtClean="0">
                <a:solidFill>
                  <a:srgbClr val="000090"/>
                </a:solidFill>
                <a:latin typeface="+mn-lt"/>
                <a:cs typeface="Helvetica"/>
              </a:rPr>
              <a:t>S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(</a:t>
            </a:r>
            <a:r>
              <a:rPr lang="en-US" sz="2200" i="1" dirty="0" smtClean="0">
                <a:solidFill>
                  <a:srgbClr val="000090"/>
                </a:solidFill>
                <a:latin typeface="+mn-lt"/>
                <a:cs typeface="Helvetica"/>
              </a:rPr>
              <a:t>x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) = </a:t>
            </a:r>
            <a:r>
              <a:rPr lang="en-US" sz="2200" i="1" dirty="0" smtClean="0">
                <a:solidFill>
                  <a:srgbClr val="000090"/>
                </a:solidFill>
                <a:latin typeface="+mn-lt"/>
                <a:cs typeface="Helvetica"/>
              </a:rPr>
              <a:t>w</a:t>
            </a:r>
            <a:r>
              <a:rPr lang="en-US" sz="2200" baseline="-25000" dirty="0" smtClean="0">
                <a:solidFill>
                  <a:srgbClr val="000090"/>
                </a:solidFill>
                <a:latin typeface="+mn-lt"/>
                <a:cs typeface="Helvetica"/>
              </a:rPr>
              <a:t>1 </a:t>
            </a:r>
            <a:r>
              <a:rPr lang="en-US" sz="2200" i="1" dirty="0" smtClean="0">
                <a:solidFill>
                  <a:srgbClr val="000090"/>
                </a:solidFill>
                <a:latin typeface="+mn-lt"/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latin typeface="+mn-lt"/>
                <a:cs typeface="Helvetica"/>
              </a:rPr>
              <a:t>1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 + … + </a:t>
            </a:r>
            <a:r>
              <a:rPr lang="en-US" sz="2200" i="1" dirty="0" smtClean="0">
                <a:solidFill>
                  <a:srgbClr val="000090"/>
                </a:solidFill>
                <a:latin typeface="+mn-lt"/>
                <a:cs typeface="Helvetica"/>
              </a:rPr>
              <a:t>w</a:t>
            </a:r>
            <a:r>
              <a:rPr lang="en-US" sz="2200" i="1" baseline="-25000" dirty="0" smtClean="0">
                <a:solidFill>
                  <a:srgbClr val="000090"/>
                </a:solidFill>
                <a:latin typeface="+mn-lt"/>
                <a:cs typeface="Helvetica"/>
              </a:rPr>
              <a:t>n </a:t>
            </a:r>
            <a:r>
              <a:rPr lang="en-US" sz="2200" i="1" dirty="0" smtClean="0">
                <a:solidFill>
                  <a:srgbClr val="000090"/>
                </a:solidFill>
                <a:latin typeface="+mn-lt"/>
                <a:cs typeface="Helvetica"/>
              </a:rPr>
              <a:t>x</a:t>
            </a:r>
            <a:r>
              <a:rPr lang="en-US" sz="2200" i="1" baseline="-25000" dirty="0" smtClean="0">
                <a:solidFill>
                  <a:srgbClr val="000090"/>
                </a:solidFill>
                <a:latin typeface="+mn-lt"/>
                <a:cs typeface="Helvetica"/>
              </a:rPr>
              <a:t>n</a:t>
            </a:r>
            <a:endParaRPr lang="en-US" sz="2200" i="1" baseline="-250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5526" y="2846328"/>
            <a:ext cx="4972809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860"/>
              </a:lnSpc>
            </a:pPr>
            <a:r>
              <a:rPr lang="en-US" sz="2200" i="1" dirty="0" smtClean="0">
                <a:solidFill>
                  <a:srgbClr val="000090"/>
                </a:solidFill>
                <a:latin typeface="+mn-lt"/>
                <a:cs typeface="Helvetica"/>
              </a:rPr>
              <a:t>k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 many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ε-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regular linear forms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[HKM]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Helvetica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08766" y="3383608"/>
            <a:ext cx="3747283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60"/>
              </a:lnSpc>
            </a:pPr>
            <a:r>
              <a:rPr lang="en-US" sz="2400" i="1" dirty="0" smtClean="0">
                <a:solidFill>
                  <a:srgbClr val="000090"/>
                </a:solidFill>
                <a:latin typeface="+mn-lt"/>
                <a:cs typeface="Helvetica"/>
              </a:rPr>
              <a:t>S</a:t>
            </a:r>
            <a:r>
              <a:rPr lang="en-US" sz="2400" baseline="-25000" dirty="0" smtClean="0">
                <a:solidFill>
                  <a:srgbClr val="000090"/>
                </a:solidFill>
                <a:latin typeface="+mn-lt"/>
                <a:cs typeface="Helvetica"/>
              </a:rPr>
              <a:t>1</a:t>
            </a:r>
            <a:r>
              <a:rPr lang="en-US" sz="2400" dirty="0" smtClean="0">
                <a:solidFill>
                  <a:srgbClr val="000090"/>
                </a:solidFill>
                <a:latin typeface="+mn-lt"/>
                <a:cs typeface="Helvetica"/>
              </a:rPr>
              <a:t>(</a:t>
            </a:r>
            <a:r>
              <a:rPr lang="en-US" sz="2400" i="1" dirty="0" smtClean="0">
                <a:solidFill>
                  <a:srgbClr val="000090"/>
                </a:solidFill>
                <a:latin typeface="+mn-lt"/>
                <a:cs typeface="Helvetica"/>
              </a:rPr>
              <a:t>x</a:t>
            </a:r>
            <a:r>
              <a:rPr lang="en-US" sz="2400" dirty="0" smtClean="0">
                <a:solidFill>
                  <a:srgbClr val="000090"/>
                </a:solidFill>
                <a:latin typeface="+mn-lt"/>
                <a:cs typeface="Helvetica"/>
              </a:rPr>
              <a:t>), … , </a:t>
            </a: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S</a:t>
            </a:r>
            <a:r>
              <a:rPr lang="en-US" sz="2400" i="1" baseline="-25000" dirty="0" smtClean="0">
                <a:solidFill>
                  <a:srgbClr val="000090"/>
                </a:solidFill>
                <a:cs typeface="Helvetica"/>
              </a:rPr>
              <a:t>k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400" i="1" dirty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400" dirty="0">
                <a:solidFill>
                  <a:srgbClr val="000090"/>
                </a:solidFill>
                <a:cs typeface="Helvetica"/>
              </a:rPr>
              <a:t>)</a:t>
            </a:r>
            <a:r>
              <a:rPr lang="en-US" sz="2400" dirty="0" smtClean="0">
                <a:solidFill>
                  <a:srgbClr val="000090"/>
                </a:solidFill>
                <a:latin typeface="+mn-lt"/>
                <a:cs typeface="Helvetica"/>
              </a:rPr>
              <a:t> </a:t>
            </a:r>
            <a:endParaRPr lang="en-US" sz="2400" i="1" baseline="-250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119929" y="3358915"/>
            <a:ext cx="4748882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860"/>
              </a:lnSpc>
            </a:pP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Flipping </a:t>
            </a:r>
            <a:r>
              <a:rPr lang="en-US" sz="2200" i="1" dirty="0" smtClean="0">
                <a:solidFill>
                  <a:srgbClr val="000090"/>
                </a:solidFill>
                <a:latin typeface="+mn-lt"/>
                <a:cs typeface="Helvetica"/>
              </a:rPr>
              <a:t>x</a:t>
            </a:r>
            <a:r>
              <a:rPr lang="en-US" sz="2200" i="1" baseline="-25000" dirty="0" smtClean="0">
                <a:solidFill>
                  <a:srgbClr val="000090"/>
                </a:solidFill>
                <a:latin typeface="+mn-lt"/>
                <a:cs typeface="Helvetica"/>
              </a:rPr>
              <a:t>i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 changes each </a:t>
            </a:r>
            <a:r>
              <a:rPr lang="en-US" sz="2200" i="1" dirty="0" err="1" smtClean="0">
                <a:solidFill>
                  <a:srgbClr val="000090"/>
                </a:solidFill>
                <a:latin typeface="+mn-lt"/>
                <a:cs typeface="Helvetica"/>
              </a:rPr>
              <a:t>S</a:t>
            </a:r>
            <a:r>
              <a:rPr lang="en-US" sz="2200" i="1" baseline="-25000" dirty="0" err="1" smtClean="0">
                <a:solidFill>
                  <a:srgbClr val="000090"/>
                </a:solidFill>
                <a:latin typeface="+mn-lt"/>
                <a:cs typeface="Helvetica"/>
              </a:rPr>
              <a:t>j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(</a:t>
            </a:r>
            <a:r>
              <a:rPr lang="en-US" sz="2200" i="1" dirty="0" smtClean="0">
                <a:solidFill>
                  <a:srgbClr val="000090"/>
                </a:solidFill>
                <a:latin typeface="+mn-lt"/>
                <a:cs typeface="Helvetica"/>
              </a:rPr>
              <a:t>x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) by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≤ 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2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ε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  </a:t>
            </a:r>
            <a:endParaRPr lang="en-US" sz="22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37783" y="4607099"/>
            <a:ext cx="7191717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60"/>
              </a:lnSpc>
            </a:pPr>
            <a:r>
              <a:rPr lang="en-US" sz="2200" b="1" dirty="0" smtClean="0">
                <a:solidFill>
                  <a:srgbClr val="000090"/>
                </a:solidFill>
                <a:latin typeface="+mn-lt"/>
                <a:cs typeface="Helvetica"/>
              </a:rPr>
              <a:t>This work:</a:t>
            </a:r>
            <a:r>
              <a:rPr lang="en-US" sz="2200" dirty="0" smtClean="0">
                <a:solidFill>
                  <a:schemeClr val="accent2"/>
                </a:solidFill>
                <a:latin typeface="+mn-lt"/>
                <a:cs typeface="Helvetica"/>
              </a:rPr>
              <a:t> </a:t>
            </a:r>
            <a:r>
              <a:rPr lang="en-US" sz="2200" i="1" dirty="0" smtClean="0">
                <a:solidFill>
                  <a:srgbClr val="000090"/>
                </a:solidFill>
                <a:latin typeface="+mn-lt"/>
                <a:cs typeface="Helvetica"/>
              </a:rPr>
              <a:t>k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 many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ε-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regular linear forms</a:t>
            </a:r>
            <a:r>
              <a:rPr lang="en-US" sz="2200" dirty="0">
                <a:solidFill>
                  <a:srgbClr val="660066"/>
                </a:solidFill>
                <a:latin typeface="+mn-lt"/>
                <a:cs typeface="Helvetica"/>
              </a:rPr>
              <a:t> </a:t>
            </a:r>
            <a:r>
              <a:rPr lang="en-US" sz="2200" b="1" dirty="0" smtClean="0">
                <a:solidFill>
                  <a:schemeClr val="accent2"/>
                </a:solidFill>
                <a:latin typeface="+mn-lt"/>
                <a:cs typeface="Helvetica"/>
              </a:rPr>
              <a:t>+ CNF formula </a:t>
            </a:r>
            <a:r>
              <a:rPr lang="en-US" sz="2200" b="1" i="1" dirty="0" smtClean="0">
                <a:solidFill>
                  <a:schemeClr val="accent2"/>
                </a:solidFill>
                <a:latin typeface="+mn-lt"/>
                <a:cs typeface="Helvetica"/>
              </a:rPr>
              <a:t>H</a:t>
            </a:r>
            <a:endParaRPr lang="en-US" sz="2200" b="1" i="1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00489" y="5225932"/>
            <a:ext cx="3747283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60"/>
              </a:lnSpc>
            </a:pPr>
            <a:r>
              <a:rPr lang="en-US" sz="2400" i="1" dirty="0" smtClean="0">
                <a:solidFill>
                  <a:srgbClr val="000090"/>
                </a:solidFill>
                <a:latin typeface="+mn-lt"/>
                <a:cs typeface="Helvetica"/>
              </a:rPr>
              <a:t>S</a:t>
            </a:r>
            <a:r>
              <a:rPr lang="en-US" sz="2400" baseline="-25000" dirty="0" smtClean="0">
                <a:solidFill>
                  <a:srgbClr val="000090"/>
                </a:solidFill>
                <a:latin typeface="+mn-lt"/>
                <a:cs typeface="Helvetica"/>
              </a:rPr>
              <a:t>1</a:t>
            </a:r>
            <a:r>
              <a:rPr lang="en-US" sz="2400" dirty="0" smtClean="0">
                <a:solidFill>
                  <a:srgbClr val="000090"/>
                </a:solidFill>
                <a:latin typeface="+mn-lt"/>
                <a:cs typeface="Helvetica"/>
              </a:rPr>
              <a:t>(</a:t>
            </a:r>
            <a:r>
              <a:rPr lang="en-US" sz="2400" i="1" dirty="0" smtClean="0">
                <a:solidFill>
                  <a:srgbClr val="000090"/>
                </a:solidFill>
                <a:latin typeface="+mn-lt"/>
                <a:cs typeface="Helvetica"/>
              </a:rPr>
              <a:t>x</a:t>
            </a:r>
            <a:r>
              <a:rPr lang="en-US" sz="2400" dirty="0" smtClean="0">
                <a:solidFill>
                  <a:srgbClr val="000090"/>
                </a:solidFill>
                <a:latin typeface="+mn-lt"/>
                <a:cs typeface="Helvetica"/>
              </a:rPr>
              <a:t>), … , </a:t>
            </a: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S</a:t>
            </a:r>
            <a:r>
              <a:rPr lang="en-US" sz="2400" i="1" baseline="-25000" dirty="0" smtClean="0">
                <a:solidFill>
                  <a:srgbClr val="000090"/>
                </a:solidFill>
                <a:cs typeface="Helvetica"/>
              </a:rPr>
              <a:t>k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400" i="1" dirty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), </a:t>
            </a:r>
            <a:r>
              <a:rPr lang="en-US" sz="2400" i="1" dirty="0" smtClean="0">
                <a:solidFill>
                  <a:srgbClr val="C0504D"/>
                </a:solidFill>
                <a:cs typeface="Helvetica"/>
              </a:rPr>
              <a:t>H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)</a:t>
            </a:r>
            <a:r>
              <a:rPr lang="en-US" sz="2400" dirty="0" smtClean="0">
                <a:solidFill>
                  <a:srgbClr val="000090"/>
                </a:solidFill>
                <a:latin typeface="+mn-lt"/>
                <a:cs typeface="Helvetica"/>
              </a:rPr>
              <a:t> </a:t>
            </a:r>
            <a:endParaRPr lang="en-US" sz="2400" i="1" baseline="-250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261539" y="5780047"/>
            <a:ext cx="3221407" cy="495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60"/>
              </a:lnSpc>
            </a:pPr>
            <a:r>
              <a:rPr lang="en-US" sz="2000" dirty="0">
                <a:solidFill>
                  <a:srgbClr val="000090"/>
                </a:solidFill>
                <a:cs typeface="Helvetica"/>
              </a:rPr>
              <a:t>{−1,1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}-valued output</a:t>
            </a:r>
            <a:endParaRPr lang="en-US" sz="2000" i="1" baseline="-250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sp>
        <p:nvSpPr>
          <p:cNvPr id="33" name="Left Brace 32"/>
          <p:cNvSpPr/>
          <p:nvPr/>
        </p:nvSpPr>
        <p:spPr>
          <a:xfrm rot="16200000">
            <a:off x="2885681" y="5563372"/>
            <a:ext cx="141255" cy="598756"/>
          </a:xfrm>
          <a:prstGeom prst="leftBrace">
            <a:avLst>
              <a:gd name="adj1" fmla="val 48522"/>
              <a:gd name="adj2" fmla="val 50166"/>
            </a:avLst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733334" y="5328052"/>
            <a:ext cx="3880896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860"/>
              </a:lnSpc>
            </a:pP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Flipping </a:t>
            </a:r>
            <a:r>
              <a:rPr lang="en-US" sz="2200" i="1" dirty="0" smtClean="0">
                <a:solidFill>
                  <a:srgbClr val="000090"/>
                </a:solidFill>
                <a:latin typeface="+mn-lt"/>
                <a:cs typeface="Helvetica"/>
              </a:rPr>
              <a:t>x</a:t>
            </a:r>
            <a:r>
              <a:rPr lang="en-US" sz="2200" i="1" baseline="-25000" dirty="0" smtClean="0">
                <a:solidFill>
                  <a:srgbClr val="000090"/>
                </a:solidFill>
                <a:latin typeface="+mn-lt"/>
                <a:cs typeface="Helvetica"/>
              </a:rPr>
              <a:t>i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 can change </a:t>
            </a:r>
            <a:r>
              <a:rPr lang="en-US" sz="2200" i="1" dirty="0" smtClean="0">
                <a:solidFill>
                  <a:srgbClr val="C0504D"/>
                </a:solidFill>
                <a:latin typeface="+mn-lt"/>
                <a:cs typeface="Helvetica"/>
              </a:rPr>
              <a:t>H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 by </a:t>
            </a:r>
            <a:r>
              <a:rPr lang="en-US" sz="2200" b="1" dirty="0" smtClean="0">
                <a:solidFill>
                  <a:srgbClr val="000090"/>
                </a:solidFill>
                <a:latin typeface="+mn-lt"/>
                <a:cs typeface="Helvetica"/>
              </a:rPr>
              <a:t>2</a:t>
            </a:r>
            <a:r>
              <a:rPr lang="en-US" sz="2200" dirty="0" smtClean="0">
                <a:solidFill>
                  <a:srgbClr val="000090"/>
                </a:solidFill>
                <a:latin typeface="+mn-lt"/>
                <a:cs typeface="Helvetica"/>
              </a:rPr>
              <a:t> </a:t>
            </a:r>
            <a:endParaRPr lang="en-US" sz="22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pic>
        <p:nvPicPr>
          <p:cNvPr id="35" name="Picture 34" descr="Screen-Shot-2016-09-07-at-7.51.54-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353" y="5615026"/>
            <a:ext cx="365760" cy="365760"/>
          </a:xfrm>
          <a:prstGeom prst="rect">
            <a:avLst/>
          </a:prstGeom>
        </p:spPr>
      </p:pic>
      <p:pic>
        <p:nvPicPr>
          <p:cNvPr id="36" name="Picture 35" descr="Thumbs-Up-and-Dow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9" b="20569"/>
          <a:stretch/>
        </p:blipFill>
        <p:spPr>
          <a:xfrm>
            <a:off x="8494932" y="1599553"/>
            <a:ext cx="353961" cy="365760"/>
          </a:xfrm>
          <a:prstGeom prst="rect">
            <a:avLst/>
          </a:prstGeom>
        </p:spPr>
      </p:pic>
      <p:pic>
        <p:nvPicPr>
          <p:cNvPr id="38" name="Picture 37" descr="Thumbs-Up-and-Dow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9" b="20569"/>
          <a:stretch/>
        </p:blipFill>
        <p:spPr>
          <a:xfrm>
            <a:off x="8494932" y="3563302"/>
            <a:ext cx="353961" cy="365760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5063534" y="5745398"/>
            <a:ext cx="3550695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860"/>
              </a:lnSpc>
            </a:pPr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(that is: </a:t>
            </a:r>
            <a:r>
              <a:rPr lang="en-US" sz="2000" i="1" dirty="0" smtClean="0">
                <a:solidFill>
                  <a:srgbClr val="000090"/>
                </a:solidFill>
                <a:latin typeface="+mn-lt"/>
                <a:cs typeface="Helvetica"/>
              </a:rPr>
              <a:t>x</a:t>
            </a:r>
            <a:r>
              <a:rPr lang="en-US" sz="2000" i="1" baseline="-25000" dirty="0" smtClean="0">
                <a:solidFill>
                  <a:srgbClr val="000090"/>
                </a:solidFill>
                <a:latin typeface="+mn-lt"/>
                <a:cs typeface="Helvetica"/>
              </a:rPr>
              <a:t>i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 can be very dominant)</a:t>
            </a:r>
            <a:endParaRPr lang="en-US" sz="20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9256" y="4381500"/>
            <a:ext cx="9025469" cy="0"/>
          </a:xfrm>
          <a:prstGeom prst="line">
            <a:avLst/>
          </a:prstGeom>
          <a:ln>
            <a:solidFill>
              <a:srgbClr val="00009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1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/>
      <p:bldP spid="24" grpId="0"/>
      <p:bldP spid="25" grpId="0"/>
      <p:bldP spid="30" grpId="0"/>
      <p:bldP spid="31" grpId="0"/>
      <p:bldP spid="32" grpId="0"/>
      <p:bldP spid="33" grpId="0" animBg="1"/>
      <p:bldP spid="34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4391449" y="4594402"/>
            <a:ext cx="4503572" cy="2018619"/>
          </a:xfrm>
          <a:prstGeom prst="rect">
            <a:avLst/>
          </a:prstGeom>
          <a:noFill/>
          <a:ln w="25400">
            <a:solidFill>
              <a:srgbClr val="000090"/>
            </a:solidFill>
            <a:prstDash val="solid"/>
          </a:ln>
        </p:spPr>
        <p:txBody>
          <a:bodyPr wrap="square" lIns="274320" tIns="91440" rIns="274320" bIns="9144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590" y="4594402"/>
            <a:ext cx="3983483" cy="2018619"/>
          </a:xfrm>
          <a:prstGeom prst="rect">
            <a:avLst/>
          </a:prstGeom>
          <a:noFill/>
          <a:ln w="25400">
            <a:solidFill>
              <a:srgbClr val="000090"/>
            </a:solidFill>
            <a:prstDash val="sysDot"/>
          </a:ln>
        </p:spPr>
        <p:txBody>
          <a:bodyPr wrap="square" lIns="274320" tIns="91440" rIns="274320" bIns="9144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1659211" y="1995559"/>
            <a:ext cx="1011751" cy="1060205"/>
          </a:xfrm>
          <a:prstGeom prst="can">
            <a:avLst/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32569" y="-105557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Our hybrid argument vs. standard hybrid arguments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" name="Can 2"/>
          <p:cNvSpPr/>
          <p:nvPr/>
        </p:nvSpPr>
        <p:spPr>
          <a:xfrm>
            <a:off x="495060" y="1989167"/>
            <a:ext cx="1011751" cy="1060205"/>
          </a:xfrm>
          <a:prstGeom prst="can">
            <a:avLst/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18989" y="2198183"/>
            <a:ext cx="1435039" cy="513054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4000" dirty="0" smtClean="0">
                <a:solidFill>
                  <a:srgbClr val="008000"/>
                </a:solidFill>
                <a:cs typeface="Helvetica"/>
              </a:rPr>
              <a:t>. . .  </a:t>
            </a:r>
            <a:endParaRPr lang="en-US" sz="4000" dirty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2272" y="2182646"/>
            <a:ext cx="577135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10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43892" y="2502539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2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34664" y="2189058"/>
            <a:ext cx="556649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6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85315" y="2199148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3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3683" y="2201266"/>
            <a:ext cx="560739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12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12434" y="2490118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>
                <a:solidFill>
                  <a:srgbClr val="000090"/>
                </a:solidFill>
                <a:cs typeface="Helvetica"/>
              </a:rPr>
              <a:t>8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80628" y="2156751"/>
            <a:ext cx="600150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>
                <a:solidFill>
                  <a:srgbClr val="000090"/>
                </a:solidFill>
                <a:cs typeface="Helvetica"/>
              </a:rPr>
              <a:t>7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04631" y="3010409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B</a:t>
            </a:r>
            <a:r>
              <a:rPr lang="en-US" sz="2200" baseline="-25000" dirty="0" smtClean="0">
                <a:solidFill>
                  <a:srgbClr val="008000"/>
                </a:solidFill>
                <a:cs typeface="Helvetica"/>
              </a:rPr>
              <a:t>1</a:t>
            </a:r>
            <a:endParaRPr lang="en-US" sz="2200" baseline="-25000" dirty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51307" y="3035352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B</a:t>
            </a:r>
            <a:r>
              <a:rPr lang="en-US" sz="2200" baseline="-25000" dirty="0" smtClean="0">
                <a:solidFill>
                  <a:srgbClr val="008000"/>
                </a:solidFill>
                <a:cs typeface="Helvetica"/>
              </a:rPr>
              <a:t>2</a:t>
            </a:r>
            <a:endParaRPr lang="en-US" sz="2200" baseline="-25000" dirty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22" name="Can 21"/>
          <p:cNvSpPr/>
          <p:nvPr/>
        </p:nvSpPr>
        <p:spPr>
          <a:xfrm>
            <a:off x="7800661" y="2010715"/>
            <a:ext cx="1011751" cy="1060205"/>
          </a:xfrm>
          <a:prstGeom prst="can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5400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/>
          <p:cNvSpPr/>
          <p:nvPr/>
        </p:nvSpPr>
        <p:spPr>
          <a:xfrm>
            <a:off x="6636510" y="2004323"/>
            <a:ext cx="1011751" cy="1060205"/>
          </a:xfrm>
          <a:prstGeom prst="can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5400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693722" y="2197802"/>
            <a:ext cx="577135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11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985342" y="2517695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5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176114" y="2204214"/>
            <a:ext cx="556649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>
                <a:solidFill>
                  <a:srgbClr val="000090"/>
                </a:solidFill>
                <a:cs typeface="Helvetica"/>
              </a:rPr>
              <a:t>9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926765" y="2214304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1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8248501" y="2216422"/>
            <a:ext cx="560739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15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804971" y="3025565"/>
            <a:ext cx="980684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B</a:t>
            </a:r>
            <a:r>
              <a:rPr lang="en-US" sz="2200" baseline="-25000" dirty="0" smtClean="0">
                <a:solidFill>
                  <a:srgbClr val="660066"/>
                </a:solidFill>
                <a:cs typeface="Helvetica"/>
              </a:rPr>
              <a:t>(1/ε)-1</a:t>
            </a:r>
            <a:endParaRPr lang="en-US" sz="2200" baseline="-25000" dirty="0">
              <a:solidFill>
                <a:srgbClr val="660066"/>
              </a:solidFill>
              <a:cs typeface="Helvetica"/>
            </a:endParaRPr>
          </a:p>
        </p:txBody>
      </p:sp>
      <p:sp>
        <p:nvSpPr>
          <p:cNvPr id="31" name="Can 30"/>
          <p:cNvSpPr/>
          <p:nvPr/>
        </p:nvSpPr>
        <p:spPr>
          <a:xfrm>
            <a:off x="4084245" y="1850681"/>
            <a:ext cx="1215500" cy="1273712"/>
          </a:xfrm>
          <a:prstGeom prst="can">
            <a:avLst/>
          </a:prstGeom>
          <a:noFill/>
          <a:ln w="25400">
            <a:solidFill>
              <a:srgbClr val="000090"/>
            </a:solidFill>
          </a:ln>
          <a:effectLst>
            <a:glow rad="101600">
              <a:schemeClr val="accent1">
                <a:lumMod val="40000"/>
                <a:lumOff val="60000"/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202940" y="2188344"/>
            <a:ext cx="1435039" cy="513054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4000" dirty="0" smtClean="0">
                <a:solidFill>
                  <a:srgbClr val="660066"/>
                </a:solidFill>
                <a:cs typeface="Helvetica"/>
              </a:rPr>
              <a:t>. . .  </a:t>
            </a:r>
            <a:endParaRPr lang="en-US" sz="4000" dirty="0">
              <a:solidFill>
                <a:srgbClr val="660066"/>
              </a:solidFill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18498" y="49215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496655" y="3111024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B</a:t>
            </a:r>
            <a:r>
              <a:rPr lang="en-US" sz="2200" i="1" baseline="-25000" dirty="0" smtClean="0">
                <a:solidFill>
                  <a:srgbClr val="000090"/>
                </a:solidFill>
                <a:cs typeface="Helvetica"/>
              </a:rPr>
              <a:t>i</a:t>
            </a:r>
            <a:endParaRPr lang="en-US" sz="2200" i="1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5" name="Left Brace 34"/>
          <p:cNvSpPr/>
          <p:nvPr/>
        </p:nvSpPr>
        <p:spPr>
          <a:xfrm rot="16200000">
            <a:off x="2017055" y="1804166"/>
            <a:ext cx="308049" cy="3530171"/>
          </a:xfrm>
          <a:prstGeom prst="leftBrace">
            <a:avLst>
              <a:gd name="adj1" fmla="val 48522"/>
              <a:gd name="adj2" fmla="val 50166"/>
            </a:avLst>
          </a:prstGeom>
          <a:ln w="22225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36" name="Left Brace 35"/>
          <p:cNvSpPr/>
          <p:nvPr/>
        </p:nvSpPr>
        <p:spPr>
          <a:xfrm rot="16200000">
            <a:off x="6962210" y="1844599"/>
            <a:ext cx="308049" cy="3472563"/>
          </a:xfrm>
          <a:prstGeom prst="leftBrace">
            <a:avLst>
              <a:gd name="adj1" fmla="val 48522"/>
              <a:gd name="adj2" fmla="val 50166"/>
            </a:avLst>
          </a:prstGeom>
          <a:ln w="22225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34989" y="3762169"/>
            <a:ext cx="3370860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Independently fill each bucket with </a:t>
            </a:r>
            <a:r>
              <a:rPr lang="en-US" sz="1800" dirty="0" smtClean="0">
                <a:solidFill>
                  <a:srgbClr val="008000"/>
                </a:solidFill>
                <a:cs typeface="Helvetica"/>
              </a:rPr>
              <a:t>uniform distribution </a:t>
            </a:r>
            <a:endParaRPr lang="en-US" sz="1800" baseline="-25000" dirty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5441075" y="3759134"/>
            <a:ext cx="3370860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Independently fill each bucket with </a:t>
            </a:r>
            <a:r>
              <a:rPr lang="en-US" sz="1800" i="1" dirty="0" smtClean="0">
                <a:solidFill>
                  <a:srgbClr val="660066"/>
                </a:solidFill>
                <a:cs typeface="Helvetica"/>
              </a:rPr>
              <a:t>r</a:t>
            </a:r>
            <a:r>
              <a:rPr lang="en-US" sz="1800" dirty="0" smtClean="0">
                <a:solidFill>
                  <a:srgbClr val="660066"/>
                </a:solidFill>
                <a:cs typeface="Helvetica"/>
              </a:rPr>
              <a:t>-wise independence</a:t>
            </a:r>
            <a:endParaRPr lang="en-US" sz="1800" baseline="-25000" dirty="0">
              <a:solidFill>
                <a:srgbClr val="660066"/>
              </a:solidFill>
              <a:cs typeface="Helvetica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693509" y="2161186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4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35386" y="1186287"/>
            <a:ext cx="864894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2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Like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[MZ,HKM]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first pseudorandomly hash variables. For each bucket </a:t>
            </a:r>
            <a:r>
              <a:rPr lang="en-US" sz="2200" i="1" dirty="0" err="1" smtClean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:</a:t>
            </a:r>
            <a:endParaRPr lang="en-US" sz="2200" baseline="-25000" dirty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37041" y="4836306"/>
            <a:ext cx="4052495" cy="93662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buClr>
                <a:srgbClr val="000090"/>
              </a:buClr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Standard hybrid argument </a:t>
            </a:r>
          </a:p>
          <a:p>
            <a:pPr>
              <a:lnSpc>
                <a:spcPts val="29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[Berry–</a:t>
            </a:r>
            <a:r>
              <a:rPr lang="en-US" sz="2000" dirty="0" smtClean="0">
                <a:solidFill>
                  <a:srgbClr val="376092"/>
                </a:solidFill>
                <a:cs typeface="Helvetica"/>
              </a:rPr>
              <a:t>Esséen,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…,MZ,HKM]</a:t>
            </a:r>
          </a:p>
        </p:txBody>
      </p:sp>
      <p:sp>
        <p:nvSpPr>
          <p:cNvPr id="4" name="Rectangle 3"/>
          <p:cNvSpPr/>
          <p:nvPr/>
        </p:nvSpPr>
        <p:spPr>
          <a:xfrm>
            <a:off x="299467" y="5610396"/>
            <a:ext cx="4309508" cy="783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>
              <a:lnSpc>
                <a:spcPts val="27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>
                <a:solidFill>
                  <a:srgbClr val="000090"/>
                </a:solidFill>
                <a:cs typeface="Helvetica"/>
              </a:rPr>
              <a:t>Fill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B</a:t>
            </a:r>
            <a:r>
              <a:rPr lang="en-US" sz="2200" i="1" baseline="-25000" dirty="0" smtClean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with </a:t>
            </a:r>
            <a:r>
              <a:rPr lang="en-US" sz="2200" dirty="0">
                <a:solidFill>
                  <a:srgbClr val="008000"/>
                </a:solidFill>
                <a:cs typeface="Helvetica"/>
              </a:rPr>
              <a:t>uniform </a:t>
            </a:r>
            <a:r>
              <a:rPr lang="en-US" sz="2200" b="1" i="1" dirty="0">
                <a:solidFill>
                  <a:srgbClr val="008000"/>
                </a:solidFill>
                <a:cs typeface="Helvetica"/>
              </a:rPr>
              <a:t>X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i="1" dirty="0">
                <a:solidFill>
                  <a:srgbClr val="000090"/>
                </a:solidFill>
                <a:cs typeface="Helvetica"/>
              </a:rPr>
              <a:t>vs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. </a:t>
            </a:r>
            <a:r>
              <a:rPr lang="en-US" sz="2200" i="1" dirty="0">
                <a:solidFill>
                  <a:srgbClr val="660066"/>
                </a:solidFill>
                <a:cs typeface="Helvetica"/>
              </a:rPr>
              <a:t>r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-wise independent </a:t>
            </a:r>
            <a:r>
              <a:rPr lang="en-US" sz="2200" b="1" i="1" dirty="0">
                <a:solidFill>
                  <a:srgbClr val="660066"/>
                </a:solidFill>
                <a:cs typeface="Helvetica"/>
              </a:rPr>
              <a:t>Y</a:t>
            </a:r>
            <a:endParaRPr lang="en-US" sz="2200" i="1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18190" y="48141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681616" y="4875130"/>
            <a:ext cx="3754038" cy="58907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buClr>
                <a:srgbClr val="000090"/>
              </a:buClr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Our argument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470228" y="5283270"/>
            <a:ext cx="4478265" cy="112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>
              <a:lnSpc>
                <a:spcPts val="27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Fill </a:t>
            </a:r>
            <a:r>
              <a:rPr lang="en-US" sz="2200" i="1" dirty="0">
                <a:solidFill>
                  <a:srgbClr val="000090"/>
                </a:solidFill>
                <a:cs typeface="Helvetica"/>
              </a:rPr>
              <a:t>B</a:t>
            </a:r>
            <a:r>
              <a:rPr lang="en-US" sz="2200" i="1" baseline="-25000" dirty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 with </a:t>
            </a:r>
            <a:r>
              <a:rPr lang="en-US" sz="2200" dirty="0">
                <a:solidFill>
                  <a:srgbClr val="008000"/>
                </a:solidFill>
                <a:cs typeface="Helvetica"/>
              </a:rPr>
              <a:t>uniform </a:t>
            </a:r>
            <a:r>
              <a:rPr lang="en-US" sz="2200" b="1" i="1" dirty="0">
                <a:solidFill>
                  <a:srgbClr val="008000"/>
                </a:solidFill>
                <a:cs typeface="Helvetica"/>
              </a:rPr>
              <a:t>X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i="1" dirty="0">
                <a:solidFill>
                  <a:srgbClr val="000090"/>
                </a:solidFill>
                <a:cs typeface="Helvetica"/>
              </a:rPr>
              <a:t>vs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. </a:t>
            </a:r>
            <a:r>
              <a:rPr lang="en-US" sz="2200" i="1" dirty="0">
                <a:solidFill>
                  <a:srgbClr val="660066"/>
                </a:solidFill>
                <a:cs typeface="Helvetica"/>
              </a:rPr>
              <a:t>r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-wise independent </a:t>
            </a:r>
            <a:r>
              <a:rPr lang="en-US" sz="2200" b="1" i="1" dirty="0" smtClean="0">
                <a:solidFill>
                  <a:srgbClr val="660066"/>
                </a:solidFill>
                <a:cs typeface="Helvetica"/>
              </a:rPr>
              <a:t>Y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, </a:t>
            </a:r>
            <a:r>
              <a:rPr lang="en-US" sz="2200" b="1" u="sng" dirty="0">
                <a:solidFill>
                  <a:srgbClr val="000090"/>
                </a:solidFill>
                <a:cs typeface="Helvetica"/>
              </a:rPr>
              <a:t>where</a:t>
            </a:r>
            <a:r>
              <a:rPr lang="en-US" sz="2200" u="sng" dirty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b="1" i="1" u="sng" dirty="0">
                <a:solidFill>
                  <a:srgbClr val="660066"/>
                </a:solidFill>
                <a:cs typeface="Helvetica"/>
              </a:rPr>
              <a:t>Y</a:t>
            </a:r>
            <a:r>
              <a:rPr lang="en-US" sz="2200" u="sng" dirty="0">
                <a:solidFill>
                  <a:srgbClr val="660066"/>
                </a:solidFill>
                <a:cs typeface="Helvetica"/>
              </a:rPr>
              <a:t> </a:t>
            </a:r>
            <a:r>
              <a:rPr lang="en-US" sz="2200" b="1" u="sng" dirty="0">
                <a:solidFill>
                  <a:srgbClr val="000090"/>
                </a:solidFill>
                <a:cs typeface="Helvetica"/>
              </a:rPr>
              <a:t>is carefully coupled with</a:t>
            </a:r>
            <a:r>
              <a:rPr lang="en-US" sz="2200" u="sng" dirty="0">
                <a:solidFill>
                  <a:srgbClr val="660066"/>
                </a:solidFill>
                <a:cs typeface="Helvetica"/>
              </a:rPr>
              <a:t> </a:t>
            </a:r>
            <a:r>
              <a:rPr lang="en-US" sz="2200" b="1" i="1" u="sng" dirty="0">
                <a:solidFill>
                  <a:srgbClr val="008000"/>
                </a:solidFill>
                <a:cs typeface="Helvetica"/>
              </a:rPr>
              <a:t>X</a:t>
            </a:r>
            <a:r>
              <a:rPr lang="en-US" sz="2200" u="sng" dirty="0">
                <a:solidFill>
                  <a:srgbClr val="660066"/>
                </a:solidFill>
                <a:cs typeface="Helvetica"/>
              </a:rPr>
              <a:t> </a:t>
            </a:r>
            <a:endParaRPr lang="en-US" sz="2200" u="sng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8080697" y="3028587"/>
            <a:ext cx="980684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B</a:t>
            </a:r>
            <a:r>
              <a:rPr lang="en-US" sz="2200" baseline="-25000" dirty="0" smtClean="0">
                <a:solidFill>
                  <a:srgbClr val="660066"/>
                </a:solidFill>
                <a:cs typeface="Helvetica"/>
              </a:rPr>
              <a:t>1/ε</a:t>
            </a:r>
            <a:endParaRPr lang="en-US" sz="2200" baseline="-25000" dirty="0">
              <a:solidFill>
                <a:srgbClr val="660066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2958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33" grpId="0"/>
      <p:bldP spid="39" grpId="0"/>
      <p:bldP spid="4" grpId="0"/>
      <p:bldP spid="44" grpId="0"/>
      <p:bldP spid="45" grpId="0"/>
      <p:bldP spid="4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461102" y="3786091"/>
            <a:ext cx="4327298" cy="1782650"/>
          </a:xfrm>
          <a:prstGeom prst="rect">
            <a:avLst/>
          </a:prstGeom>
          <a:noFill/>
          <a:ln w="25400">
            <a:solidFill>
              <a:srgbClr val="000090"/>
            </a:solidFill>
          </a:ln>
        </p:spPr>
        <p:txBody>
          <a:bodyPr wrap="square" lIns="274320" tIns="91440" rIns="274320" bIns="9144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32569" y="40668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Coupling adjacent hybrid random variables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10434" y="2309791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>
                <a:solidFill>
                  <a:srgbClr val="000090"/>
                </a:solidFill>
                <a:cs typeface="Helvetica"/>
              </a:rPr>
              <a:t>8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8628" y="1976424"/>
            <a:ext cx="600150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>
                <a:solidFill>
                  <a:srgbClr val="000090"/>
                </a:solidFill>
                <a:cs typeface="Helvetica"/>
              </a:rPr>
              <a:t>7</a:t>
            </a:r>
          </a:p>
        </p:txBody>
      </p:sp>
      <p:sp>
        <p:nvSpPr>
          <p:cNvPr id="5" name="Can 4"/>
          <p:cNvSpPr/>
          <p:nvPr/>
        </p:nvSpPr>
        <p:spPr>
          <a:xfrm>
            <a:off x="782245" y="1670354"/>
            <a:ext cx="1215500" cy="1273712"/>
          </a:xfrm>
          <a:prstGeom prst="can">
            <a:avLst/>
          </a:prstGeom>
          <a:noFill/>
          <a:ln w="25400">
            <a:solidFill>
              <a:srgbClr val="000090"/>
            </a:solidFill>
          </a:ln>
          <a:effectLst>
            <a:glow rad="101600">
              <a:schemeClr val="accent1">
                <a:lumMod val="40000"/>
                <a:lumOff val="60000"/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94655" y="2930697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B</a:t>
            </a:r>
            <a:r>
              <a:rPr lang="en-US" sz="2200" i="1" baseline="-25000" dirty="0" smtClean="0">
                <a:solidFill>
                  <a:srgbClr val="000090"/>
                </a:solidFill>
                <a:cs typeface="Helvetica"/>
              </a:rPr>
              <a:t>i</a:t>
            </a:r>
            <a:endParaRPr lang="en-US" sz="2200" i="1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91509" y="1980859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4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216" y="3773101"/>
            <a:ext cx="4062486" cy="1782650"/>
          </a:xfrm>
          <a:prstGeom prst="rect">
            <a:avLst/>
          </a:prstGeom>
          <a:noFill/>
          <a:ln w="25400">
            <a:solidFill>
              <a:srgbClr val="000090"/>
            </a:solidFill>
            <a:prstDash val="sysDot"/>
          </a:ln>
        </p:spPr>
        <p:txBody>
          <a:bodyPr wrap="square" lIns="274320" tIns="91440" rIns="274320" bIns="9144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0964" y="3836602"/>
            <a:ext cx="4068226" cy="1975582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Theorem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(Fooling CNFs) </a:t>
            </a:r>
          </a:p>
          <a:p>
            <a:pPr>
              <a:lnSpc>
                <a:spcPts val="11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[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Bazzi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 07,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Razborov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 09] 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Helvetic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7986" y="4621756"/>
            <a:ext cx="3922962" cy="100660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H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’ is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ε-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fooled by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poly(</a:t>
            </a:r>
            <a:r>
              <a:rPr lang="en-US" sz="2200" i="1" dirty="0" err="1" smtClean="0">
                <a:solidFill>
                  <a:srgbClr val="660066"/>
                </a:solidFill>
                <a:cs typeface="Helvetica"/>
              </a:rPr>
              <a:t>S,</a:t>
            </a:r>
            <a:r>
              <a:rPr lang="en-US" sz="2200" dirty="0" err="1" smtClean="0">
                <a:solidFill>
                  <a:srgbClr val="660066"/>
                </a:solidFill>
                <a:cs typeface="Helvetica"/>
              </a:rPr>
              <a:t>log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(1/</a:t>
            </a:r>
            <a:r>
              <a:rPr lang="en-US" sz="2200" i="1" dirty="0">
                <a:solidFill>
                  <a:srgbClr val="660066"/>
                </a:solidFill>
                <a:cs typeface="Helvetica"/>
              </a:rPr>
              <a:t>ε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))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-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wise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independence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5893" y="3915610"/>
            <a:ext cx="4101956" cy="1896574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600"/>
              </a:lnSpc>
              <a:buClr>
                <a:srgbClr val="000090"/>
              </a:buClr>
            </a:pPr>
            <a:r>
              <a:rPr lang="en-US" sz="2200" dirty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f </a:t>
            </a:r>
            <a:r>
              <a:rPr lang="en-US" sz="2200" b="1" i="1" dirty="0" smtClean="0">
                <a:solidFill>
                  <a:srgbClr val="008000"/>
                </a:solidFill>
                <a:cs typeface="Helvetica"/>
              </a:rPr>
              <a:t>X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= 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uniform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and </a:t>
            </a:r>
          </a:p>
          <a:p>
            <a:pPr algn="l">
              <a:lnSpc>
                <a:spcPts val="2800"/>
              </a:lnSpc>
              <a:buClr>
                <a:srgbClr val="000090"/>
              </a:buClr>
            </a:pPr>
            <a:r>
              <a:rPr lang="en-US" sz="2200" b="1" i="1" dirty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b="1" i="1" dirty="0" smtClean="0">
                <a:solidFill>
                  <a:srgbClr val="000090"/>
                </a:solidFill>
                <a:cs typeface="Helvetica"/>
              </a:rPr>
              <a:t>  </a:t>
            </a:r>
            <a:r>
              <a:rPr lang="en-US" sz="2200" b="1" i="1" dirty="0" smtClean="0">
                <a:solidFill>
                  <a:srgbClr val="660066"/>
                </a:solidFill>
                <a:cs typeface="Helvetica"/>
              </a:rPr>
              <a:t>Y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= 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poly(</a:t>
            </a:r>
            <a:r>
              <a:rPr lang="en-US" sz="2200" i="1" dirty="0" err="1">
                <a:solidFill>
                  <a:srgbClr val="660066"/>
                </a:solidFill>
                <a:cs typeface="Helvetica"/>
              </a:rPr>
              <a:t>S,</a:t>
            </a:r>
            <a:r>
              <a:rPr lang="en-US" sz="2200" dirty="0" err="1">
                <a:solidFill>
                  <a:srgbClr val="660066"/>
                </a:solidFill>
                <a:cs typeface="Helvetica"/>
              </a:rPr>
              <a:t>log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(1/</a:t>
            </a:r>
            <a:r>
              <a:rPr lang="en-US" sz="2200" i="1" dirty="0">
                <a:solidFill>
                  <a:srgbClr val="660066"/>
                </a:solidFill>
                <a:cs typeface="Helvetica"/>
              </a:rPr>
              <a:t>ε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))-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wise </a:t>
            </a:r>
            <a:r>
              <a:rPr lang="en-US" sz="2200" dirty="0" err="1" smtClean="0">
                <a:solidFill>
                  <a:srgbClr val="660066"/>
                </a:solidFill>
                <a:cs typeface="Helvetica"/>
              </a:rPr>
              <a:t>indep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.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there is a 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coupling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(</a:t>
            </a:r>
            <a:r>
              <a:rPr lang="en-US" sz="2200" b="1" i="1" dirty="0" smtClean="0">
                <a:solidFill>
                  <a:srgbClr val="008000"/>
                </a:solidFill>
                <a:cs typeface="Helvetica"/>
              </a:rPr>
              <a:t>X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</a:t>
            </a:r>
            <a:r>
              <a:rPr lang="en-US" sz="2200" b="1" i="1" dirty="0" smtClean="0">
                <a:solidFill>
                  <a:srgbClr val="660066"/>
                </a:solidFill>
                <a:cs typeface="Helvetica"/>
              </a:rPr>
              <a:t>Y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 such that 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86456" y="5019592"/>
            <a:ext cx="3199597" cy="609732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buClr>
                <a:srgbClr val="000090"/>
              </a:buClr>
            </a:pPr>
            <a:r>
              <a:rPr lang="en-US" sz="2200" dirty="0" err="1" smtClean="0">
                <a:solidFill>
                  <a:srgbClr val="000090"/>
                </a:solidFill>
                <a:cs typeface="Helvetica"/>
              </a:rPr>
              <a:t>Pr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[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H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’(</a:t>
            </a:r>
            <a:r>
              <a:rPr lang="en-US" sz="2200" b="1" i="1" dirty="0">
                <a:solidFill>
                  <a:srgbClr val="008000"/>
                </a:solidFill>
                <a:cs typeface="Helvetica"/>
              </a:rPr>
              <a:t>X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)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≠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H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’(</a:t>
            </a:r>
            <a:r>
              <a:rPr lang="en-US" sz="2200" b="1" i="1" dirty="0" smtClean="0">
                <a:solidFill>
                  <a:srgbClr val="660066"/>
                </a:solidFill>
                <a:cs typeface="Helvetica"/>
              </a:rPr>
              <a:t>Y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]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≤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 ε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. 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04924" y="1484119"/>
            <a:ext cx="6961326" cy="100660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Consider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F’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=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restricted to this bucket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B</a:t>
            </a:r>
            <a:r>
              <a:rPr lang="en-US" sz="2200" i="1" baseline="-25000" dirty="0" smtClean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of variables:  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8601" y="1962587"/>
            <a:ext cx="24542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F’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=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G’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and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H’</a:t>
            </a:r>
            <a:endParaRPr lang="en-US" sz="2200" i="1" dirty="0">
              <a:solidFill>
                <a:srgbClr val="00009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402213" y="2507458"/>
            <a:ext cx="6101516" cy="883614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where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G’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= intersection of </a:t>
            </a:r>
            <a:r>
              <a:rPr lang="en-US" sz="2200" i="1" dirty="0">
                <a:solidFill>
                  <a:srgbClr val="000090"/>
                </a:solidFill>
                <a:cs typeface="Helvetica"/>
              </a:rPr>
              <a:t>ε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-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regular halfspaces and</a:t>
            </a:r>
          </a:p>
          <a:p>
            <a:pPr algn="l">
              <a:lnSpc>
                <a:spcPts val="2800"/>
              </a:lnSpc>
              <a:buClr>
                <a:srgbClr val="000090"/>
              </a:buClr>
            </a:pPr>
            <a:r>
              <a:rPr lang="en-US" sz="2200" i="1" dirty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           H’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= width-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S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CNF formula  </a:t>
            </a:r>
            <a:endParaRPr lang="en-US" sz="2200" i="1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247883" y="5727517"/>
            <a:ext cx="4718257" cy="542183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This is the 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coupling (</a:t>
            </a:r>
            <a:r>
              <a:rPr lang="en-US" sz="2200" b="1" i="1" dirty="0">
                <a:solidFill>
                  <a:srgbClr val="008000"/>
                </a:solidFill>
                <a:cs typeface="Helvetica"/>
              </a:rPr>
              <a:t>X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,</a:t>
            </a:r>
            <a:r>
              <a:rPr lang="en-US" sz="2200" b="1" i="1" dirty="0">
                <a:solidFill>
                  <a:srgbClr val="660066"/>
                </a:solidFill>
                <a:cs typeface="Helvetica"/>
              </a:rPr>
              <a:t>Y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 we’ll use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738880" y="4109904"/>
            <a:ext cx="1028233" cy="511852"/>
          </a:xfrm>
          <a:prstGeom prst="straightConnector1">
            <a:avLst/>
          </a:prstGeom>
          <a:ln w="38100" cmpd="dbl">
            <a:solidFill>
              <a:srgbClr val="800000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138346" y="2861736"/>
            <a:ext cx="438820" cy="416451"/>
          </a:xfrm>
          <a:prstGeom prst="ellipse">
            <a:avLst/>
          </a:prstGeom>
          <a:noFill/>
          <a:ln w="1905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688167" y="3249961"/>
            <a:ext cx="538014" cy="524842"/>
          </a:xfrm>
          <a:prstGeom prst="straightConnector1">
            <a:avLst/>
          </a:prstGeom>
          <a:ln w="19050" cmpd="sng">
            <a:solidFill>
              <a:srgbClr val="000090"/>
            </a:solidFill>
            <a:headEnd type="arrow" w="lg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5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9" grpId="0"/>
      <p:bldP spid="10" grpId="0"/>
      <p:bldP spid="11" grpId="0"/>
      <p:bldP spid="12" grpId="0"/>
      <p:bldP spid="19" grpId="0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32569" y="-460692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Why this coupling is useful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0963" y="3168122"/>
            <a:ext cx="8216399" cy="75038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The two key distributions over {-1,1}</a:t>
            </a:r>
            <a:r>
              <a:rPr lang="en-US" sz="2200" baseline="30000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:  fill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B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with either 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uniform </a:t>
            </a:r>
            <a:r>
              <a:rPr lang="en-US" sz="2200" b="1" i="1" dirty="0">
                <a:solidFill>
                  <a:srgbClr val="008000"/>
                </a:solidFill>
                <a:cs typeface="Helvetica"/>
              </a:rPr>
              <a:t>X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or </a:t>
            </a:r>
            <a:br>
              <a:rPr lang="en-US" sz="2200" dirty="0" smtClean="0">
                <a:solidFill>
                  <a:srgbClr val="000090"/>
                </a:solidFill>
                <a:cs typeface="Helvetica"/>
              </a:rPr>
            </a:b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r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-wise independent </a:t>
            </a:r>
            <a:r>
              <a:rPr lang="en-US" sz="2200" b="1" i="1" dirty="0" smtClean="0">
                <a:solidFill>
                  <a:srgbClr val="660066"/>
                </a:solidFill>
                <a:cs typeface="Helvetica"/>
              </a:rPr>
              <a:t>Y.</a:t>
            </a:r>
          </a:p>
          <a:p>
            <a:pPr algn="l">
              <a:lnSpc>
                <a:spcPts val="30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Coupling these distributions induces coupling over two (k+1)-dimensional vector random variables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  <a:p>
            <a:pPr algn="l">
              <a:lnSpc>
                <a:spcPts val="3000"/>
              </a:lnSpc>
              <a:buClr>
                <a:srgbClr val="000090"/>
              </a:buClr>
            </a:pPr>
            <a:endParaRPr lang="en-US" sz="2200" dirty="0">
              <a:solidFill>
                <a:schemeClr val="accent1">
                  <a:lumMod val="75000"/>
                </a:schemeClr>
              </a:solidFill>
              <a:cs typeface="Helvetica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04631" y="2291793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B</a:t>
            </a:r>
            <a:r>
              <a:rPr lang="en-US" sz="2200" baseline="-25000" dirty="0" smtClean="0">
                <a:solidFill>
                  <a:srgbClr val="008000"/>
                </a:solidFill>
                <a:cs typeface="Helvetica"/>
              </a:rPr>
              <a:t>1</a:t>
            </a:r>
            <a:endParaRPr lang="en-US" sz="2200" baseline="-25000" dirty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951307" y="2316736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B</a:t>
            </a:r>
            <a:r>
              <a:rPr lang="en-US" sz="2200" baseline="-25000" dirty="0" smtClean="0">
                <a:solidFill>
                  <a:srgbClr val="008000"/>
                </a:solidFill>
                <a:cs typeface="Helvetica"/>
              </a:rPr>
              <a:t>2</a:t>
            </a:r>
            <a:endParaRPr lang="en-US" sz="2200" baseline="-25000" dirty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804971" y="2306949"/>
            <a:ext cx="980684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B</a:t>
            </a:r>
            <a:r>
              <a:rPr lang="en-US" sz="2200" baseline="-25000" dirty="0" smtClean="0">
                <a:solidFill>
                  <a:srgbClr val="660066"/>
                </a:solidFill>
                <a:cs typeface="Helvetica"/>
              </a:rPr>
              <a:t>(1/ε)-1</a:t>
            </a:r>
            <a:endParaRPr lang="en-US" sz="2200" baseline="-25000" dirty="0">
              <a:solidFill>
                <a:srgbClr val="660066"/>
              </a:solidFill>
              <a:cs typeface="Helvetica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496655" y="2392408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B</a:t>
            </a:r>
            <a:r>
              <a:rPr lang="en-US" sz="2200" i="1" baseline="-25000" dirty="0" smtClean="0">
                <a:solidFill>
                  <a:srgbClr val="000090"/>
                </a:solidFill>
                <a:cs typeface="Helvetica"/>
              </a:rPr>
              <a:t>i</a:t>
            </a:r>
            <a:endParaRPr lang="en-US" sz="2200" i="1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495060" y="857055"/>
            <a:ext cx="3370860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1800" dirty="0" smtClean="0">
                <a:solidFill>
                  <a:srgbClr val="008000"/>
                </a:solidFill>
                <a:cs typeface="Helvetica"/>
              </a:rPr>
              <a:t>each uniform</a:t>
            </a:r>
            <a:endParaRPr lang="en-US" sz="1800" baseline="-25000" dirty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056613" y="873767"/>
            <a:ext cx="3370860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1800" dirty="0" smtClean="0">
                <a:solidFill>
                  <a:srgbClr val="660066"/>
                </a:solidFill>
                <a:cs typeface="Helvetica"/>
              </a:rPr>
              <a:t>each</a:t>
            </a: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1800" i="1" dirty="0" smtClean="0">
                <a:solidFill>
                  <a:srgbClr val="660066"/>
                </a:solidFill>
                <a:cs typeface="Helvetica"/>
              </a:rPr>
              <a:t>r</a:t>
            </a:r>
            <a:r>
              <a:rPr lang="en-US" sz="1800" dirty="0" smtClean="0">
                <a:solidFill>
                  <a:srgbClr val="660066"/>
                </a:solidFill>
                <a:cs typeface="Helvetica"/>
              </a:rPr>
              <a:t>-wise independent</a:t>
            </a:r>
            <a:endParaRPr lang="en-US" sz="1800" baseline="-25000" dirty="0">
              <a:solidFill>
                <a:srgbClr val="660066"/>
              </a:solidFill>
              <a:cs typeface="Helvetic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060" y="1132065"/>
            <a:ext cx="8317352" cy="1273712"/>
            <a:chOff x="495060" y="1098641"/>
            <a:chExt cx="8317352" cy="1273712"/>
          </a:xfrm>
        </p:grpSpPr>
        <p:sp>
          <p:nvSpPr>
            <p:cNvPr id="23" name="Can 22"/>
            <p:cNvSpPr/>
            <p:nvPr/>
          </p:nvSpPr>
          <p:spPr>
            <a:xfrm>
              <a:off x="1659211" y="1243519"/>
              <a:ext cx="1011751" cy="1060205"/>
            </a:xfrm>
            <a:prstGeom prst="can">
              <a:avLst/>
            </a:prstGeom>
            <a:solidFill>
              <a:srgbClr val="CCFFCC">
                <a:alpha val="50000"/>
              </a:srgbClr>
            </a:solidFill>
            <a:ln w="254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n 23"/>
            <p:cNvSpPr/>
            <p:nvPr/>
          </p:nvSpPr>
          <p:spPr>
            <a:xfrm>
              <a:off x="495060" y="1237127"/>
              <a:ext cx="1011751" cy="1060205"/>
            </a:xfrm>
            <a:prstGeom prst="can">
              <a:avLst/>
            </a:prstGeom>
            <a:solidFill>
              <a:srgbClr val="CCFFCC">
                <a:alpha val="50000"/>
              </a:srgbClr>
            </a:solidFill>
            <a:ln w="254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618989" y="1446143"/>
              <a:ext cx="1435039" cy="513054"/>
            </a:xfrm>
            <a:prstGeom prst="rect">
              <a:avLst/>
            </a:prstGeom>
          </p:spPr>
          <p:txBody>
            <a:bodyPr vert="horz" lIns="91440" tIns="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3300"/>
                </a:lnSpc>
                <a:spcAft>
                  <a:spcPts val="900"/>
                </a:spcAft>
                <a:buClr>
                  <a:srgbClr val="000090"/>
                </a:buClr>
              </a:pPr>
              <a:r>
                <a:rPr lang="en-US" sz="4000" dirty="0" smtClean="0">
                  <a:solidFill>
                    <a:srgbClr val="008000"/>
                  </a:solidFill>
                  <a:cs typeface="Helvetica"/>
                </a:rPr>
                <a:t>. . .  </a:t>
              </a:r>
              <a:endParaRPr lang="en-US" sz="4000" dirty="0">
                <a:solidFill>
                  <a:srgbClr val="008000"/>
                </a:solidFill>
                <a:cs typeface="Helvetica"/>
              </a:endParaRP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552272" y="1430606"/>
              <a:ext cx="577135" cy="508000"/>
            </a:xfrm>
            <a:prstGeom prst="rect">
              <a:avLst/>
            </a:prstGeom>
          </p:spPr>
          <p:txBody>
            <a:bodyPr vert="horz" lIns="91440" tIns="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ts val="3300"/>
                </a:lnSpc>
                <a:spcAft>
                  <a:spcPts val="900"/>
                </a:spcAft>
                <a:buClr>
                  <a:srgbClr val="000090"/>
                </a:buClr>
              </a:pPr>
              <a:r>
                <a:rPr lang="en-US" sz="2200" i="1" dirty="0" smtClean="0">
                  <a:solidFill>
                    <a:srgbClr val="000090"/>
                  </a:solidFill>
                  <a:cs typeface="Helvetica"/>
                </a:rPr>
                <a:t>x</a:t>
              </a:r>
              <a:r>
                <a:rPr lang="en-US" sz="2200" baseline="-25000" dirty="0" smtClean="0">
                  <a:solidFill>
                    <a:srgbClr val="000090"/>
                  </a:solidFill>
                  <a:cs typeface="Helvetica"/>
                </a:rPr>
                <a:t>10</a:t>
              </a:r>
              <a:endParaRPr lang="en-US" sz="2200" baseline="-25000" dirty="0">
                <a:solidFill>
                  <a:srgbClr val="000090"/>
                </a:solidFill>
                <a:cs typeface="Helvetica"/>
              </a:endParaRP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>
              <a:off x="843892" y="1750499"/>
              <a:ext cx="442591" cy="508000"/>
            </a:xfrm>
            <a:prstGeom prst="rect">
              <a:avLst/>
            </a:prstGeom>
          </p:spPr>
          <p:txBody>
            <a:bodyPr vert="horz" lIns="91440" tIns="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ts val="3300"/>
                </a:lnSpc>
                <a:spcAft>
                  <a:spcPts val="900"/>
                </a:spcAft>
                <a:buClr>
                  <a:srgbClr val="000090"/>
                </a:buClr>
              </a:pPr>
              <a:r>
                <a:rPr lang="en-US" sz="2200" i="1" dirty="0" smtClean="0">
                  <a:solidFill>
                    <a:srgbClr val="000090"/>
                  </a:solidFill>
                  <a:cs typeface="Helvetica"/>
                </a:rPr>
                <a:t>x</a:t>
              </a:r>
              <a:r>
                <a:rPr lang="en-US" sz="2200" baseline="-25000" dirty="0" smtClean="0">
                  <a:solidFill>
                    <a:srgbClr val="000090"/>
                  </a:solidFill>
                  <a:cs typeface="Helvetica"/>
                </a:rPr>
                <a:t>2</a:t>
              </a:r>
              <a:endParaRPr lang="en-US" sz="2200" baseline="-25000" dirty="0">
                <a:solidFill>
                  <a:srgbClr val="000090"/>
                </a:solidFill>
                <a:cs typeface="Helvetica"/>
              </a:endParaRPr>
            </a:p>
          </p:txBody>
        </p:sp>
        <p:sp>
          <p:nvSpPr>
            <p:cNvPr id="28" name="Title 1"/>
            <p:cNvSpPr txBox="1">
              <a:spLocks/>
            </p:cNvSpPr>
            <p:nvPr/>
          </p:nvSpPr>
          <p:spPr>
            <a:xfrm>
              <a:off x="1034664" y="1437018"/>
              <a:ext cx="556649" cy="508000"/>
            </a:xfrm>
            <a:prstGeom prst="rect">
              <a:avLst/>
            </a:prstGeom>
          </p:spPr>
          <p:txBody>
            <a:bodyPr vert="horz" lIns="91440" tIns="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ts val="3300"/>
                </a:lnSpc>
                <a:spcAft>
                  <a:spcPts val="900"/>
                </a:spcAft>
                <a:buClr>
                  <a:srgbClr val="000090"/>
                </a:buClr>
              </a:pPr>
              <a:r>
                <a:rPr lang="en-US" sz="2200" i="1" dirty="0" smtClean="0">
                  <a:solidFill>
                    <a:srgbClr val="000090"/>
                  </a:solidFill>
                  <a:cs typeface="Helvetica"/>
                </a:rPr>
                <a:t>x</a:t>
              </a:r>
              <a:r>
                <a:rPr lang="en-US" sz="2200" baseline="-25000" dirty="0" smtClean="0">
                  <a:solidFill>
                    <a:srgbClr val="000090"/>
                  </a:solidFill>
                  <a:cs typeface="Helvetica"/>
                </a:rPr>
                <a:t>6</a:t>
              </a:r>
              <a:endParaRPr lang="en-US" sz="2200" baseline="-25000" dirty="0">
                <a:solidFill>
                  <a:srgbClr val="000090"/>
                </a:solidFill>
                <a:cs typeface="Helvetica"/>
              </a:endParaRPr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1785315" y="1447108"/>
              <a:ext cx="442591" cy="508000"/>
            </a:xfrm>
            <a:prstGeom prst="rect">
              <a:avLst/>
            </a:prstGeom>
          </p:spPr>
          <p:txBody>
            <a:bodyPr vert="horz" lIns="91440" tIns="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ts val="3300"/>
                </a:lnSpc>
                <a:spcAft>
                  <a:spcPts val="900"/>
                </a:spcAft>
                <a:buClr>
                  <a:srgbClr val="000090"/>
                </a:buClr>
              </a:pPr>
              <a:r>
                <a:rPr lang="en-US" sz="2200" i="1" dirty="0" smtClean="0">
                  <a:solidFill>
                    <a:srgbClr val="000090"/>
                  </a:solidFill>
                  <a:cs typeface="Helvetica"/>
                </a:rPr>
                <a:t>x</a:t>
              </a:r>
              <a:r>
                <a:rPr lang="en-US" sz="2200" baseline="-25000" dirty="0" smtClean="0">
                  <a:solidFill>
                    <a:srgbClr val="000090"/>
                  </a:solidFill>
                  <a:cs typeface="Helvetica"/>
                </a:rPr>
                <a:t>3</a:t>
              </a:r>
              <a:endParaRPr lang="en-US" sz="2200" baseline="-25000" dirty="0">
                <a:solidFill>
                  <a:srgbClr val="000090"/>
                </a:solidFill>
                <a:cs typeface="Helvetica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2093683" y="1449226"/>
              <a:ext cx="560739" cy="508000"/>
            </a:xfrm>
            <a:prstGeom prst="rect">
              <a:avLst/>
            </a:prstGeom>
          </p:spPr>
          <p:txBody>
            <a:bodyPr vert="horz" lIns="91440" tIns="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ts val="3300"/>
                </a:lnSpc>
                <a:spcAft>
                  <a:spcPts val="900"/>
                </a:spcAft>
                <a:buClr>
                  <a:srgbClr val="000090"/>
                </a:buClr>
              </a:pPr>
              <a:r>
                <a:rPr lang="en-US" sz="2200" i="1" dirty="0" smtClean="0">
                  <a:solidFill>
                    <a:srgbClr val="000090"/>
                  </a:solidFill>
                  <a:cs typeface="Helvetica"/>
                </a:rPr>
                <a:t>x</a:t>
              </a:r>
              <a:r>
                <a:rPr lang="en-US" sz="2200" baseline="-25000" dirty="0" smtClean="0">
                  <a:solidFill>
                    <a:srgbClr val="000090"/>
                  </a:solidFill>
                  <a:cs typeface="Helvetica"/>
                </a:rPr>
                <a:t>12</a:t>
              </a:r>
              <a:endParaRPr lang="en-US" sz="2200" baseline="-25000" dirty="0">
                <a:solidFill>
                  <a:srgbClr val="000090"/>
                </a:solidFill>
                <a:cs typeface="Helvetica"/>
              </a:endParaRPr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>
            <a:xfrm>
              <a:off x="4512434" y="1738078"/>
              <a:ext cx="442591" cy="508000"/>
            </a:xfrm>
            <a:prstGeom prst="rect">
              <a:avLst/>
            </a:prstGeom>
          </p:spPr>
          <p:txBody>
            <a:bodyPr vert="horz" lIns="91440" tIns="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ts val="3300"/>
                </a:lnSpc>
                <a:spcAft>
                  <a:spcPts val="900"/>
                </a:spcAft>
                <a:buClr>
                  <a:srgbClr val="000090"/>
                </a:buClr>
              </a:pPr>
              <a:r>
                <a:rPr lang="en-US" sz="2200" i="1" dirty="0" smtClean="0">
                  <a:solidFill>
                    <a:srgbClr val="000090"/>
                  </a:solidFill>
                  <a:cs typeface="Helvetica"/>
                </a:rPr>
                <a:t>x</a:t>
              </a:r>
              <a:r>
                <a:rPr lang="en-US" sz="2200" baseline="-25000" dirty="0">
                  <a:solidFill>
                    <a:srgbClr val="000090"/>
                  </a:solidFill>
                  <a:cs typeface="Helvetica"/>
                </a:rPr>
                <a:t>8</a:t>
              </a: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>
              <a:off x="4280628" y="1404711"/>
              <a:ext cx="600150" cy="508000"/>
            </a:xfrm>
            <a:prstGeom prst="rect">
              <a:avLst/>
            </a:prstGeom>
          </p:spPr>
          <p:txBody>
            <a:bodyPr vert="horz" lIns="91440" tIns="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ts val="3300"/>
                </a:lnSpc>
                <a:spcAft>
                  <a:spcPts val="900"/>
                </a:spcAft>
                <a:buClr>
                  <a:srgbClr val="000090"/>
                </a:buClr>
              </a:pPr>
              <a:r>
                <a:rPr lang="en-US" sz="2200" i="1" dirty="0" smtClean="0">
                  <a:solidFill>
                    <a:srgbClr val="000090"/>
                  </a:solidFill>
                  <a:cs typeface="Helvetica"/>
                </a:rPr>
                <a:t>x</a:t>
              </a:r>
              <a:r>
                <a:rPr lang="en-US" sz="2200" baseline="-25000" dirty="0">
                  <a:solidFill>
                    <a:srgbClr val="000090"/>
                  </a:solidFill>
                  <a:cs typeface="Helvetica"/>
                </a:rPr>
                <a:t>7</a:t>
              </a:r>
            </a:p>
          </p:txBody>
        </p:sp>
        <p:sp>
          <p:nvSpPr>
            <p:cNvPr id="35" name="Can 34"/>
            <p:cNvSpPr/>
            <p:nvPr/>
          </p:nvSpPr>
          <p:spPr>
            <a:xfrm>
              <a:off x="7800661" y="1258675"/>
              <a:ext cx="1011751" cy="1060205"/>
            </a:xfrm>
            <a:prstGeom prst="can">
              <a:avLst/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 w="25400"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an 35"/>
            <p:cNvSpPr/>
            <p:nvPr/>
          </p:nvSpPr>
          <p:spPr>
            <a:xfrm>
              <a:off x="6636510" y="1252283"/>
              <a:ext cx="1011751" cy="1060205"/>
            </a:xfrm>
            <a:prstGeom prst="can">
              <a:avLst/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 w="25400"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itle 1"/>
            <p:cNvSpPr txBox="1">
              <a:spLocks/>
            </p:cNvSpPr>
            <p:nvPr/>
          </p:nvSpPr>
          <p:spPr>
            <a:xfrm>
              <a:off x="6693722" y="1445762"/>
              <a:ext cx="577135" cy="508000"/>
            </a:xfrm>
            <a:prstGeom prst="rect">
              <a:avLst/>
            </a:prstGeom>
          </p:spPr>
          <p:txBody>
            <a:bodyPr vert="horz" lIns="91440" tIns="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ts val="3300"/>
                </a:lnSpc>
                <a:spcAft>
                  <a:spcPts val="900"/>
                </a:spcAft>
                <a:buClr>
                  <a:srgbClr val="000090"/>
                </a:buClr>
              </a:pPr>
              <a:r>
                <a:rPr lang="en-US" sz="2200" i="1" dirty="0" smtClean="0">
                  <a:solidFill>
                    <a:srgbClr val="000090"/>
                  </a:solidFill>
                  <a:cs typeface="Helvetica"/>
                </a:rPr>
                <a:t>x</a:t>
              </a:r>
              <a:r>
                <a:rPr lang="en-US" sz="2200" baseline="-25000" dirty="0" smtClean="0">
                  <a:solidFill>
                    <a:srgbClr val="000090"/>
                  </a:solidFill>
                  <a:cs typeface="Helvetica"/>
                </a:rPr>
                <a:t>11</a:t>
              </a:r>
              <a:endParaRPr lang="en-US" sz="2200" baseline="-25000" dirty="0">
                <a:solidFill>
                  <a:srgbClr val="000090"/>
                </a:solidFill>
                <a:cs typeface="Helvetica"/>
              </a:endParaRPr>
            </a:p>
          </p:txBody>
        </p:sp>
        <p:sp>
          <p:nvSpPr>
            <p:cNvPr id="39" name="Title 1"/>
            <p:cNvSpPr txBox="1">
              <a:spLocks/>
            </p:cNvSpPr>
            <p:nvPr/>
          </p:nvSpPr>
          <p:spPr>
            <a:xfrm>
              <a:off x="6985342" y="1765655"/>
              <a:ext cx="442591" cy="508000"/>
            </a:xfrm>
            <a:prstGeom prst="rect">
              <a:avLst/>
            </a:prstGeom>
          </p:spPr>
          <p:txBody>
            <a:bodyPr vert="horz" lIns="91440" tIns="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ts val="3300"/>
                </a:lnSpc>
                <a:spcAft>
                  <a:spcPts val="900"/>
                </a:spcAft>
                <a:buClr>
                  <a:srgbClr val="000090"/>
                </a:buClr>
              </a:pPr>
              <a:r>
                <a:rPr lang="en-US" sz="2200" i="1" dirty="0" smtClean="0">
                  <a:solidFill>
                    <a:srgbClr val="000090"/>
                  </a:solidFill>
                  <a:cs typeface="Helvetica"/>
                </a:rPr>
                <a:t>x</a:t>
              </a:r>
              <a:r>
                <a:rPr lang="en-US" sz="2200" baseline="-25000" dirty="0" smtClean="0">
                  <a:solidFill>
                    <a:srgbClr val="000090"/>
                  </a:solidFill>
                  <a:cs typeface="Helvetica"/>
                </a:rPr>
                <a:t>5</a:t>
              </a:r>
              <a:endParaRPr lang="en-US" sz="2200" baseline="-25000" dirty="0">
                <a:solidFill>
                  <a:srgbClr val="000090"/>
                </a:solidFill>
                <a:cs typeface="Helvetica"/>
              </a:endParaRPr>
            </a:p>
          </p:txBody>
        </p:sp>
        <p:sp>
          <p:nvSpPr>
            <p:cNvPr id="40" name="Title 1"/>
            <p:cNvSpPr txBox="1">
              <a:spLocks/>
            </p:cNvSpPr>
            <p:nvPr/>
          </p:nvSpPr>
          <p:spPr>
            <a:xfrm>
              <a:off x="7176114" y="1452174"/>
              <a:ext cx="556649" cy="508000"/>
            </a:xfrm>
            <a:prstGeom prst="rect">
              <a:avLst/>
            </a:prstGeom>
          </p:spPr>
          <p:txBody>
            <a:bodyPr vert="horz" lIns="91440" tIns="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ts val="3300"/>
                </a:lnSpc>
                <a:spcAft>
                  <a:spcPts val="900"/>
                </a:spcAft>
                <a:buClr>
                  <a:srgbClr val="000090"/>
                </a:buClr>
              </a:pPr>
              <a:r>
                <a:rPr lang="en-US" sz="2200" i="1" dirty="0" smtClean="0">
                  <a:solidFill>
                    <a:srgbClr val="000090"/>
                  </a:solidFill>
                  <a:cs typeface="Helvetica"/>
                </a:rPr>
                <a:t>x</a:t>
              </a:r>
              <a:r>
                <a:rPr lang="en-US" sz="2200" baseline="-25000" dirty="0">
                  <a:solidFill>
                    <a:srgbClr val="000090"/>
                  </a:solidFill>
                  <a:cs typeface="Helvetica"/>
                </a:rPr>
                <a:t>9</a:t>
              </a: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7926765" y="1462264"/>
              <a:ext cx="442591" cy="508000"/>
            </a:xfrm>
            <a:prstGeom prst="rect">
              <a:avLst/>
            </a:prstGeom>
          </p:spPr>
          <p:txBody>
            <a:bodyPr vert="horz" lIns="91440" tIns="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ts val="3300"/>
                </a:lnSpc>
                <a:spcAft>
                  <a:spcPts val="900"/>
                </a:spcAft>
                <a:buClr>
                  <a:srgbClr val="000090"/>
                </a:buClr>
              </a:pPr>
              <a:r>
                <a:rPr lang="en-US" sz="2200" i="1" dirty="0" smtClean="0">
                  <a:solidFill>
                    <a:srgbClr val="000090"/>
                  </a:solidFill>
                  <a:cs typeface="Helvetica"/>
                </a:rPr>
                <a:t>x</a:t>
              </a:r>
              <a:r>
                <a:rPr lang="en-US" sz="2200" baseline="-25000" dirty="0" smtClean="0">
                  <a:solidFill>
                    <a:srgbClr val="000090"/>
                  </a:solidFill>
                  <a:cs typeface="Helvetica"/>
                </a:rPr>
                <a:t>1</a:t>
              </a:r>
              <a:endParaRPr lang="en-US" sz="2200" baseline="-25000" dirty="0">
                <a:solidFill>
                  <a:srgbClr val="000090"/>
                </a:solidFill>
                <a:cs typeface="Helvetica"/>
              </a:endParaRPr>
            </a:p>
          </p:txBody>
        </p:sp>
        <p:sp>
          <p:nvSpPr>
            <p:cNvPr id="42" name="Title 1"/>
            <p:cNvSpPr txBox="1">
              <a:spLocks/>
            </p:cNvSpPr>
            <p:nvPr/>
          </p:nvSpPr>
          <p:spPr>
            <a:xfrm>
              <a:off x="8248501" y="1464382"/>
              <a:ext cx="560739" cy="508000"/>
            </a:xfrm>
            <a:prstGeom prst="rect">
              <a:avLst/>
            </a:prstGeom>
          </p:spPr>
          <p:txBody>
            <a:bodyPr vert="horz" lIns="91440" tIns="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ts val="3300"/>
                </a:lnSpc>
                <a:spcAft>
                  <a:spcPts val="900"/>
                </a:spcAft>
                <a:buClr>
                  <a:srgbClr val="000090"/>
                </a:buClr>
              </a:pPr>
              <a:r>
                <a:rPr lang="en-US" sz="2200" i="1" dirty="0" smtClean="0">
                  <a:solidFill>
                    <a:srgbClr val="000090"/>
                  </a:solidFill>
                  <a:cs typeface="Helvetica"/>
                </a:rPr>
                <a:t>x</a:t>
              </a:r>
              <a:r>
                <a:rPr lang="en-US" sz="2200" baseline="-25000" dirty="0" smtClean="0">
                  <a:solidFill>
                    <a:srgbClr val="000090"/>
                  </a:solidFill>
                  <a:cs typeface="Helvetica"/>
                </a:rPr>
                <a:t>15</a:t>
              </a:r>
              <a:endParaRPr lang="en-US" sz="2200" baseline="-25000" dirty="0">
                <a:solidFill>
                  <a:srgbClr val="000090"/>
                </a:solidFill>
                <a:cs typeface="Helvetica"/>
              </a:endParaRPr>
            </a:p>
          </p:txBody>
        </p:sp>
        <p:sp>
          <p:nvSpPr>
            <p:cNvPr id="44" name="Can 43"/>
            <p:cNvSpPr/>
            <p:nvPr/>
          </p:nvSpPr>
          <p:spPr>
            <a:xfrm>
              <a:off x="4084245" y="1098641"/>
              <a:ext cx="1215500" cy="1273712"/>
            </a:xfrm>
            <a:prstGeom prst="can">
              <a:avLst/>
            </a:prstGeom>
            <a:noFill/>
            <a:ln w="25400">
              <a:solidFill>
                <a:srgbClr val="000090"/>
              </a:solidFill>
            </a:ln>
            <a:effectLst>
              <a:glow rad="101600">
                <a:schemeClr val="accent1">
                  <a:lumMod val="40000"/>
                  <a:lumOff val="60000"/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5202940" y="1436304"/>
              <a:ext cx="1435039" cy="513054"/>
            </a:xfrm>
            <a:prstGeom prst="rect">
              <a:avLst/>
            </a:prstGeom>
          </p:spPr>
          <p:txBody>
            <a:bodyPr vert="horz" lIns="91440" tIns="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3300"/>
                </a:lnSpc>
                <a:spcAft>
                  <a:spcPts val="900"/>
                </a:spcAft>
                <a:buClr>
                  <a:srgbClr val="000090"/>
                </a:buClr>
              </a:pPr>
              <a:r>
                <a:rPr lang="en-US" sz="4000" dirty="0" smtClean="0">
                  <a:solidFill>
                    <a:srgbClr val="660066"/>
                  </a:solidFill>
                  <a:cs typeface="Helvetica"/>
                </a:rPr>
                <a:t>. . .  </a:t>
              </a:r>
              <a:endParaRPr lang="en-US" sz="4000" dirty="0">
                <a:solidFill>
                  <a:srgbClr val="660066"/>
                </a:solidFill>
                <a:cs typeface="Helvetica"/>
              </a:endParaRPr>
            </a:p>
          </p:txBody>
        </p: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4693509" y="1409146"/>
              <a:ext cx="442591" cy="508000"/>
            </a:xfrm>
            <a:prstGeom prst="rect">
              <a:avLst/>
            </a:prstGeom>
          </p:spPr>
          <p:txBody>
            <a:bodyPr vert="horz" lIns="91440" tIns="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ts val="3300"/>
                </a:lnSpc>
                <a:spcAft>
                  <a:spcPts val="900"/>
                </a:spcAft>
                <a:buClr>
                  <a:srgbClr val="000090"/>
                </a:buClr>
              </a:pPr>
              <a:r>
                <a:rPr lang="en-US" sz="2200" i="1" dirty="0" smtClean="0">
                  <a:solidFill>
                    <a:srgbClr val="000090"/>
                  </a:solidFill>
                  <a:cs typeface="Helvetica"/>
                </a:rPr>
                <a:t>x</a:t>
              </a:r>
              <a:r>
                <a:rPr lang="en-US" sz="2200" baseline="-25000" dirty="0" smtClean="0">
                  <a:solidFill>
                    <a:srgbClr val="000090"/>
                  </a:solidFill>
                  <a:cs typeface="Helvetica"/>
                </a:rPr>
                <a:t>4</a:t>
              </a:r>
              <a:endParaRPr lang="en-US" sz="2200" baseline="-25000" dirty="0">
                <a:solidFill>
                  <a:srgbClr val="000090"/>
                </a:solidFill>
                <a:cs typeface="Helvetica"/>
              </a:endParaRPr>
            </a:p>
          </p:txBody>
        </p:sp>
      </p:grpSp>
      <p:sp>
        <p:nvSpPr>
          <p:cNvPr id="52" name="Title 1"/>
          <p:cNvSpPr txBox="1">
            <a:spLocks/>
          </p:cNvSpPr>
          <p:nvPr/>
        </p:nvSpPr>
        <p:spPr>
          <a:xfrm>
            <a:off x="8080697" y="2309971"/>
            <a:ext cx="980684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B</a:t>
            </a:r>
            <a:r>
              <a:rPr lang="en-US" sz="2200" baseline="-25000" dirty="0" smtClean="0">
                <a:solidFill>
                  <a:srgbClr val="660066"/>
                </a:solidFill>
                <a:cs typeface="Helvetica"/>
              </a:rPr>
              <a:t>1/ε</a:t>
            </a:r>
            <a:endParaRPr lang="en-US" sz="2200" baseline="-25000" dirty="0">
              <a:solidFill>
                <a:srgbClr val="660066"/>
              </a:solidFill>
              <a:cs typeface="Helvetica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2691039" y="4706735"/>
            <a:ext cx="3747283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60"/>
              </a:lnSpc>
            </a:pPr>
            <a:r>
              <a:rPr lang="en-US" sz="2400" dirty="0" smtClean="0">
                <a:solidFill>
                  <a:srgbClr val="000090"/>
                </a:solidFill>
                <a:latin typeface="+mn-lt"/>
                <a:cs typeface="Helvetica"/>
              </a:rPr>
              <a:t>(</a:t>
            </a:r>
            <a:r>
              <a:rPr lang="en-US" sz="2400" i="1" dirty="0" smtClean="0">
                <a:solidFill>
                  <a:srgbClr val="000090"/>
                </a:solidFill>
                <a:latin typeface="+mn-lt"/>
                <a:cs typeface="Helvetica"/>
              </a:rPr>
              <a:t>S</a:t>
            </a:r>
            <a:r>
              <a:rPr lang="en-US" sz="2400" baseline="-25000" dirty="0" smtClean="0">
                <a:solidFill>
                  <a:srgbClr val="000090"/>
                </a:solidFill>
                <a:latin typeface="+mn-lt"/>
                <a:cs typeface="Helvetica"/>
              </a:rPr>
              <a:t>1</a:t>
            </a:r>
            <a:r>
              <a:rPr lang="en-US" sz="2400" dirty="0" smtClean="0">
                <a:solidFill>
                  <a:srgbClr val="000090"/>
                </a:solidFill>
                <a:latin typeface="+mn-lt"/>
                <a:cs typeface="Helvetica"/>
              </a:rPr>
              <a:t>(</a:t>
            </a:r>
            <a:r>
              <a:rPr lang="en-US" sz="2400" i="1" dirty="0" smtClean="0">
                <a:solidFill>
                  <a:srgbClr val="000090"/>
                </a:solidFill>
                <a:latin typeface="+mn-lt"/>
                <a:cs typeface="Helvetica"/>
              </a:rPr>
              <a:t>x</a:t>
            </a:r>
            <a:r>
              <a:rPr lang="en-US" sz="2400" dirty="0" smtClean="0">
                <a:solidFill>
                  <a:srgbClr val="000090"/>
                </a:solidFill>
                <a:latin typeface="+mn-lt"/>
                <a:cs typeface="Helvetica"/>
              </a:rPr>
              <a:t>), … , </a:t>
            </a: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S</a:t>
            </a:r>
            <a:r>
              <a:rPr lang="en-US" sz="2400" i="1" baseline="-25000" dirty="0" smtClean="0">
                <a:solidFill>
                  <a:srgbClr val="000090"/>
                </a:solidFill>
                <a:cs typeface="Helvetica"/>
              </a:rPr>
              <a:t>k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400" i="1" dirty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), </a:t>
            </a:r>
            <a:r>
              <a:rPr lang="en-US" sz="2400" i="1" dirty="0" smtClean="0">
                <a:solidFill>
                  <a:srgbClr val="C0504D"/>
                </a:solidFill>
                <a:cs typeface="Helvetica"/>
              </a:rPr>
              <a:t>H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))</a:t>
            </a:r>
            <a:r>
              <a:rPr lang="en-US" sz="2400" dirty="0" smtClean="0">
                <a:solidFill>
                  <a:srgbClr val="000090"/>
                </a:solidFill>
                <a:latin typeface="+mn-lt"/>
                <a:cs typeface="Helvetica"/>
              </a:rPr>
              <a:t> </a:t>
            </a:r>
            <a:endParaRPr lang="en-US" sz="2400" i="1" baseline="-250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3053424" y="5223914"/>
            <a:ext cx="2336036" cy="495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60"/>
              </a:lnSpc>
            </a:pPr>
            <a:r>
              <a:rPr lang="en-US" sz="1600" dirty="0" smtClean="0">
                <a:solidFill>
                  <a:srgbClr val="000090"/>
                </a:solidFill>
                <a:cs typeface="Helvetica"/>
              </a:rPr>
              <a:t>regular linear forms</a:t>
            </a:r>
            <a:endParaRPr lang="en-US" sz="1600" i="1" baseline="-250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87649" y="5960526"/>
            <a:ext cx="7835389" cy="495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Thanks to coupling, last coordinates almost always agree – can (hope to) apply multidimensional Taylor’s Theorem.</a:t>
            </a:r>
            <a:endParaRPr lang="en-US" sz="2200" i="1" baseline="-250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sp>
        <p:nvSpPr>
          <p:cNvPr id="58" name="Left Brace 57"/>
          <p:cNvSpPr/>
          <p:nvPr/>
        </p:nvSpPr>
        <p:spPr>
          <a:xfrm rot="16200000">
            <a:off x="4149370" y="4500100"/>
            <a:ext cx="141255" cy="1722579"/>
          </a:xfrm>
          <a:prstGeom prst="leftBrace">
            <a:avLst>
              <a:gd name="adj1" fmla="val 48522"/>
              <a:gd name="adj2" fmla="val 50166"/>
            </a:avLst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  <p:sp>
        <p:nvSpPr>
          <p:cNvPr id="59" name="Left Brace 58"/>
          <p:cNvSpPr/>
          <p:nvPr/>
        </p:nvSpPr>
        <p:spPr>
          <a:xfrm rot="16200000">
            <a:off x="5426735" y="5127562"/>
            <a:ext cx="141256" cy="467655"/>
          </a:xfrm>
          <a:prstGeom prst="leftBrace">
            <a:avLst>
              <a:gd name="adj1" fmla="val 48522"/>
              <a:gd name="adj2" fmla="val 50166"/>
            </a:avLst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4920176" y="5243511"/>
            <a:ext cx="1228736" cy="495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60"/>
              </a:lnSpc>
            </a:pPr>
            <a:r>
              <a:rPr lang="en-US" sz="1600" dirty="0" smtClean="0">
                <a:solidFill>
                  <a:schemeClr val="accent2"/>
                </a:solidFill>
                <a:cs typeface="Helvetica"/>
              </a:rPr>
              <a:t>CNF</a:t>
            </a:r>
            <a:endParaRPr lang="en-US" sz="1600" i="1" baseline="-250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4418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3" grpId="0"/>
      <p:bldP spid="54" grpId="0"/>
      <p:bldP spid="56" grpId="0"/>
      <p:bldP spid="58" grpId="0" animBg="1"/>
      <p:bldP spid="59" grpId="0" animBg="1"/>
      <p:bldP spid="6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405994" y="3137959"/>
            <a:ext cx="8489027" cy="2898995"/>
          </a:xfrm>
          <a:prstGeom prst="rect">
            <a:avLst/>
          </a:prstGeom>
          <a:noFill/>
          <a:ln w="25400">
            <a:solidFill>
              <a:srgbClr val="000090"/>
            </a:solidFill>
            <a:prstDash val="solid"/>
          </a:ln>
        </p:spPr>
        <p:txBody>
          <a:bodyPr wrap="square" lIns="274320" tIns="91440" rIns="274320" bIns="9144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1659211" y="734024"/>
            <a:ext cx="1011751" cy="1060205"/>
          </a:xfrm>
          <a:prstGeom prst="can">
            <a:avLst/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>
            <a:off x="495060" y="727632"/>
            <a:ext cx="1011751" cy="1060205"/>
          </a:xfrm>
          <a:prstGeom prst="can">
            <a:avLst/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18989" y="948193"/>
            <a:ext cx="1435039" cy="513054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4000" dirty="0" smtClean="0">
                <a:solidFill>
                  <a:srgbClr val="008000"/>
                </a:solidFill>
                <a:cs typeface="Helvetica"/>
              </a:rPr>
              <a:t>. . .  </a:t>
            </a:r>
            <a:endParaRPr lang="en-US" sz="4000" dirty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2272" y="921111"/>
            <a:ext cx="577135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10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43892" y="1241004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2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34664" y="927523"/>
            <a:ext cx="556649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6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85315" y="937613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3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3683" y="939731"/>
            <a:ext cx="560739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12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12434" y="1228583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>
                <a:solidFill>
                  <a:srgbClr val="000090"/>
                </a:solidFill>
                <a:cs typeface="Helvetica"/>
              </a:rPr>
              <a:t>8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80628" y="895216"/>
            <a:ext cx="600150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>
                <a:solidFill>
                  <a:srgbClr val="000090"/>
                </a:solidFill>
                <a:cs typeface="Helvetica"/>
              </a:rPr>
              <a:t>7</a:t>
            </a:r>
          </a:p>
        </p:txBody>
      </p:sp>
      <p:sp>
        <p:nvSpPr>
          <p:cNvPr id="22" name="Can 21"/>
          <p:cNvSpPr/>
          <p:nvPr/>
        </p:nvSpPr>
        <p:spPr>
          <a:xfrm>
            <a:off x="7800661" y="749180"/>
            <a:ext cx="1011751" cy="1060205"/>
          </a:xfrm>
          <a:prstGeom prst="can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5400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/>
          <p:cNvSpPr/>
          <p:nvPr/>
        </p:nvSpPr>
        <p:spPr>
          <a:xfrm>
            <a:off x="6636510" y="742788"/>
            <a:ext cx="1011751" cy="1060205"/>
          </a:xfrm>
          <a:prstGeom prst="can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5400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693722" y="936267"/>
            <a:ext cx="577135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11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985342" y="1256160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5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176114" y="942679"/>
            <a:ext cx="556649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>
                <a:solidFill>
                  <a:srgbClr val="000090"/>
                </a:solidFill>
                <a:cs typeface="Helvetica"/>
              </a:rPr>
              <a:t>9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926765" y="952769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1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8248501" y="954887"/>
            <a:ext cx="560739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15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1" name="Can 30"/>
          <p:cNvSpPr/>
          <p:nvPr/>
        </p:nvSpPr>
        <p:spPr>
          <a:xfrm>
            <a:off x="4084245" y="589146"/>
            <a:ext cx="1215500" cy="1273712"/>
          </a:xfrm>
          <a:prstGeom prst="can">
            <a:avLst/>
          </a:prstGeom>
          <a:noFill/>
          <a:ln w="25400">
            <a:solidFill>
              <a:srgbClr val="000090"/>
            </a:solidFill>
          </a:ln>
          <a:effectLst>
            <a:glow rad="101600">
              <a:schemeClr val="accent1">
                <a:lumMod val="40000"/>
                <a:lumOff val="60000"/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202940" y="926809"/>
            <a:ext cx="1435039" cy="513054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4000" dirty="0" smtClean="0">
                <a:solidFill>
                  <a:srgbClr val="660066"/>
                </a:solidFill>
                <a:cs typeface="Helvetica"/>
              </a:rPr>
              <a:t>. . .  </a:t>
            </a:r>
            <a:endParaRPr lang="en-US" sz="4000" dirty="0">
              <a:solidFill>
                <a:srgbClr val="660066"/>
              </a:solidFill>
              <a:cs typeface="Helvetica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496655" y="1849489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B</a:t>
            </a:r>
            <a:r>
              <a:rPr lang="en-US" sz="2200" i="1" baseline="-25000" dirty="0" smtClean="0">
                <a:solidFill>
                  <a:srgbClr val="000090"/>
                </a:solidFill>
                <a:cs typeface="Helvetica"/>
              </a:rPr>
              <a:t>i</a:t>
            </a:r>
            <a:endParaRPr lang="en-US" sz="2200" i="1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5" name="Left Brace 34"/>
          <p:cNvSpPr/>
          <p:nvPr/>
        </p:nvSpPr>
        <p:spPr>
          <a:xfrm rot="16200000">
            <a:off x="2017055" y="274522"/>
            <a:ext cx="308049" cy="3530171"/>
          </a:xfrm>
          <a:prstGeom prst="leftBrace">
            <a:avLst>
              <a:gd name="adj1" fmla="val 48522"/>
              <a:gd name="adj2" fmla="val 50166"/>
            </a:avLst>
          </a:prstGeom>
          <a:ln w="22225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36" name="Left Brace 35"/>
          <p:cNvSpPr/>
          <p:nvPr/>
        </p:nvSpPr>
        <p:spPr>
          <a:xfrm rot="16200000">
            <a:off x="6962210" y="314955"/>
            <a:ext cx="308049" cy="3472563"/>
          </a:xfrm>
          <a:prstGeom prst="leftBrace">
            <a:avLst>
              <a:gd name="adj1" fmla="val 48522"/>
              <a:gd name="adj2" fmla="val 50166"/>
            </a:avLst>
          </a:prstGeom>
          <a:ln w="22225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34989" y="2232525"/>
            <a:ext cx="3370860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Independently fill each bucket with </a:t>
            </a:r>
            <a:r>
              <a:rPr lang="en-US" sz="1800" dirty="0" smtClean="0">
                <a:solidFill>
                  <a:srgbClr val="008000"/>
                </a:solidFill>
                <a:cs typeface="Helvetica"/>
              </a:rPr>
              <a:t>uniform distribution </a:t>
            </a:r>
            <a:endParaRPr lang="en-US" sz="1800" baseline="-25000" dirty="0">
              <a:solidFill>
                <a:srgbClr val="008000"/>
              </a:solidFill>
              <a:cs typeface="Helvetica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5441075" y="2229490"/>
            <a:ext cx="3370860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Independently fill each bucket with </a:t>
            </a:r>
            <a:r>
              <a:rPr lang="en-US" sz="1800" i="1" dirty="0" smtClean="0">
                <a:solidFill>
                  <a:srgbClr val="660066"/>
                </a:solidFill>
                <a:cs typeface="Helvetica"/>
              </a:rPr>
              <a:t>r</a:t>
            </a:r>
            <a:r>
              <a:rPr lang="en-US" sz="1800" dirty="0" smtClean="0">
                <a:solidFill>
                  <a:srgbClr val="660066"/>
                </a:solidFill>
                <a:cs typeface="Helvetica"/>
              </a:rPr>
              <a:t>-wise independence</a:t>
            </a:r>
            <a:endParaRPr lang="en-US" sz="1800" baseline="-25000" dirty="0">
              <a:solidFill>
                <a:srgbClr val="660066"/>
              </a:solidFill>
              <a:cs typeface="Helvetica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693509" y="899651"/>
            <a:ext cx="442591" cy="508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4</a:t>
            </a:r>
            <a:endParaRPr lang="en-US" sz="2200" baseline="-25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18190" y="37975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034665" y="3366450"/>
            <a:ext cx="7213836" cy="58907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buClr>
                <a:srgbClr val="000090"/>
              </a:buClr>
            </a:pPr>
            <a:r>
              <a:rPr lang="en-US" sz="2400" b="1" dirty="0">
                <a:solidFill>
                  <a:schemeClr val="accent2"/>
                </a:solidFill>
                <a:cs typeface="Helvetica"/>
              </a:rPr>
              <a:t>The key </a:t>
            </a:r>
            <a:r>
              <a:rPr lang="en-US" sz="2400" b="1" dirty="0" smtClean="0">
                <a:solidFill>
                  <a:schemeClr val="accent2"/>
                </a:solidFill>
                <a:cs typeface="Helvetica"/>
              </a:rPr>
              <a:t>lemma  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-th step of our hybrid argument)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71501" y="3758715"/>
            <a:ext cx="7715249" cy="783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>
              <a:lnSpc>
                <a:spcPts val="27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Let </a:t>
            </a:r>
            <a:r>
              <a:rPr lang="en-US" sz="2200" i="1" dirty="0" smtClean="0">
                <a:solidFill>
                  <a:schemeClr val="accent2"/>
                </a:solidFill>
                <a:cs typeface="Helvetica"/>
              </a:rPr>
              <a:t>F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=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G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and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H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where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G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=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intersection of regular halfspaces, and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H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=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CNF formula. Let </a:t>
            </a:r>
            <a:r>
              <a:rPr lang="en-US" sz="2200" b="1" i="1" dirty="0" smtClean="0">
                <a:solidFill>
                  <a:srgbClr val="000090"/>
                </a:solidFill>
                <a:cs typeface="Helvetica"/>
              </a:rPr>
              <a:t>Z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1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</a:t>
            </a:r>
            <a:r>
              <a:rPr lang="en-US" sz="2200" b="1" i="1" dirty="0" smtClean="0">
                <a:solidFill>
                  <a:srgbClr val="000090"/>
                </a:solidFill>
                <a:cs typeface="Helvetica"/>
              </a:rPr>
              <a:t>Z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2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be </a:t>
            </a:r>
            <a:r>
              <a:rPr lang="en-US" sz="2200" dirty="0" err="1" smtClean="0">
                <a:solidFill>
                  <a:srgbClr val="000090"/>
                </a:solidFill>
                <a:cs typeface="Helvetica"/>
              </a:rPr>
              <a:t>r.v.’s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supported on {−1,1}</a:t>
            </a:r>
            <a:r>
              <a:rPr lang="en-US" sz="2200" i="1" baseline="30000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: 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5026" y="4578819"/>
            <a:ext cx="7974214" cy="860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>
              <a:lnSpc>
                <a:spcPts val="2700"/>
              </a:lnSpc>
              <a:spcAft>
                <a:spcPts val="600"/>
              </a:spcAft>
              <a:buClr>
                <a:srgbClr val="000090"/>
              </a:buClr>
            </a:pPr>
            <a:r>
              <a:rPr lang="en-US" sz="2200" b="1" i="1" dirty="0" smtClean="0">
                <a:solidFill>
                  <a:srgbClr val="000090"/>
                </a:solidFill>
                <a:cs typeface="Helvetica"/>
              </a:rPr>
              <a:t>Z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1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:= Fill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B</a:t>
            </a:r>
            <a:r>
              <a:rPr lang="en-US" sz="2200" i="1" baseline="-25000" dirty="0" smtClean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with 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uniform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b="1" i="1" dirty="0" smtClean="0">
                <a:solidFill>
                  <a:srgbClr val="008000"/>
                </a:solidFill>
                <a:cs typeface="Helvetica"/>
              </a:rPr>
              <a:t>X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other buckets as above</a:t>
            </a:r>
          </a:p>
          <a:p>
            <a:pPr marL="91440">
              <a:lnSpc>
                <a:spcPts val="27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b="1" i="1" dirty="0" smtClean="0">
                <a:solidFill>
                  <a:srgbClr val="000090"/>
                </a:solidFill>
                <a:cs typeface="Helvetica"/>
              </a:rPr>
              <a:t>Z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2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:= Fill </a:t>
            </a:r>
            <a:r>
              <a:rPr lang="en-US" sz="2200" i="1" dirty="0">
                <a:solidFill>
                  <a:srgbClr val="000090"/>
                </a:solidFill>
                <a:cs typeface="Helvetica"/>
              </a:rPr>
              <a:t>B</a:t>
            </a:r>
            <a:r>
              <a:rPr lang="en-US" sz="2200" i="1" baseline="-25000" dirty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 with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r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-wise independent </a:t>
            </a:r>
            <a:r>
              <a:rPr lang="en-US" sz="2200" b="1" i="1" dirty="0" smtClean="0">
                <a:solidFill>
                  <a:srgbClr val="660066"/>
                </a:solidFill>
                <a:cs typeface="Helvetica"/>
              </a:rPr>
              <a:t>Y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other buckets as above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   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313968" y="5494253"/>
            <a:ext cx="2365374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algn="ctr">
              <a:lnSpc>
                <a:spcPts val="27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E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[</a:t>
            </a:r>
            <a:r>
              <a:rPr lang="en-US" sz="2200" i="1" dirty="0" smtClean="0">
                <a:solidFill>
                  <a:srgbClr val="C0504D"/>
                </a:solidFill>
                <a:cs typeface="Helvetica"/>
              </a:rPr>
              <a:t>F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200" b="1" i="1" dirty="0" smtClean="0">
                <a:solidFill>
                  <a:srgbClr val="000090"/>
                </a:solidFill>
                <a:cs typeface="Helvetica"/>
              </a:rPr>
              <a:t>Z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1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]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≈ E</a:t>
            </a:r>
            <a:r>
              <a:rPr lang="en-US" sz="2400" dirty="0">
                <a:solidFill>
                  <a:srgbClr val="000090"/>
                </a:solidFill>
                <a:cs typeface="Helvetica"/>
              </a:rPr>
              <a:t>[</a:t>
            </a:r>
            <a:r>
              <a:rPr lang="en-US" sz="2200" i="1" dirty="0">
                <a:solidFill>
                  <a:srgbClr val="C0504D"/>
                </a:solidFill>
                <a:cs typeface="Helvetica"/>
              </a:rPr>
              <a:t>F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200" b="1" i="1" dirty="0" smtClean="0">
                <a:solidFill>
                  <a:srgbClr val="000090"/>
                </a:solidFill>
                <a:cs typeface="Helvetica"/>
              </a:rPr>
              <a:t>Z</a:t>
            </a:r>
            <a:r>
              <a:rPr lang="en-US" sz="2200" baseline="-25000" dirty="0" smtClean="0">
                <a:solidFill>
                  <a:srgbClr val="000090"/>
                </a:solidFill>
                <a:cs typeface="Helvetica"/>
              </a:rPr>
              <a:t>2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</a:t>
            </a: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]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.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 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6810" y="5432589"/>
            <a:ext cx="7852722" cy="437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>
              <a:lnSpc>
                <a:spcPts val="27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Then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6852" y="6173984"/>
            <a:ext cx="8202387" cy="437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>
              <a:lnSpc>
                <a:spcPts val="27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Proof crucially uses coupling of (</a:t>
            </a: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X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Y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 as described on previous slide.  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35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49502" y="17385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This coupling introduces additional challenges…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432855" y="1527173"/>
            <a:ext cx="5178429" cy="604313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Challenge 1: </a:t>
            </a:r>
            <a:r>
              <a:rPr lang="en-US" sz="2200" dirty="0" smtClean="0">
                <a:solidFill>
                  <a:schemeClr val="accent2"/>
                </a:solidFill>
                <a:cs typeface="Helvetica"/>
              </a:rPr>
              <a:t>Dependence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across buckets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9256" y="2238729"/>
            <a:ext cx="5415497" cy="604313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Our coupling for the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-th bucket depends on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11819" y="2766308"/>
            <a:ext cx="6705599" cy="604313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CNF formula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 H’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:=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H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restricted to the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-th bucket,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06988" y="3235160"/>
            <a:ext cx="7938562" cy="604313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which in turn depends on our assignment to the other buckets</a:t>
            </a:r>
          </a:p>
        </p:txBody>
      </p:sp>
      <p:sp>
        <p:nvSpPr>
          <p:cNvPr id="8" name="Can 7"/>
          <p:cNvSpPr/>
          <p:nvPr/>
        </p:nvSpPr>
        <p:spPr>
          <a:xfrm>
            <a:off x="6152150" y="1539564"/>
            <a:ext cx="534571" cy="560172"/>
          </a:xfrm>
          <a:prstGeom prst="can">
            <a:avLst/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571314" y="1539564"/>
            <a:ext cx="534571" cy="560172"/>
          </a:xfrm>
          <a:prstGeom prst="can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5400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6854680" y="1524784"/>
            <a:ext cx="548675" cy="574952"/>
          </a:xfrm>
          <a:prstGeom prst="can">
            <a:avLst/>
          </a:prstGeom>
          <a:noFill/>
          <a:ln w="25400">
            <a:solidFill>
              <a:srgbClr val="000090"/>
            </a:solidFill>
          </a:ln>
          <a:effectLst>
            <a:glow rad="101600">
              <a:schemeClr val="accent1">
                <a:lumMod val="40000"/>
                <a:lumOff val="60000"/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5925" y="3945825"/>
            <a:ext cx="8260293" cy="106714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b="1" dirty="0" smtClean="0">
                <a:solidFill>
                  <a:srgbClr val="008000"/>
                </a:solidFill>
                <a:cs typeface="Helvetica"/>
              </a:rPr>
              <a:t>Solution 1: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Express/approximate each distribution by mixture of two distributions in which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-th bucket is indeed independent of rest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09917" y="4971346"/>
            <a:ext cx="2977092" cy="58137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800" i="1" dirty="0" smtClean="0">
                <a:solidFill>
                  <a:srgbClr val="000090"/>
                </a:solidFill>
                <a:cs typeface="Helvetica"/>
              </a:rPr>
              <a:t>D  </a:t>
            </a:r>
            <a:r>
              <a:rPr lang="en-US" sz="2800" dirty="0" smtClean="0">
                <a:solidFill>
                  <a:srgbClr val="000090"/>
                </a:solidFill>
                <a:cs typeface="Helvetica"/>
              </a:rPr>
              <a:t>≈  </a:t>
            </a:r>
            <a:r>
              <a:rPr lang="en-US" sz="2800" i="1" dirty="0" smtClean="0">
                <a:solidFill>
                  <a:srgbClr val="000090"/>
                </a:solidFill>
                <a:cs typeface="Helvetica"/>
              </a:rPr>
              <a:t>π</a:t>
            </a:r>
            <a:r>
              <a:rPr lang="en-US" sz="2800" baseline="-25000" dirty="0" smtClean="0">
                <a:solidFill>
                  <a:srgbClr val="000090"/>
                </a:solidFill>
                <a:cs typeface="Helvetica"/>
              </a:rPr>
              <a:t>1</a:t>
            </a:r>
            <a:r>
              <a:rPr lang="en-US" sz="2800" i="1" dirty="0" smtClean="0">
                <a:solidFill>
                  <a:srgbClr val="000090"/>
                </a:solidFill>
                <a:cs typeface="Helvetica"/>
              </a:rPr>
              <a:t>D</a:t>
            </a:r>
            <a:r>
              <a:rPr lang="en-US" sz="2800" baseline="-25000" dirty="0" smtClean="0">
                <a:solidFill>
                  <a:srgbClr val="000090"/>
                </a:solidFill>
                <a:cs typeface="Helvetica"/>
              </a:rPr>
              <a:t>1</a:t>
            </a:r>
            <a:r>
              <a:rPr lang="en-US" sz="2800" dirty="0" smtClean="0">
                <a:solidFill>
                  <a:srgbClr val="000090"/>
                </a:solidFill>
                <a:cs typeface="Helvetica"/>
              </a:rPr>
              <a:t> + </a:t>
            </a:r>
            <a:r>
              <a:rPr lang="en-US" sz="2800" i="1" dirty="0" smtClean="0">
                <a:solidFill>
                  <a:srgbClr val="000090"/>
                </a:solidFill>
                <a:cs typeface="Helvetica"/>
              </a:rPr>
              <a:t>π</a:t>
            </a:r>
            <a:r>
              <a:rPr lang="en-US" sz="2800" baseline="-25000" dirty="0" smtClean="0">
                <a:solidFill>
                  <a:srgbClr val="000090"/>
                </a:solidFill>
                <a:cs typeface="Helvetica"/>
              </a:rPr>
              <a:t>2</a:t>
            </a:r>
            <a:r>
              <a:rPr lang="en-US" sz="2800" i="1" dirty="0" smtClean="0">
                <a:solidFill>
                  <a:srgbClr val="000090"/>
                </a:solidFill>
                <a:cs typeface="Helvetica"/>
              </a:rPr>
              <a:t>D</a:t>
            </a:r>
            <a:r>
              <a:rPr lang="en-US" sz="2800" baseline="-25000" dirty="0" smtClean="0">
                <a:solidFill>
                  <a:srgbClr val="000090"/>
                </a:solidFill>
                <a:cs typeface="Helvetica"/>
              </a:rPr>
              <a:t>2</a:t>
            </a:r>
            <a:r>
              <a:rPr lang="en-US" sz="2800" dirty="0" smtClean="0">
                <a:solidFill>
                  <a:srgbClr val="000090"/>
                </a:solidFill>
                <a:cs typeface="Helvetica"/>
              </a:rPr>
              <a:t> 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58539" y="5915624"/>
            <a:ext cx="2835985" cy="58137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>
              <a:lnSpc>
                <a:spcPts val="2400"/>
              </a:lnSpc>
              <a:buClr>
                <a:srgbClr val="000090"/>
              </a:buClr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i-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th bucket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not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 independent of others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85911" y="5922803"/>
            <a:ext cx="2611582" cy="58137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>
              <a:lnSpc>
                <a:spcPts val="2400"/>
              </a:lnSpc>
              <a:buClr>
                <a:srgbClr val="000090"/>
              </a:buClr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i-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th bucket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is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 independent of others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95434" y="5394068"/>
            <a:ext cx="424127" cy="54953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581540" y="5455851"/>
            <a:ext cx="476576" cy="48388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058116" y="5455851"/>
            <a:ext cx="496418" cy="48388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n 28"/>
          <p:cNvSpPr/>
          <p:nvPr/>
        </p:nvSpPr>
        <p:spPr>
          <a:xfrm>
            <a:off x="5501583" y="1539564"/>
            <a:ext cx="534571" cy="560172"/>
          </a:xfrm>
          <a:prstGeom prst="can">
            <a:avLst/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n 29"/>
          <p:cNvSpPr/>
          <p:nvPr/>
        </p:nvSpPr>
        <p:spPr>
          <a:xfrm>
            <a:off x="8205147" y="1545848"/>
            <a:ext cx="534571" cy="560172"/>
          </a:xfrm>
          <a:prstGeom prst="can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5400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5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02471" y="2822224"/>
            <a:ext cx="5252529" cy="1241779"/>
          </a:xfrm>
          <a:prstGeom prst="rect">
            <a:avLst/>
          </a:prstGeom>
          <a:noFill/>
          <a:ln w="25400">
            <a:solidFill>
              <a:srgbClr val="000090"/>
            </a:solidFill>
          </a:ln>
        </p:spPr>
        <p:txBody>
          <a:bodyPr wrap="square" lIns="274320" tIns="91440" rIns="274320" bIns="9144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5136" y="427248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b="1" dirty="0" smtClean="0">
                <a:solidFill>
                  <a:schemeClr val="accent2"/>
                </a:solidFill>
                <a:latin typeface="+mn-lt"/>
                <a:cs typeface="Helvetica"/>
              </a:rPr>
              <a:t>This talk: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two complexity measures of polytopes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pic>
        <p:nvPicPr>
          <p:cNvPr id="14" name="Picture 13" descr="Dodecahedr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2" y="2600096"/>
            <a:ext cx="1847222" cy="1807965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013" y="1963901"/>
            <a:ext cx="4332876" cy="3872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51942" y="2955692"/>
            <a:ext cx="5867130" cy="92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7532" indent="-365760">
              <a:lnSpc>
                <a:spcPts val="3300"/>
              </a:lnSpc>
              <a:buFont typeface="+mj-lt"/>
              <a:buAutoNum type="arabicPeriod"/>
            </a:pPr>
            <a:r>
              <a:rPr lang="en-US" sz="2200" dirty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k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=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number of halfspaces</a:t>
            </a:r>
          </a:p>
          <a:p>
            <a:pPr marL="827532" indent="-365760">
              <a:lnSpc>
                <a:spcPts val="33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t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= maximum weight of any halfspace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5950" y="4296060"/>
            <a:ext cx="6106717" cy="501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>
              <a:lnSpc>
                <a:spcPts val="3300"/>
              </a:lnSpc>
              <a:spcAft>
                <a:spcPts val="600"/>
              </a:spcAft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The larger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k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and </a:t>
            </a: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t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are, the more “complex”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is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53" y="5070718"/>
            <a:ext cx="8705348" cy="100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3232" indent="-342900">
              <a:lnSpc>
                <a:spcPts val="33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Intersections of weight-(</a:t>
            </a: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t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=1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 halfspaces 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(every coefficient </a:t>
            </a:r>
            <a:r>
              <a:rPr lang="en-US" sz="2200" dirty="0">
                <a:solidFill>
                  <a:srgbClr val="008000"/>
                </a:solidFill>
                <a:cs typeface="Helvetica"/>
              </a:rPr>
              <a:t>{−1,0,1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})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: </a:t>
            </a:r>
          </a:p>
          <a:p>
            <a:pPr marL="960120" indent="-256032">
              <a:lnSpc>
                <a:spcPts val="33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CNF formulas, Intersections of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Majorities 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2064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81252" y="251279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Another challenge…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01108" y="1648359"/>
            <a:ext cx="8006295" cy="131815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Challenge 2: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While (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uniform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b="1" i="1" dirty="0" smtClean="0">
                <a:solidFill>
                  <a:srgbClr val="008000"/>
                </a:solidFill>
                <a:cs typeface="Helvetica"/>
              </a:rPr>
              <a:t>X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r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-wise </a:t>
            </a:r>
            <a:r>
              <a:rPr lang="en-US" sz="2200" b="1" i="1" dirty="0" smtClean="0">
                <a:solidFill>
                  <a:srgbClr val="660066"/>
                </a:solidFill>
                <a:cs typeface="Helvetica"/>
              </a:rPr>
              <a:t>Y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 </a:t>
            </a:r>
            <a:r>
              <a:rPr lang="en-US" sz="2200" dirty="0" smtClean="0">
                <a:solidFill>
                  <a:srgbClr val="C0504D"/>
                </a:solidFill>
                <a:cs typeface="Helvetica"/>
              </a:rPr>
              <a:t>match moments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in overall distribution, they do not in the mixture components 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01108" y="4770972"/>
            <a:ext cx="8670686" cy="649816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b="1" dirty="0" smtClean="0">
                <a:solidFill>
                  <a:srgbClr val="008000"/>
                </a:solidFill>
                <a:cs typeface="Helvetica"/>
              </a:rPr>
              <a:t>Solution 2: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Moments in the components do not match exactly, </a:t>
            </a:r>
            <a:br>
              <a:rPr lang="en-US" sz="2200" dirty="0" smtClean="0">
                <a:solidFill>
                  <a:srgbClr val="000090"/>
                </a:solidFill>
                <a:cs typeface="Helvetica"/>
              </a:rPr>
            </a:b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but can show they are  close enough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92561" y="2850450"/>
            <a:ext cx="2977092" cy="58137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800" i="1" dirty="0" smtClean="0">
                <a:solidFill>
                  <a:srgbClr val="000090"/>
                </a:solidFill>
                <a:cs typeface="Helvetica"/>
              </a:rPr>
              <a:t>D  </a:t>
            </a:r>
            <a:r>
              <a:rPr lang="en-US" sz="2800" dirty="0" smtClean="0">
                <a:solidFill>
                  <a:srgbClr val="000090"/>
                </a:solidFill>
                <a:cs typeface="Helvetica"/>
              </a:rPr>
              <a:t>≈  </a:t>
            </a:r>
            <a:r>
              <a:rPr lang="en-US" sz="2800" i="1" dirty="0" smtClean="0">
                <a:solidFill>
                  <a:srgbClr val="000090"/>
                </a:solidFill>
                <a:cs typeface="Helvetica"/>
              </a:rPr>
              <a:t>π</a:t>
            </a:r>
            <a:r>
              <a:rPr lang="en-US" sz="2800" baseline="-25000" dirty="0" smtClean="0">
                <a:solidFill>
                  <a:srgbClr val="000090"/>
                </a:solidFill>
                <a:cs typeface="Helvetica"/>
              </a:rPr>
              <a:t>1</a:t>
            </a:r>
            <a:r>
              <a:rPr lang="en-US" sz="2800" i="1" dirty="0" smtClean="0">
                <a:solidFill>
                  <a:srgbClr val="000090"/>
                </a:solidFill>
                <a:cs typeface="Helvetica"/>
              </a:rPr>
              <a:t>D</a:t>
            </a:r>
            <a:r>
              <a:rPr lang="en-US" sz="2800" baseline="-25000" dirty="0" smtClean="0">
                <a:solidFill>
                  <a:srgbClr val="000090"/>
                </a:solidFill>
                <a:cs typeface="Helvetica"/>
              </a:rPr>
              <a:t>1</a:t>
            </a:r>
            <a:r>
              <a:rPr lang="en-US" sz="2800" dirty="0" smtClean="0">
                <a:solidFill>
                  <a:srgbClr val="000090"/>
                </a:solidFill>
                <a:cs typeface="Helvetica"/>
              </a:rPr>
              <a:t> + </a:t>
            </a:r>
            <a:r>
              <a:rPr lang="en-US" sz="2800" i="1" dirty="0" smtClean="0">
                <a:solidFill>
                  <a:srgbClr val="000090"/>
                </a:solidFill>
                <a:cs typeface="Helvetica"/>
              </a:rPr>
              <a:t>π</a:t>
            </a:r>
            <a:r>
              <a:rPr lang="en-US" sz="2800" baseline="-25000" dirty="0" smtClean="0">
                <a:solidFill>
                  <a:srgbClr val="000090"/>
                </a:solidFill>
                <a:cs typeface="Helvetica"/>
              </a:rPr>
              <a:t>2</a:t>
            </a:r>
            <a:r>
              <a:rPr lang="en-US" sz="2800" i="1" dirty="0" smtClean="0">
                <a:solidFill>
                  <a:srgbClr val="000090"/>
                </a:solidFill>
                <a:cs typeface="Helvetica"/>
              </a:rPr>
              <a:t>D</a:t>
            </a:r>
            <a:r>
              <a:rPr lang="en-US" sz="2800" baseline="-25000" dirty="0" smtClean="0">
                <a:solidFill>
                  <a:srgbClr val="000090"/>
                </a:solidFill>
                <a:cs typeface="Helvetica"/>
              </a:rPr>
              <a:t>2</a:t>
            </a:r>
            <a:r>
              <a:rPr lang="en-US" sz="2800" dirty="0" smtClean="0">
                <a:solidFill>
                  <a:srgbClr val="000090"/>
                </a:solidFill>
                <a:cs typeface="Helvetica"/>
              </a:rPr>
              <a:t> 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3434" y="3794728"/>
            <a:ext cx="2448192" cy="58137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>
              <a:lnSpc>
                <a:spcPts val="2400"/>
              </a:lnSpc>
              <a:buClr>
                <a:srgbClr val="000090"/>
              </a:buClr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000" b="1" i="1" dirty="0" smtClean="0">
                <a:solidFill>
                  <a:srgbClr val="008000"/>
                </a:solidFill>
                <a:cs typeface="Helvetica"/>
              </a:rPr>
              <a:t>X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,</a:t>
            </a:r>
            <a:r>
              <a:rPr lang="en-US" sz="2000" b="1" i="1" dirty="0" smtClean="0">
                <a:solidFill>
                  <a:srgbClr val="660066"/>
                </a:solidFill>
                <a:cs typeface="Helvetica"/>
              </a:rPr>
              <a:t>Y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) match moments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cs typeface="Helvetic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78078" y="3273172"/>
            <a:ext cx="424127" cy="54953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664184" y="3334955"/>
            <a:ext cx="476576" cy="48388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140760" y="3334955"/>
            <a:ext cx="496418" cy="48388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923619" y="3798503"/>
            <a:ext cx="2448192" cy="58137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>
              <a:lnSpc>
                <a:spcPts val="2400"/>
              </a:lnSpc>
              <a:buClr>
                <a:srgbClr val="000090"/>
              </a:buClr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000" b="1" i="1" dirty="0" smtClean="0">
                <a:solidFill>
                  <a:srgbClr val="008000"/>
                </a:solidFill>
                <a:cs typeface="Helvetica"/>
              </a:rPr>
              <a:t>X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,</a:t>
            </a:r>
            <a:r>
              <a:rPr lang="en-US" sz="2000" b="1" i="1" dirty="0" smtClean="0">
                <a:solidFill>
                  <a:srgbClr val="660066"/>
                </a:solidFill>
                <a:cs typeface="Helvetica"/>
              </a:rPr>
              <a:t>Y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) </a:t>
            </a:r>
            <a:r>
              <a:rPr lang="en-US" sz="2000" b="1" dirty="0" smtClean="0">
                <a:solidFill>
                  <a:srgbClr val="000090"/>
                </a:solidFill>
                <a:cs typeface="Helvetica"/>
              </a:rPr>
              <a:t>do not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match moments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106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49502" y="-22480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Summary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7828" y="1335988"/>
            <a:ext cx="8040566" cy="1809376"/>
          </a:xfrm>
          <a:prstGeom prst="rect">
            <a:avLst/>
          </a:prstGeom>
          <a:noFill/>
          <a:ln w="25400">
            <a:solidFill>
              <a:srgbClr val="000090"/>
            </a:solidFill>
          </a:ln>
        </p:spPr>
        <p:txBody>
          <a:bodyPr wrap="square" lIns="274320" tIns="91440" rIns="274320" bIns="9144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656427" y="1421838"/>
            <a:ext cx="4068226" cy="575173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Our main result:</a:t>
            </a:r>
            <a:endParaRPr lang="en-US" sz="2000" dirty="0">
              <a:solidFill>
                <a:schemeClr val="accent1">
                  <a:lumMod val="75000"/>
                </a:schemeClr>
              </a:solidFill>
              <a:cs typeface="Helvetica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71244" y="1889486"/>
            <a:ext cx="8082696" cy="98777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  <a:buClr>
                <a:srgbClr val="000090"/>
              </a:buClr>
            </a:pPr>
            <a:r>
              <a:rPr lang="en-US" sz="2200" dirty="0">
                <a:solidFill>
                  <a:srgbClr val="000090"/>
                </a:solidFill>
                <a:cs typeface="Helvetica"/>
              </a:rPr>
              <a:t>A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n </a:t>
            </a:r>
            <a:r>
              <a:rPr lang="en-US" sz="2200" i="1" dirty="0">
                <a:solidFill>
                  <a:srgbClr val="000090"/>
                </a:solidFill>
                <a:cs typeface="Helvetica"/>
              </a:rPr>
              <a:t>ε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-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PRG for the intersections of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k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weight-</a:t>
            </a: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t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halfspaces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 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over {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−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1,1}</a:t>
            </a:r>
            <a:r>
              <a:rPr lang="en-US" sz="2200" i="1" baseline="30000" dirty="0">
                <a:solidFill>
                  <a:srgbClr val="000090"/>
                </a:solidFill>
                <a:cs typeface="Helvetica"/>
              </a:rPr>
              <a:t>n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with seed length: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20192" y="2441191"/>
            <a:ext cx="7586281" cy="506631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>
                <a:solidFill>
                  <a:srgbClr val="000090"/>
                </a:solidFill>
                <a:cs typeface="Helvetica"/>
              </a:rPr>
              <a:t>p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oly(log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log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k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</a:t>
            </a: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t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1/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ε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).  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3988" y="3468160"/>
            <a:ext cx="7890875" cy="211985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365760" algn="l">
              <a:lnSpc>
                <a:spcPts val="3300"/>
              </a:lnSpc>
              <a:spcAft>
                <a:spcPts val="15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Previously, no non-trivial PRG for intersections 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of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k 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= poly(</a:t>
            </a:r>
            <a:r>
              <a:rPr lang="en-US" sz="2200" i="1" dirty="0">
                <a:solidFill>
                  <a:srgbClr val="660066"/>
                </a:solidFill>
                <a:cs typeface="Helvetica"/>
              </a:rPr>
              <a:t>n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)</a:t>
            </a:r>
            <a:r>
              <a:rPr lang="en-US" sz="2200" i="1" dirty="0">
                <a:solidFill>
                  <a:srgbClr val="660066"/>
                </a:solidFill>
                <a:cs typeface="Helvetica"/>
              </a:rPr>
              <a:t> </a:t>
            </a:r>
            <a:r>
              <a:rPr lang="en-US" sz="2200" dirty="0">
                <a:solidFill>
                  <a:srgbClr val="008000"/>
                </a:solidFill>
                <a:cs typeface="Helvetica"/>
              </a:rPr>
              <a:t>weight-(</a:t>
            </a:r>
            <a:r>
              <a:rPr lang="en-US" sz="2200" i="1" dirty="0">
                <a:solidFill>
                  <a:srgbClr val="008000"/>
                </a:solidFill>
                <a:cs typeface="Helvetica"/>
              </a:rPr>
              <a:t>t</a:t>
            </a:r>
            <a:r>
              <a:rPr lang="en-US" sz="2200" dirty="0">
                <a:solidFill>
                  <a:srgbClr val="008000"/>
                </a:solidFill>
                <a:cs typeface="Helvetica"/>
              </a:rPr>
              <a:t>=1)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halfspaces. Our seed length is polylog(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 </a:t>
            </a:r>
          </a:p>
          <a:p>
            <a:pPr marL="457200" indent="-365760"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New 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coupling-based ingredients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into standard hybrid method for obtaining PRGs from central limit theorems </a:t>
            </a:r>
          </a:p>
        </p:txBody>
      </p:sp>
    </p:spTree>
    <p:extLst>
      <p:ext uri="{BB962C8B-B14F-4D97-AF65-F5344CB8AC3E}">
        <p14:creationId xmlns:p14="http://schemas.microsoft.com/office/powerpoint/2010/main" val="120106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49502" y="-22480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Goal for future work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3988" y="1880520"/>
            <a:ext cx="7890875" cy="211985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algn="l">
              <a:lnSpc>
                <a:spcPts val="3300"/>
              </a:lnSpc>
              <a:spcAft>
                <a:spcPts val="15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Explicit </a:t>
            </a:r>
            <a:r>
              <a:rPr lang="en-US" sz="2200" i="1" dirty="0" err="1" smtClean="0">
                <a:solidFill>
                  <a:srgbClr val="000090"/>
                </a:solidFill>
                <a:cs typeface="Helvetica"/>
              </a:rPr>
              <a:t>ε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-PRG for intersections of k </a:t>
            </a:r>
            <a:r>
              <a:rPr lang="en-US" sz="2200" dirty="0" err="1" smtClean="0">
                <a:solidFill>
                  <a:srgbClr val="000090"/>
                </a:solidFill>
                <a:cs typeface="Helvetica"/>
              </a:rPr>
              <a:t>halfspaces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with seed length</a:t>
            </a:r>
          </a:p>
          <a:p>
            <a:pPr marL="91440" algn="l">
              <a:lnSpc>
                <a:spcPts val="3300"/>
              </a:lnSpc>
              <a:spcAft>
                <a:spcPts val="15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						poly(log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log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k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1/</a:t>
            </a:r>
            <a:r>
              <a:rPr lang="en-US" sz="2200" i="1" dirty="0" err="1" smtClean="0">
                <a:solidFill>
                  <a:srgbClr val="000090"/>
                </a:solidFill>
                <a:cs typeface="Helvetica"/>
              </a:rPr>
              <a:t>ε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</a:t>
            </a:r>
          </a:p>
          <a:p>
            <a:pPr marL="91440" algn="l">
              <a:lnSpc>
                <a:spcPts val="3300"/>
              </a:lnSpc>
              <a:spcAft>
                <a:spcPts val="15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or even</a:t>
            </a:r>
          </a:p>
          <a:p>
            <a:pPr marL="91440" algn="l">
              <a:lnSpc>
                <a:spcPts val="3300"/>
              </a:lnSpc>
              <a:spcAft>
                <a:spcPts val="15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						poly(log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log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k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</a:t>
            </a:r>
            <a:r>
              <a:rPr lang="en-US" sz="2200" dirty="0" smtClean="0">
                <a:solidFill>
                  <a:srgbClr val="C0504D"/>
                </a:solidFill>
                <a:cs typeface="Helvetica"/>
              </a:rPr>
              <a:t>log(1/</a:t>
            </a:r>
            <a:r>
              <a:rPr lang="en-US" sz="2200" i="1" dirty="0" err="1" smtClean="0">
                <a:solidFill>
                  <a:srgbClr val="C0504D"/>
                </a:solidFill>
                <a:cs typeface="Helvetica"/>
              </a:rPr>
              <a:t>ε</a:t>
            </a:r>
            <a:r>
              <a:rPr lang="en-US" sz="2200" dirty="0" smtClean="0">
                <a:solidFill>
                  <a:srgbClr val="C0504D"/>
                </a:solidFill>
                <a:cs typeface="Helvetica"/>
              </a:rPr>
              <a:t>)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</a:t>
            </a:r>
          </a:p>
          <a:p>
            <a:pPr marL="91440" algn="l">
              <a:lnSpc>
                <a:spcPts val="3300"/>
              </a:lnSpc>
              <a:spcAft>
                <a:spcPts val="15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?</a:t>
            </a:r>
          </a:p>
          <a:p>
            <a:pPr marL="91440" algn="l">
              <a:lnSpc>
                <a:spcPts val="3300"/>
              </a:lnSpc>
              <a:spcAft>
                <a:spcPts val="1500"/>
              </a:spcAft>
              <a:buClr>
                <a:srgbClr val="000090"/>
              </a:buClr>
            </a:pP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29985" y="5727734"/>
            <a:ext cx="3269432" cy="927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860"/>
              </a:lnSpc>
            </a:pPr>
            <a:r>
              <a:rPr lang="en-US" sz="2800" dirty="0" smtClean="0">
                <a:solidFill>
                  <a:srgbClr val="660066"/>
                </a:solidFill>
                <a:latin typeface="+mn-lt"/>
                <a:cs typeface="Helvetica"/>
              </a:rPr>
              <a:t>Thanks for listening! </a:t>
            </a:r>
            <a:endParaRPr lang="en-US" sz="2800" dirty="0">
              <a:solidFill>
                <a:srgbClr val="660066"/>
              </a:solidFill>
              <a:latin typeface="+mn-lt"/>
              <a:cs typeface="Helvetica"/>
            </a:endParaRPr>
          </a:p>
        </p:txBody>
      </p:sp>
      <p:pic>
        <p:nvPicPr>
          <p:cNvPr id="11" name="Picture 10" descr="Dodecahedr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80" y="5905503"/>
            <a:ext cx="575277" cy="56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2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179828" y="173555"/>
            <a:ext cx="8826526" cy="226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20"/>
              </a:lnSpc>
              <a:spcAft>
                <a:spcPts val="1200"/>
              </a:spcAft>
            </a:pPr>
            <a:r>
              <a:rPr lang="en-US" sz="4000" dirty="0" smtClean="0">
                <a:solidFill>
                  <a:srgbClr val="000090"/>
                </a:solidFill>
                <a:latin typeface="+mn-lt"/>
                <a:cs typeface="Helvetica"/>
              </a:rPr>
              <a:t>This talk: </a:t>
            </a:r>
          </a:p>
          <a:p>
            <a:pPr>
              <a:lnSpc>
                <a:spcPts val="5120"/>
              </a:lnSpc>
            </a:pPr>
            <a:r>
              <a:rPr lang="en-US" sz="4000" b="1" dirty="0" smtClean="0">
                <a:solidFill>
                  <a:srgbClr val="000090"/>
                </a:solidFill>
                <a:latin typeface="+mn-lt"/>
                <a:cs typeface="Helvetica"/>
              </a:rPr>
              <a:t>Pseudorandom Generators </a:t>
            </a:r>
            <a:r>
              <a:rPr lang="en-US" sz="4000" dirty="0" smtClean="0">
                <a:solidFill>
                  <a:srgbClr val="000090"/>
                </a:solidFill>
                <a:latin typeface="+mn-lt"/>
                <a:cs typeface="Helvetica"/>
              </a:rPr>
              <a:t>for Intersections of Halfspaces</a:t>
            </a:r>
            <a:endParaRPr lang="en-US" sz="40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21642" y="3509610"/>
            <a:ext cx="3821027" cy="1947242"/>
            <a:chOff x="3716256" y="4387906"/>
            <a:chExt cx="3821027" cy="1947242"/>
          </a:xfrm>
        </p:grpSpPr>
        <p:sp>
          <p:nvSpPr>
            <p:cNvPr id="2" name="Trapezoid 1"/>
            <p:cNvSpPr/>
            <p:nvPr/>
          </p:nvSpPr>
          <p:spPr>
            <a:xfrm rot="10800000">
              <a:off x="3725664" y="4736313"/>
              <a:ext cx="3796632" cy="1229895"/>
            </a:xfrm>
            <a:prstGeom prst="trapezoid">
              <a:avLst>
                <a:gd name="adj" fmla="val 10082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2014-american-gold-eagle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1786" y="6023541"/>
              <a:ext cx="311607" cy="311607"/>
            </a:xfrm>
            <a:prstGeom prst="rect">
              <a:avLst/>
            </a:prstGeom>
          </p:spPr>
        </p:pic>
        <p:pic>
          <p:nvPicPr>
            <p:cNvPr id="5" name="Picture 4" descr="silver_coi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256" y="4387906"/>
              <a:ext cx="292076" cy="286235"/>
            </a:xfrm>
            <a:prstGeom prst="rect">
              <a:avLst/>
            </a:prstGeom>
          </p:spPr>
        </p:pic>
        <p:pic>
          <p:nvPicPr>
            <p:cNvPr id="6" name="Picture 5" descr="2014-american-gold-eagle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361" y="6023541"/>
              <a:ext cx="311607" cy="311607"/>
            </a:xfrm>
            <a:prstGeom prst="rect">
              <a:avLst/>
            </a:prstGeom>
          </p:spPr>
        </p:pic>
        <p:pic>
          <p:nvPicPr>
            <p:cNvPr id="7" name="Picture 6" descr="2014-american-gold-eagle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936" y="6023541"/>
              <a:ext cx="311607" cy="311607"/>
            </a:xfrm>
            <a:prstGeom prst="rect">
              <a:avLst/>
            </a:prstGeom>
          </p:spPr>
        </p:pic>
        <p:pic>
          <p:nvPicPr>
            <p:cNvPr id="8" name="Picture 7" descr="2014-american-gold-eagle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510" y="6023541"/>
              <a:ext cx="311607" cy="311607"/>
            </a:xfrm>
            <a:prstGeom prst="rect">
              <a:avLst/>
            </a:prstGeom>
          </p:spPr>
        </p:pic>
        <p:pic>
          <p:nvPicPr>
            <p:cNvPr id="9" name="Picture 8" descr="silver_coi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070" y="4387906"/>
              <a:ext cx="292076" cy="286235"/>
            </a:xfrm>
            <a:prstGeom prst="rect">
              <a:avLst/>
            </a:prstGeom>
          </p:spPr>
        </p:pic>
        <p:pic>
          <p:nvPicPr>
            <p:cNvPr id="10" name="Picture 9" descr="silver_coi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7884" y="4387906"/>
              <a:ext cx="292076" cy="286235"/>
            </a:xfrm>
            <a:prstGeom prst="rect">
              <a:avLst/>
            </a:prstGeom>
          </p:spPr>
        </p:pic>
        <p:pic>
          <p:nvPicPr>
            <p:cNvPr id="11" name="Picture 10" descr="silver_coi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698" y="4387906"/>
              <a:ext cx="292076" cy="286235"/>
            </a:xfrm>
            <a:prstGeom prst="rect">
              <a:avLst/>
            </a:prstGeom>
          </p:spPr>
        </p:pic>
        <p:pic>
          <p:nvPicPr>
            <p:cNvPr id="12" name="Picture 11" descr="silver_coi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512" y="4387906"/>
              <a:ext cx="292076" cy="286235"/>
            </a:xfrm>
            <a:prstGeom prst="rect">
              <a:avLst/>
            </a:prstGeom>
          </p:spPr>
        </p:pic>
        <p:pic>
          <p:nvPicPr>
            <p:cNvPr id="13" name="Picture 12" descr="silver_coi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0326" y="4387906"/>
              <a:ext cx="292076" cy="286235"/>
            </a:xfrm>
            <a:prstGeom prst="rect">
              <a:avLst/>
            </a:prstGeom>
          </p:spPr>
        </p:pic>
        <p:pic>
          <p:nvPicPr>
            <p:cNvPr id="14" name="Picture 13" descr="silver_coi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140" y="4387906"/>
              <a:ext cx="292076" cy="286235"/>
            </a:xfrm>
            <a:prstGeom prst="rect">
              <a:avLst/>
            </a:prstGeom>
          </p:spPr>
        </p:pic>
        <p:pic>
          <p:nvPicPr>
            <p:cNvPr id="15" name="Picture 14" descr="silver_coi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954" y="4387906"/>
              <a:ext cx="292076" cy="286235"/>
            </a:xfrm>
            <a:prstGeom prst="rect">
              <a:avLst/>
            </a:prstGeom>
          </p:spPr>
        </p:pic>
        <p:pic>
          <p:nvPicPr>
            <p:cNvPr id="16" name="Picture 15" descr="silver_coi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768" y="4387906"/>
              <a:ext cx="292076" cy="286235"/>
            </a:xfrm>
            <a:prstGeom prst="rect">
              <a:avLst/>
            </a:prstGeom>
          </p:spPr>
        </p:pic>
        <p:pic>
          <p:nvPicPr>
            <p:cNvPr id="17" name="Picture 16" descr="silver_coi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582" y="4387906"/>
              <a:ext cx="292076" cy="286235"/>
            </a:xfrm>
            <a:prstGeom prst="rect">
              <a:avLst/>
            </a:prstGeom>
          </p:spPr>
        </p:pic>
        <p:pic>
          <p:nvPicPr>
            <p:cNvPr id="18" name="Picture 17" descr="silver_coi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396" y="4387906"/>
              <a:ext cx="292076" cy="286235"/>
            </a:xfrm>
            <a:prstGeom prst="rect">
              <a:avLst/>
            </a:prstGeom>
          </p:spPr>
        </p:pic>
        <p:pic>
          <p:nvPicPr>
            <p:cNvPr id="19" name="Picture 18" descr="silver_coi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207" y="4387906"/>
              <a:ext cx="292076" cy="286235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1757528" y="4972981"/>
            <a:ext cx="3220235" cy="501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algn="r">
              <a:lnSpc>
                <a:spcPts val="33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90"/>
                </a:solidFill>
                <a:cs typeface="Helvetica"/>
              </a:rPr>
              <a:t>T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ruly random input:</a:t>
            </a:r>
            <a:endParaRPr lang="en-US" sz="2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4544" y="3330682"/>
            <a:ext cx="3694162" cy="501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algn="ctr">
              <a:lnSpc>
                <a:spcPts val="33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Pseudorandom output:</a:t>
            </a:r>
            <a:endParaRPr lang="en-US" sz="20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72961" y="4183540"/>
            <a:ext cx="1223295" cy="506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algn="ctr">
              <a:lnSpc>
                <a:spcPts val="33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000090"/>
                </a:solidFill>
                <a:cs typeface="Helvetica"/>
              </a:rPr>
              <a:t>PRG</a:t>
            </a:r>
            <a:endParaRPr lang="en-US" sz="24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6" name="Left Brace 25"/>
          <p:cNvSpPr/>
          <p:nvPr/>
        </p:nvSpPr>
        <p:spPr>
          <a:xfrm rot="16200000">
            <a:off x="5541976" y="4948781"/>
            <a:ext cx="155135" cy="1271709"/>
          </a:xfrm>
          <a:prstGeom prst="leftBrace">
            <a:avLst>
              <a:gd name="adj1" fmla="val 48522"/>
              <a:gd name="adj2" fmla="val 50166"/>
            </a:avLst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91434" y="5474400"/>
            <a:ext cx="1200160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algn="r">
              <a:lnSpc>
                <a:spcPts val="33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90"/>
                </a:solidFill>
                <a:cs typeface="Helvetica"/>
              </a:rPr>
              <a:t>m bits</a:t>
            </a:r>
            <a:endParaRPr lang="en-US" sz="14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8" name="Left Brace 27"/>
          <p:cNvSpPr/>
          <p:nvPr/>
        </p:nvSpPr>
        <p:spPr>
          <a:xfrm rot="16200000">
            <a:off x="5557727" y="1408457"/>
            <a:ext cx="155135" cy="3783392"/>
          </a:xfrm>
          <a:prstGeom prst="leftBrace">
            <a:avLst>
              <a:gd name="adj1" fmla="val 48522"/>
              <a:gd name="adj2" fmla="val 50166"/>
            </a:avLst>
          </a:prstGeom>
          <a:ln w="22225">
            <a:solidFill>
              <a:srgbClr val="000090"/>
            </a:solidFill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81151" y="2710337"/>
            <a:ext cx="1200160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algn="r">
              <a:lnSpc>
                <a:spcPts val="33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90"/>
                </a:solidFill>
                <a:cs typeface="Helvetica"/>
              </a:rPr>
              <a:t>n bits</a:t>
            </a:r>
            <a:endParaRPr lang="en-US" sz="1400" dirty="0">
              <a:solidFill>
                <a:srgbClr val="000090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1092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38537" y="3198497"/>
            <a:ext cx="6677695" cy="2108767"/>
          </a:xfrm>
          <a:prstGeom prst="rect">
            <a:avLst/>
          </a:prstGeom>
          <a:noFill/>
          <a:ln w="25400">
            <a:solidFill>
              <a:srgbClr val="000090"/>
            </a:solidFill>
          </a:ln>
        </p:spPr>
        <p:txBody>
          <a:bodyPr wrap="square" lIns="274320" tIns="91440" rIns="274320" bIns="9144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36845" y="544054"/>
            <a:ext cx="7194447" cy="988695"/>
          </a:xfrm>
        </p:spPr>
        <p:txBody>
          <a:bodyPr anchor="ctr">
            <a:normAutofit/>
          </a:bodyPr>
          <a:lstStyle/>
          <a:p>
            <a:pPr>
              <a:lnSpc>
                <a:spcPts val="29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Pseudorandom Generators</a:t>
            </a:r>
            <a:endParaRPr lang="en-US" sz="22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10225" y="1442293"/>
            <a:ext cx="7783441" cy="1538302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Definition: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An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ε-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PRG for the class of </a:t>
            </a:r>
            <a:r>
              <a:rPr lang="en-US" sz="2200" b="1" dirty="0" smtClean="0">
                <a:solidFill>
                  <a:srgbClr val="660066"/>
                </a:solidFill>
                <a:cs typeface="Helvetica"/>
              </a:rPr>
              <a:t>intersections of halfspaces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is an explicit function </a:t>
            </a:r>
            <a:r>
              <a:rPr lang="en-US" sz="2200" b="1" i="1" dirty="0" smtClean="0">
                <a:solidFill>
                  <a:srgbClr val="008000"/>
                </a:solidFill>
                <a:cs typeface="Helvetica"/>
              </a:rPr>
              <a:t>G</a:t>
            </a:r>
            <a:r>
              <a:rPr lang="en-US" sz="2200" b="1" dirty="0" smtClean="0">
                <a:solidFill>
                  <a:srgbClr val="008000"/>
                </a:solidFill>
                <a:cs typeface="Helvetica"/>
              </a:rPr>
              <a:t> : {</a:t>
            </a:r>
            <a:r>
              <a:rPr lang="en-US" sz="2200" b="1" dirty="0">
                <a:solidFill>
                  <a:srgbClr val="008000"/>
                </a:solidFill>
                <a:cs typeface="Helvetica"/>
              </a:rPr>
              <a:t>−1</a:t>
            </a:r>
            <a:r>
              <a:rPr lang="en-US" sz="2200" b="1" dirty="0" smtClean="0">
                <a:solidFill>
                  <a:srgbClr val="008000"/>
                </a:solidFill>
                <a:cs typeface="Helvetica"/>
              </a:rPr>
              <a:t>,1}</a:t>
            </a:r>
            <a:r>
              <a:rPr lang="en-US" sz="2200" b="1" i="1" baseline="30000" dirty="0" smtClean="0">
                <a:solidFill>
                  <a:srgbClr val="008000"/>
                </a:solidFill>
                <a:cs typeface="Helvetica"/>
              </a:rPr>
              <a:t>m  </a:t>
            </a:r>
            <a:r>
              <a:rPr lang="en-US" sz="2200" b="1" dirty="0" smtClean="0">
                <a:solidFill>
                  <a:srgbClr val="008000"/>
                </a:solidFill>
                <a:cs typeface="Helvetica"/>
              </a:rPr>
              <a:t>    </a:t>
            </a:r>
            <a:r>
              <a:rPr lang="en-US" sz="2200" b="1" dirty="0">
                <a:solidFill>
                  <a:srgbClr val="008000"/>
                </a:solidFill>
                <a:cs typeface="Helvetica"/>
              </a:rPr>
              <a:t>{−1,1</a:t>
            </a:r>
            <a:r>
              <a:rPr lang="en-US" sz="2200" b="1" dirty="0" smtClean="0">
                <a:solidFill>
                  <a:srgbClr val="008000"/>
                </a:solidFill>
                <a:cs typeface="Helvetica"/>
              </a:rPr>
              <a:t>}</a:t>
            </a:r>
            <a:r>
              <a:rPr lang="en-US" sz="2200" b="1" i="1" baseline="30000" dirty="0" smtClean="0">
                <a:solidFill>
                  <a:srgbClr val="008000"/>
                </a:solidFill>
                <a:cs typeface="Helvetica"/>
              </a:rPr>
              <a:t>n</a:t>
            </a:r>
            <a:r>
              <a:rPr lang="en-US" sz="2200" b="1" dirty="0" smtClean="0">
                <a:solidFill>
                  <a:srgbClr val="00800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satisfying:  </a:t>
            </a:r>
          </a:p>
          <a:p>
            <a:pPr algn="l">
              <a:lnSpc>
                <a:spcPts val="3200"/>
              </a:lnSpc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For every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F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=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b="1" dirty="0" smtClean="0">
                <a:solidFill>
                  <a:srgbClr val="660066"/>
                </a:solidFill>
                <a:cs typeface="Helvetica"/>
              </a:rPr>
              <a:t>intersection of halfspaces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</a:t>
            </a:r>
            <a:endParaRPr lang="en-US" sz="2200" baseline="300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56962" y="4546583"/>
            <a:ext cx="2506205" cy="49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Expectation under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Helvetica"/>
              </a:rPr>
              <a:t>uniform distribution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2921769" y="3292017"/>
            <a:ext cx="155133" cy="2144255"/>
          </a:xfrm>
          <a:prstGeom prst="leftBrace">
            <a:avLst>
              <a:gd name="adj1" fmla="val 48522"/>
              <a:gd name="adj2" fmla="val 50166"/>
            </a:avLst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5673061" y="3095282"/>
            <a:ext cx="157865" cy="2555652"/>
          </a:xfrm>
          <a:prstGeom prst="leftBrace">
            <a:avLst>
              <a:gd name="adj1" fmla="val 48522"/>
              <a:gd name="adj2" fmla="val 49996"/>
            </a:avLst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97579" y="4544760"/>
            <a:ext cx="2897341" cy="49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Expectation under </a:t>
            </a:r>
            <a:r>
              <a:rPr lang="en-US" sz="2000" dirty="0" smtClean="0">
                <a:solidFill>
                  <a:srgbClr val="376092"/>
                </a:solidFill>
                <a:latin typeface="+mn-lt"/>
                <a:cs typeface="Helvetica"/>
              </a:rPr>
              <a:t>distribution induced by </a:t>
            </a:r>
            <a:r>
              <a:rPr lang="en-US" sz="2000" i="1" dirty="0" smtClean="0">
                <a:solidFill>
                  <a:srgbClr val="008000"/>
                </a:solidFill>
                <a:latin typeface="+mn-lt"/>
                <a:cs typeface="Helvetica"/>
              </a:rPr>
              <a:t>G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08" y="2161939"/>
            <a:ext cx="280172" cy="169801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62" y="3473043"/>
            <a:ext cx="5871221" cy="7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6933" y="51048"/>
            <a:ext cx="7194447" cy="988695"/>
          </a:xfrm>
        </p:spPr>
        <p:txBody>
          <a:bodyPr anchor="ctr">
            <a:normAutofit/>
          </a:bodyPr>
          <a:lstStyle/>
          <a:p>
            <a:pPr>
              <a:lnSpc>
                <a:spcPts val="29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PRG = set of points in {</a:t>
            </a:r>
            <a:r>
              <a:rPr lang="en-US" sz="2800" dirty="0">
                <a:solidFill>
                  <a:schemeClr val="accent2"/>
                </a:solidFill>
                <a:cs typeface="Helvetica"/>
              </a:rPr>
              <a:t>−1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,1}</a:t>
            </a:r>
            <a:r>
              <a:rPr lang="en-US" sz="2800" i="1" baseline="30000" dirty="0" smtClean="0">
                <a:solidFill>
                  <a:schemeClr val="accent2"/>
                </a:solidFill>
                <a:latin typeface="+mn-lt"/>
                <a:cs typeface="Helvetica"/>
              </a:rPr>
              <a:t>n</a:t>
            </a:r>
            <a:endParaRPr lang="en-US" sz="2200" i="1" baseline="300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83214" y="3087732"/>
            <a:ext cx="65093" cy="65093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18678" y="2312666"/>
            <a:ext cx="65093" cy="65093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86597" y="3343053"/>
            <a:ext cx="65093" cy="65093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32408" y="2896461"/>
            <a:ext cx="65093" cy="65093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60922" y="3284196"/>
            <a:ext cx="65093" cy="65093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97396" y="4089622"/>
            <a:ext cx="65093" cy="65093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93747" y="2977482"/>
            <a:ext cx="65093" cy="65093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573714" y="3189332"/>
            <a:ext cx="65093" cy="65093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72594" y="3325100"/>
            <a:ext cx="65093" cy="65093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33239" y="4242022"/>
            <a:ext cx="65093" cy="65093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72751" y="3496961"/>
            <a:ext cx="65093" cy="65093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640193" y="1828646"/>
            <a:ext cx="4860338" cy="1043512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For all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F</a:t>
            </a:r>
            <a:r>
              <a:rPr lang="en-US" sz="2200" i="1" dirty="0">
                <a:solidFill>
                  <a:srgbClr val="660066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= intersection of halfspaces,</a:t>
            </a:r>
          </a:p>
          <a:p>
            <a:pPr>
              <a:lnSpc>
                <a:spcPts val="3000"/>
              </a:lnSpc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f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F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accepts Δ fraction of inputs in 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{−1,1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}</a:t>
            </a:r>
            <a:r>
              <a:rPr lang="en-US" sz="2200" i="1" baseline="30000" dirty="0" smtClean="0">
                <a:solidFill>
                  <a:srgbClr val="000090"/>
                </a:solidFill>
                <a:cs typeface="Helvetica"/>
              </a:rPr>
              <a:t>n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756583" y="3919755"/>
            <a:ext cx="4670924" cy="83959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then</a:t>
            </a:r>
            <a:r>
              <a:rPr lang="en-US" sz="2200" i="1" dirty="0" smtClean="0">
                <a:solidFill>
                  <a:srgbClr val="C0504D"/>
                </a:solidFill>
                <a:cs typeface="Helvetica"/>
              </a:rPr>
              <a:t>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F</a:t>
            </a:r>
            <a:r>
              <a:rPr lang="en-US" sz="2200" i="1" dirty="0" smtClean="0">
                <a:solidFill>
                  <a:srgbClr val="80000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accepts (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Δ </a:t>
            </a:r>
            <a:r>
              <a:rPr lang="en-US" sz="2200" b="1" u="heavy" dirty="0" smtClean="0">
                <a:solidFill>
                  <a:srgbClr val="000090"/>
                </a:solidFill>
                <a:cs typeface="Helvetica"/>
              </a:rPr>
              <a:t>+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i="1" dirty="0">
                <a:solidFill>
                  <a:srgbClr val="000090"/>
                </a:solidFill>
                <a:cs typeface="Helvetica"/>
              </a:rPr>
              <a:t>ε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 fraction of points</a:t>
            </a:r>
            <a:endParaRPr lang="en-US" sz="2200" i="1" baseline="30000" dirty="0" smtClean="0">
              <a:solidFill>
                <a:srgbClr val="800000"/>
              </a:solidFill>
              <a:cs typeface="Helvetica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316290" y="4572064"/>
            <a:ext cx="1034571" cy="571775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{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−1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,1}</a:t>
            </a:r>
            <a:r>
              <a:rPr lang="en-US" sz="2200" i="1" baseline="30000" dirty="0" smtClean="0">
                <a:solidFill>
                  <a:srgbClr val="000090"/>
                </a:solidFill>
                <a:cs typeface="Helvetica"/>
              </a:rPr>
              <a:t>n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46664" y="807102"/>
            <a:ext cx="7703609" cy="83959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Useful to view range of PRG as 2</a:t>
            </a:r>
            <a:r>
              <a:rPr lang="en-US" sz="2200" i="1" baseline="30000" dirty="0" smtClean="0">
                <a:solidFill>
                  <a:srgbClr val="000090"/>
                </a:solidFill>
                <a:cs typeface="Helvetica"/>
              </a:rPr>
              <a:t>m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points      in {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−1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,1}</a:t>
            </a:r>
            <a:r>
              <a:rPr lang="en-US" sz="2200" i="1" baseline="30000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satisfying:</a:t>
            </a:r>
            <a:endParaRPr lang="en-US" sz="2200" baseline="300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46" name="Oval 45"/>
          <p:cNvSpPr/>
          <p:nvPr/>
        </p:nvSpPr>
        <p:spPr>
          <a:xfrm flipH="1">
            <a:off x="5664233" y="1223611"/>
            <a:ext cx="98881" cy="98881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Oval 26"/>
          <p:cNvSpPr/>
          <p:nvPr/>
        </p:nvSpPr>
        <p:spPr>
          <a:xfrm>
            <a:off x="1714914" y="3351036"/>
            <a:ext cx="65093" cy="65093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09716" y="3496961"/>
            <a:ext cx="65093" cy="65093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Dodecahedron.jpg"/>
          <p:cNvPicPr>
            <a:picLocks noChangeAspect="1"/>
          </p:cNvPicPr>
          <p:nvPr/>
        </p:nvPicPr>
        <p:blipFill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75" y="2579408"/>
            <a:ext cx="1326365" cy="12981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706742">
            <a:off x="1463338" y="2315125"/>
            <a:ext cx="2038801" cy="2038801"/>
          </a:xfrm>
          <a:prstGeom prst="rect">
            <a:avLst/>
          </a:prstGeom>
          <a:noFill/>
          <a:ln w="28575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115484" y="2269991"/>
            <a:ext cx="645436" cy="574091"/>
          </a:xfrm>
          <a:prstGeom prst="straightConnector1">
            <a:avLst/>
          </a:prstGeom>
          <a:ln w="19050">
            <a:solidFill>
              <a:srgbClr val="000090"/>
            </a:solidFill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539535" y="3562054"/>
            <a:ext cx="1221385" cy="745061"/>
          </a:xfrm>
          <a:prstGeom prst="straightConnector1">
            <a:avLst/>
          </a:prstGeom>
          <a:ln w="19050">
            <a:solidFill>
              <a:srgbClr val="800000"/>
            </a:solidFill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flipH="1">
            <a:off x="8417722" y="4315948"/>
            <a:ext cx="98881" cy="98881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36164" y="5679154"/>
            <a:ext cx="8168752" cy="83959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Random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set of points works great; we want an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explicit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set of points.</a:t>
            </a:r>
            <a:endParaRPr lang="en-US" sz="2200" baseline="30000" dirty="0" smtClean="0">
              <a:solidFill>
                <a:srgbClr val="000090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7860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569" y="314649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386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Our main result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888" y="1693450"/>
            <a:ext cx="8216600" cy="1604692"/>
          </a:xfrm>
          <a:prstGeom prst="rect">
            <a:avLst/>
          </a:prstGeom>
          <a:noFill/>
          <a:ln w="25400">
            <a:solidFill>
              <a:srgbClr val="000090"/>
            </a:solidFill>
          </a:ln>
        </p:spPr>
        <p:txBody>
          <a:bodyPr wrap="square" lIns="274320" tIns="91440" rIns="274320" bIns="9144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84" y="3602840"/>
            <a:ext cx="8768650" cy="185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3232" indent="-342900">
              <a:lnSpc>
                <a:spcPts val="3000"/>
              </a:lnSpc>
              <a:spcAft>
                <a:spcPts val="1200"/>
              </a:spcAft>
              <a:buFont typeface="Wingdings" charset="2"/>
              <a:buChar char="§"/>
            </a:pPr>
            <a:r>
              <a:rPr lang="en-US" sz="2200" dirty="0">
                <a:solidFill>
                  <a:srgbClr val="000090"/>
                </a:solidFill>
                <a:cs typeface="Helvetica"/>
              </a:rPr>
              <a:t>C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onsider fooling intersections of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k 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= poly(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)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weight-(</a:t>
            </a: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t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=1)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halfspaces to constant accuracy (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ε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= 0.1):  </a:t>
            </a:r>
          </a:p>
          <a:p>
            <a:pPr marL="987552" indent="-256032">
              <a:lnSpc>
                <a:spcPts val="3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No non-trivial (seed length 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&lt;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 PRG previously</a:t>
            </a:r>
          </a:p>
          <a:p>
            <a:pPr marL="987552" indent="-256032">
              <a:lnSpc>
                <a:spcPts val="3000"/>
              </a:lnSpc>
              <a:spcAft>
                <a:spcPts val="1800"/>
              </a:spcAft>
              <a:buFont typeface="Wingdings" charset="2"/>
              <a:buChar char="§"/>
            </a:pPr>
            <a:r>
              <a:rPr lang="en-US" sz="2200" dirty="0">
                <a:solidFill>
                  <a:srgbClr val="000090"/>
                </a:solidFill>
                <a:cs typeface="Helvetica"/>
              </a:rPr>
              <a:t>Our seed length is 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polylog(</a:t>
            </a:r>
            <a:r>
              <a:rPr lang="en-US" sz="2200" i="1" dirty="0">
                <a:solidFill>
                  <a:srgbClr val="660066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)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7237" y="1941906"/>
            <a:ext cx="8082696" cy="98777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We give an </a:t>
            </a:r>
            <a:r>
              <a:rPr lang="en-US" sz="2200" i="1" dirty="0">
                <a:solidFill>
                  <a:srgbClr val="000090"/>
                </a:solidFill>
                <a:cs typeface="Helvetica"/>
              </a:rPr>
              <a:t>ε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-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PRG for the intersections of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k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weight-</a:t>
            </a: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t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halfspaces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 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over {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−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1,1}</a:t>
            </a:r>
            <a:r>
              <a:rPr lang="en-US" sz="2200" i="1" baseline="30000" dirty="0" smtClean="0">
                <a:solidFill>
                  <a:srgbClr val="000090"/>
                </a:solidFill>
                <a:cs typeface="Helvetica"/>
              </a:rPr>
              <a:t>n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with seed length: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16590" y="2634564"/>
            <a:ext cx="7586281" cy="506631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2200" dirty="0">
                <a:solidFill>
                  <a:srgbClr val="000090"/>
                </a:solidFill>
                <a:cs typeface="Helvetica"/>
              </a:rPr>
              <a:t>p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oly(log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log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k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</a:t>
            </a: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t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, 1/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ε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).  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813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223693" y="1836962"/>
            <a:ext cx="5686062" cy="3341821"/>
          </a:xfrm>
          <a:prstGeom prst="rect">
            <a:avLst/>
          </a:prstGeom>
          <a:noFill/>
          <a:ln w="25400">
            <a:solidFill>
              <a:srgbClr val="000090"/>
            </a:solidFill>
          </a:ln>
        </p:spPr>
        <p:txBody>
          <a:bodyPr wrap="square" lIns="274320" tIns="91440" rIns="274320" bIns="9144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45" y="1882118"/>
            <a:ext cx="2612502" cy="1647069"/>
          </a:xfrm>
          <a:prstGeom prst="rect">
            <a:avLst/>
          </a:prstGeom>
          <a:noFill/>
          <a:ln w="25400">
            <a:solidFill>
              <a:srgbClr val="000090"/>
            </a:solidFill>
            <a:prstDash val="sysDot"/>
          </a:ln>
        </p:spPr>
        <p:txBody>
          <a:bodyPr wrap="square" lIns="274320" tIns="91440" rIns="274320" bIns="9144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569" y="99098"/>
            <a:ext cx="9117542" cy="1580934"/>
          </a:xfrm>
        </p:spPr>
        <p:txBody>
          <a:bodyPr anchor="ctr">
            <a:noAutofit/>
          </a:bodyPr>
          <a:lstStyle/>
          <a:p>
            <a:pPr>
              <a:lnSpc>
                <a:spcPts val="416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One algorithmic application: </a:t>
            </a:r>
            <a:b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</a:b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Counting # of solutions of {0,1}-integer programs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27" y="2573626"/>
            <a:ext cx="791053" cy="232236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23" y="3006435"/>
            <a:ext cx="1146170" cy="25243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4431" y="2416395"/>
            <a:ext cx="1712880" cy="510117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subject to</a:t>
            </a:r>
            <a:endParaRPr lang="en-US" sz="2000" i="1" baseline="30000" dirty="0" smtClean="0">
              <a:solidFill>
                <a:srgbClr val="800000"/>
              </a:solidFill>
              <a:cs typeface="Helvetica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62" y="2098315"/>
            <a:ext cx="403896" cy="23801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85776" y="1985535"/>
            <a:ext cx="1712880" cy="510117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maximize</a:t>
            </a:r>
            <a:endParaRPr lang="en-US" sz="2000" i="1" baseline="30000" dirty="0" smtClean="0">
              <a:solidFill>
                <a:srgbClr val="800000"/>
              </a:solidFill>
              <a:cs typeface="Helvetica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1392" y="2847807"/>
            <a:ext cx="775199" cy="510117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and</a:t>
            </a:r>
            <a:endParaRPr lang="en-US" sz="2000" i="1" baseline="30000" dirty="0" smtClean="0">
              <a:solidFill>
                <a:srgbClr val="800000"/>
              </a:solidFill>
              <a:cs typeface="Helvetica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83906" y="1975515"/>
            <a:ext cx="5547017" cy="98777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Given a {0,1}-IP with </a:t>
            </a:r>
            <a:r>
              <a:rPr lang="en-US" sz="2200" i="1" dirty="0">
                <a:solidFill>
                  <a:srgbClr val="660066"/>
                </a:solidFill>
                <a:cs typeface="Helvetica"/>
              </a:rPr>
              <a:t>k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constraints where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42" y="2669612"/>
            <a:ext cx="1113367" cy="349106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26" y="2628983"/>
            <a:ext cx="946149" cy="34570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252403" y="2529731"/>
            <a:ext cx="664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8000"/>
                </a:solidFill>
                <a:cs typeface="Helvetica"/>
              </a:rPr>
              <a:t>t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364089" y="3191235"/>
            <a:ext cx="5489222" cy="558802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there is a </a:t>
            </a:r>
            <a:r>
              <a:rPr lang="en-US" sz="2200" b="1" dirty="0" smtClean="0">
                <a:solidFill>
                  <a:srgbClr val="000090"/>
                </a:solidFill>
                <a:cs typeface="Helvetica"/>
              </a:rPr>
              <a:t>deterministic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 algorithm that runs in time  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046168" y="3830550"/>
            <a:ext cx="1665044" cy="409848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  <a:buClr>
                <a:srgbClr val="000090"/>
              </a:buClr>
            </a:pPr>
            <a:r>
              <a:rPr lang="en-US" sz="2400" i="1" dirty="0">
                <a:solidFill>
                  <a:srgbClr val="000090"/>
                </a:solidFill>
                <a:cs typeface="Helvetica"/>
              </a:rPr>
              <a:t>2</a:t>
            </a:r>
            <a:endParaRPr lang="en-US" sz="2400" i="1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232819" y="3637151"/>
            <a:ext cx="2502184" cy="506631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300"/>
              </a:lnSpc>
              <a:spcAft>
                <a:spcPts val="900"/>
              </a:spcAft>
              <a:buClr>
                <a:srgbClr val="000090"/>
              </a:buClr>
            </a:pPr>
            <a:r>
              <a:rPr lang="en-US" sz="1800" dirty="0">
                <a:solidFill>
                  <a:srgbClr val="000090"/>
                </a:solidFill>
                <a:cs typeface="Helvetica"/>
              </a:rPr>
              <a:t>p</a:t>
            </a: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oly(log </a:t>
            </a:r>
            <a:r>
              <a:rPr lang="en-US" sz="1800" i="1" dirty="0" smtClean="0">
                <a:solidFill>
                  <a:srgbClr val="000090"/>
                </a:solidFill>
                <a:cs typeface="Helvetica"/>
              </a:rPr>
              <a:t>n</a:t>
            </a: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, </a:t>
            </a:r>
            <a:r>
              <a:rPr lang="en-US" sz="1800" dirty="0" smtClean="0">
                <a:solidFill>
                  <a:srgbClr val="660066"/>
                </a:solidFill>
                <a:cs typeface="Helvetica"/>
              </a:rPr>
              <a:t>log </a:t>
            </a:r>
            <a:r>
              <a:rPr lang="en-US" sz="1800" i="1" dirty="0" smtClean="0">
                <a:solidFill>
                  <a:srgbClr val="660066"/>
                </a:solidFill>
                <a:cs typeface="Helvetica"/>
              </a:rPr>
              <a:t>k</a:t>
            </a: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, </a:t>
            </a:r>
            <a:r>
              <a:rPr lang="en-US" sz="1800" i="1" dirty="0" smtClean="0">
                <a:solidFill>
                  <a:srgbClr val="008000"/>
                </a:solidFill>
                <a:cs typeface="Helvetica"/>
              </a:rPr>
              <a:t>t</a:t>
            </a: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, 1/</a:t>
            </a:r>
            <a:r>
              <a:rPr lang="en-US" sz="1800" i="1" dirty="0" smtClean="0">
                <a:solidFill>
                  <a:srgbClr val="000090"/>
                </a:solidFill>
                <a:cs typeface="Helvetica"/>
              </a:rPr>
              <a:t>ε</a:t>
            </a:r>
            <a:r>
              <a:rPr lang="en-US" sz="1800" dirty="0" smtClean="0">
                <a:solidFill>
                  <a:srgbClr val="000090"/>
                </a:solidFill>
                <a:cs typeface="Helvetica"/>
              </a:rPr>
              <a:t>) </a:t>
            </a:r>
            <a:endParaRPr lang="en-US" sz="1800" dirty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321755" y="4303191"/>
            <a:ext cx="5545667" cy="77681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700"/>
              </a:lnSpc>
              <a:buClr>
                <a:srgbClr val="000090"/>
              </a:buClr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and outputs an estimate of the fraction of feasible solutions, accurate 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to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+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ε.</a:t>
            </a:r>
            <a:endParaRPr lang="en-US" sz="2200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3578" y="5279051"/>
            <a:ext cx="7466897" cy="1386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3232" indent="-256032">
              <a:lnSpc>
                <a:spcPts val="3300"/>
              </a:lnSpc>
              <a:spcAft>
                <a:spcPts val="300"/>
              </a:spcAft>
              <a:buFont typeface="Wingdings" charset="2"/>
              <a:buChar char="§"/>
            </a:pP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Consider 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k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 = poly(</a:t>
            </a:r>
            <a:r>
              <a:rPr lang="en-US" sz="2200" i="1" dirty="0" smtClean="0">
                <a:solidFill>
                  <a:srgbClr val="660066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)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and </a:t>
            </a:r>
            <a:r>
              <a:rPr lang="en-US" sz="2200" i="1" dirty="0" smtClean="0">
                <a:solidFill>
                  <a:srgbClr val="008000"/>
                </a:solidFill>
                <a:cs typeface="Helvetica"/>
              </a:rPr>
              <a:t>t</a:t>
            </a:r>
            <a:r>
              <a:rPr lang="en-US" sz="2200" dirty="0" smtClean="0">
                <a:solidFill>
                  <a:srgbClr val="008000"/>
                </a:solidFill>
                <a:cs typeface="Helvetica"/>
              </a:rPr>
              <a:t> = 1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ε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= 0.1): </a:t>
            </a:r>
          </a:p>
          <a:p>
            <a:pPr marL="987552" indent="-256032">
              <a:lnSpc>
                <a:spcPts val="33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No non-trivial (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&lt; 2</a:t>
            </a:r>
            <a:r>
              <a:rPr lang="en-US" sz="2200" i="1" baseline="30000" dirty="0" smtClean="0">
                <a:solidFill>
                  <a:srgbClr val="660066"/>
                </a:solidFill>
                <a:cs typeface="Helvetica"/>
              </a:rPr>
              <a:t>n</a:t>
            </a:r>
            <a:r>
              <a:rPr lang="en-US" sz="2200" dirty="0" smtClean="0">
                <a:solidFill>
                  <a:srgbClr val="660066"/>
                </a:solidFill>
                <a:cs typeface="Helvetica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time) algorithm previously</a:t>
            </a:r>
            <a:endParaRPr lang="en-US" sz="2200" dirty="0">
              <a:solidFill>
                <a:srgbClr val="000090"/>
              </a:solidFill>
              <a:cs typeface="Helvetica"/>
            </a:endParaRPr>
          </a:p>
          <a:p>
            <a:pPr marL="987552" indent="-256032">
              <a:lnSpc>
                <a:spcPts val="3300"/>
              </a:lnSpc>
              <a:spcAft>
                <a:spcPts val="1800"/>
              </a:spcAft>
              <a:buFont typeface="Wingdings" charset="2"/>
              <a:buChar char="§"/>
            </a:pPr>
            <a:r>
              <a:rPr lang="en-US" sz="2200" dirty="0">
                <a:solidFill>
                  <a:srgbClr val="000090"/>
                </a:solidFill>
                <a:cs typeface="Helvetica"/>
              </a:rPr>
              <a:t>We get 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quasipoly(</a:t>
            </a:r>
            <a:r>
              <a:rPr lang="en-US" sz="2200" i="1" dirty="0">
                <a:solidFill>
                  <a:srgbClr val="660066"/>
                </a:solidFill>
                <a:cs typeface="Helvetica"/>
              </a:rPr>
              <a:t>n</a:t>
            </a:r>
            <a:r>
              <a:rPr lang="en-US" sz="2200" dirty="0">
                <a:solidFill>
                  <a:srgbClr val="660066"/>
                </a:solidFill>
                <a:cs typeface="Helvetica"/>
              </a:rPr>
              <a:t>)</a:t>
            </a:r>
            <a:r>
              <a:rPr lang="en-US" sz="2200" dirty="0">
                <a:solidFill>
                  <a:srgbClr val="000090"/>
                </a:solidFill>
                <a:cs typeface="Helvetica"/>
              </a:rPr>
              <a:t>-time </a:t>
            </a: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algorithm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932226" y="2219895"/>
            <a:ext cx="488307" cy="0"/>
          </a:xfrm>
          <a:prstGeom prst="straightConnector1">
            <a:avLst/>
          </a:prstGeom>
          <a:ln w="19050">
            <a:solidFill>
              <a:srgbClr val="800000"/>
            </a:solidFill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783999" y="4701818"/>
            <a:ext cx="3251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000090"/>
                </a:solidFill>
                <a:cs typeface="Helvetica"/>
              </a:rPr>
              <a:t>−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5752711" y="2591630"/>
            <a:ext cx="276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0090"/>
                </a:solidFill>
                <a:cs typeface="Helvetica"/>
              </a:rPr>
              <a:t>,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916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IYANGTAN@C17LC5FLF5VT3PP7" val="5041"/>
  <p:tag name="FIRSTUNKNOWN@C17LC5FLF5VT3PP7" val="50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28115</TotalTime>
  <Words>4067</Words>
  <Application>Microsoft Macintosh PowerPoint</Application>
  <PresentationFormat>On-screen Show (4:3)</PresentationFormat>
  <Paragraphs>518</Paragraphs>
  <Slides>42</Slides>
  <Notes>42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Fooling intersections of low-weight halfspaces</vt:lpstr>
      <vt:lpstr>Intersections of Boolean halfspaces  a.k.a. Polytopes over {−1,1}n  </vt:lpstr>
      <vt:lpstr>The weight of a halfspace</vt:lpstr>
      <vt:lpstr>This talk: two complexity measures of polytopes</vt:lpstr>
      <vt:lpstr>PowerPoint Presentation</vt:lpstr>
      <vt:lpstr>Pseudorandom Generators</vt:lpstr>
      <vt:lpstr>PRG = set of points in {−1,1}n</vt:lpstr>
      <vt:lpstr>Our main result</vt:lpstr>
      <vt:lpstr>One algorithmic application:  Counting # of solutions of {0,1}-integer programs</vt:lpstr>
      <vt:lpstr>Comparison with two most relevant prior results</vt:lpstr>
      <vt:lpstr>Outline for the rest of this talk</vt:lpstr>
      <vt:lpstr>PowerPoint Presentation</vt:lpstr>
      <vt:lpstr>Central Limit Theorems</vt:lpstr>
      <vt:lpstr>Berry–Esséen Central Limit Theorem</vt:lpstr>
      <vt:lpstr>Proof of Berry–Esséen</vt:lpstr>
      <vt:lpstr>Three crucial aspects of the Berry–Esséen proof</vt:lpstr>
      <vt:lpstr>Leaving out details…</vt:lpstr>
      <vt:lpstr>The connection between CLTs and pseudorandomness</vt:lpstr>
      <vt:lpstr>Meka–Zuckerman: PRGs via CLTs</vt:lpstr>
      <vt:lpstr>Meka–Zuckerman’s PRG for ε-regular halfspaces</vt:lpstr>
      <vt:lpstr>Fooling general halfspaces?  </vt:lpstr>
      <vt:lpstr>MZ’s PRG for general halfspaces via regularity lemma</vt:lpstr>
      <vt:lpstr>Recap:  Meka–Zuckerman’s 3-step program for fooling halfspaces</vt:lpstr>
      <vt:lpstr>Fooling intersections of halfspaces?</vt:lpstr>
      <vt:lpstr>Central limit theorem for regular polytopes </vt:lpstr>
      <vt:lpstr>PowerPoint Presentation</vt:lpstr>
      <vt:lpstr>Simple example illustrating the k = Ω(n) barrier</vt:lpstr>
      <vt:lpstr>PowerPoint Presentation</vt:lpstr>
      <vt:lpstr>PowerPoint Presentation</vt:lpstr>
      <vt:lpstr>Simple fact about low-weight halfspaces </vt:lpstr>
      <vt:lpstr>Simple fact about low-weight halfspaces </vt:lpstr>
      <vt:lpstr>Are we done? </vt:lpstr>
      <vt:lpstr>Recall three crucial properties for the proof:</vt:lpstr>
      <vt:lpstr>Key difficulty the CNF poses for the hybrid method</vt:lpstr>
      <vt:lpstr>Our hybrid argument vs. standard hybrid arguments</vt:lpstr>
      <vt:lpstr>Coupling adjacent hybrid random variables</vt:lpstr>
      <vt:lpstr>Why this coupling is useful</vt:lpstr>
      <vt:lpstr>PowerPoint Presentation</vt:lpstr>
      <vt:lpstr>This coupling introduces additional challenges…</vt:lpstr>
      <vt:lpstr>Another challenge…</vt:lpstr>
      <vt:lpstr>Summary</vt:lpstr>
      <vt:lpstr>Goal for future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Sums of Independent Integer-Valued Random Variables</dc:title>
  <dc:creator>LY Tan</dc:creator>
  <cp:lastModifiedBy>Rocco A. Servedio</cp:lastModifiedBy>
  <cp:revision>18630</cp:revision>
  <cp:lastPrinted>2014-01-22T05:16:13Z</cp:lastPrinted>
  <dcterms:created xsi:type="dcterms:W3CDTF">2013-10-19T18:52:57Z</dcterms:created>
  <dcterms:modified xsi:type="dcterms:W3CDTF">2017-10-30T13:04:52Z</dcterms:modified>
</cp:coreProperties>
</file>