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8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6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notesSlides/notesSlide17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notesSlides/notesSlide18.xml" ContentType="application/vnd.openxmlformats-officedocument.presentationml.notesSlide+xml"/>
  <Override PartName="/ppt/embeddings/oleObject24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notesSlides/notesSlide21.xml" ContentType="application/vnd.openxmlformats-officedocument.presentationml.notesSlide+xml"/>
  <Override PartName="/ppt/embeddings/oleObject56.bin" ContentType="application/vnd.openxmlformats-officedocument.oleObject"/>
  <Override PartName="/ppt/notesSlides/notesSlide22.xml" ContentType="application/vnd.openxmlformats-officedocument.presentationml.notesSlide+xml"/>
  <Override PartName="/ppt/embeddings/oleObject57.bin" ContentType="application/vnd.openxmlformats-officedocument.oleObject"/>
  <Override PartName="/ppt/notesSlides/notesSlide23.xml" ContentType="application/vnd.openxmlformats-officedocument.presentationml.notesSlide+xml"/>
  <Override PartName="/ppt/embeddings/oleObject58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notesSlides/notesSlide34.xml" ContentType="application/vnd.openxmlformats-officedocument.presentationml.notesSlide+xml"/>
  <Override PartName="/ppt/embeddings/oleObject61.bin" ContentType="application/vnd.openxmlformats-officedocument.oleObject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notesSlides/notesSlide37.xml" ContentType="application/vnd.openxmlformats-officedocument.presentationml.notesSlide+xml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notesSlides/notesSlide38.xml" ContentType="application/vnd.openxmlformats-officedocument.presentationml.notesSlide+xml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embeddings/oleObject69.bin" ContentType="application/vnd.openxmlformats-officedocument.oleObject"/>
  <Override PartName="/ppt/notesSlides/notesSlide41.xml" ContentType="application/vnd.openxmlformats-officedocument.presentationml.notesSlide+xml"/>
  <Override PartName="/ppt/embeddings/oleObject70.bin" ContentType="application/vnd.openxmlformats-officedocument.oleObject"/>
  <Override PartName="/ppt/notesSlides/notesSlide42.xml" ContentType="application/vnd.openxmlformats-officedocument.presentationml.notesSlide+xml"/>
  <Override PartName="/ppt/embeddings/oleObject71.bin" ContentType="application/vnd.openxmlformats-officedocument.oleObject"/>
  <Override PartName="/ppt/notesSlides/notesSlide43.xml" ContentType="application/vnd.openxmlformats-officedocument.presentationml.notesSlide+xml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embeddings/oleObject81.bin" ContentType="application/vnd.openxmlformats-officedocument.oleObject"/>
  <Override PartName="/ppt/notesSlides/notesSlide46.xml" ContentType="application/vnd.openxmlformats-officedocument.presentationml.notesSlide+xml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notesSlides/notesSlide67.xml" ContentType="application/vnd.openxmlformats-officedocument.presentationml.notesSlide+xml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notesSlides/notesSlide68.xml" ContentType="application/vnd.openxmlformats-officedocument.presentationml.notesSlide+xml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notesSlides/notesSlide69.xml" ContentType="application/vnd.openxmlformats-officedocument.presentationml.notesSlide+xml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notesSlides/notesSlide70.xml" ContentType="application/vnd.openxmlformats-officedocument.presentationml.notesSlide+xml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notesSlides/notesSlide71.xml" ContentType="application/vnd.openxmlformats-officedocument.presentationml.notesSlide+xml"/>
  <Override PartName="/ppt/embeddings/oleObject117.bin" ContentType="application/vnd.openxmlformats-officedocument.oleObject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notesSlides/notesSlide74.xml" ContentType="application/vnd.openxmlformats-officedocument.presentationml.notesSlide+xml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722" r:id="rId2"/>
    <p:sldMasterId id="2147486321" r:id="rId3"/>
    <p:sldMasterId id="2147486584" r:id="rId4"/>
    <p:sldMasterId id="2147486647" r:id="rId5"/>
    <p:sldMasterId id="2147486684" r:id="rId6"/>
    <p:sldMasterId id="2147486786" r:id="rId7"/>
    <p:sldMasterId id="2147486811" r:id="rId8"/>
    <p:sldMasterId id="2147486825" r:id="rId9"/>
    <p:sldMasterId id="2147486837" r:id="rId10"/>
    <p:sldMasterId id="2147486849" r:id="rId11"/>
    <p:sldMasterId id="2147486862" r:id="rId12"/>
    <p:sldMasterId id="2147486874" r:id="rId13"/>
    <p:sldMasterId id="2147486886" r:id="rId14"/>
    <p:sldMasterId id="2147486898" r:id="rId15"/>
    <p:sldMasterId id="2147486910" r:id="rId16"/>
    <p:sldMasterId id="2147486922" r:id="rId17"/>
    <p:sldMasterId id="2147486934" r:id="rId18"/>
    <p:sldMasterId id="2147486946" r:id="rId19"/>
  </p:sldMasterIdLst>
  <p:notesMasterIdLst>
    <p:notesMasterId r:id="rId163"/>
  </p:notesMasterIdLst>
  <p:sldIdLst>
    <p:sldId id="3769" r:id="rId20"/>
    <p:sldId id="2992" r:id="rId21"/>
    <p:sldId id="4280" r:id="rId22"/>
    <p:sldId id="3910" r:id="rId23"/>
    <p:sldId id="3554" r:id="rId24"/>
    <p:sldId id="3555" r:id="rId25"/>
    <p:sldId id="3556" r:id="rId26"/>
    <p:sldId id="3557" r:id="rId27"/>
    <p:sldId id="3558" r:id="rId28"/>
    <p:sldId id="4297" r:id="rId29"/>
    <p:sldId id="3564" r:id="rId30"/>
    <p:sldId id="3565" r:id="rId31"/>
    <p:sldId id="3566" r:id="rId32"/>
    <p:sldId id="3567" r:id="rId33"/>
    <p:sldId id="4175" r:id="rId34"/>
    <p:sldId id="4176" r:id="rId35"/>
    <p:sldId id="4177" r:id="rId36"/>
    <p:sldId id="4179" r:id="rId37"/>
    <p:sldId id="4180" r:id="rId38"/>
    <p:sldId id="4181" r:id="rId39"/>
    <p:sldId id="4189" r:id="rId40"/>
    <p:sldId id="4192" r:id="rId41"/>
    <p:sldId id="4183" r:id="rId42"/>
    <p:sldId id="4191" r:id="rId43"/>
    <p:sldId id="4245" r:id="rId44"/>
    <p:sldId id="4259" r:id="rId45"/>
    <p:sldId id="4198" r:id="rId46"/>
    <p:sldId id="4286" r:id="rId47"/>
    <p:sldId id="4281" r:id="rId48"/>
    <p:sldId id="4193" r:id="rId49"/>
    <p:sldId id="4287" r:id="rId50"/>
    <p:sldId id="4194" r:id="rId51"/>
    <p:sldId id="4196" r:id="rId52"/>
    <p:sldId id="4195" r:id="rId53"/>
    <p:sldId id="4083" r:id="rId54"/>
    <p:sldId id="4084" r:id="rId55"/>
    <p:sldId id="4085" r:id="rId56"/>
    <p:sldId id="4086" r:id="rId57"/>
    <p:sldId id="4087" r:id="rId58"/>
    <p:sldId id="4088" r:id="rId59"/>
    <p:sldId id="4089" r:id="rId60"/>
    <p:sldId id="4090" r:id="rId61"/>
    <p:sldId id="4091" r:id="rId62"/>
    <p:sldId id="4201" r:id="rId63"/>
    <p:sldId id="4200" r:id="rId64"/>
    <p:sldId id="4202" r:id="rId65"/>
    <p:sldId id="4204" r:id="rId66"/>
    <p:sldId id="4206" r:id="rId67"/>
    <p:sldId id="4207" r:id="rId68"/>
    <p:sldId id="4208" r:id="rId69"/>
    <p:sldId id="4210" r:id="rId70"/>
    <p:sldId id="4212" r:id="rId71"/>
    <p:sldId id="4213" r:id="rId72"/>
    <p:sldId id="4282" r:id="rId73"/>
    <p:sldId id="4283" r:id="rId74"/>
    <p:sldId id="4284" r:id="rId75"/>
    <p:sldId id="4285" r:id="rId76"/>
    <p:sldId id="4252" r:id="rId77"/>
    <p:sldId id="3804" r:id="rId78"/>
    <p:sldId id="4221" r:id="rId79"/>
    <p:sldId id="3929" r:id="rId80"/>
    <p:sldId id="3805" r:id="rId81"/>
    <p:sldId id="4222" r:id="rId82"/>
    <p:sldId id="4224" r:id="rId83"/>
    <p:sldId id="4225" r:id="rId84"/>
    <p:sldId id="4226" r:id="rId85"/>
    <p:sldId id="4227" r:id="rId86"/>
    <p:sldId id="4228" r:id="rId87"/>
    <p:sldId id="3812" r:id="rId88"/>
    <p:sldId id="4230" r:id="rId89"/>
    <p:sldId id="4234" r:id="rId90"/>
    <p:sldId id="4235" r:id="rId91"/>
    <p:sldId id="4231" r:id="rId92"/>
    <p:sldId id="4237" r:id="rId93"/>
    <p:sldId id="3834" r:id="rId94"/>
    <p:sldId id="3835" r:id="rId95"/>
    <p:sldId id="3943" r:id="rId96"/>
    <p:sldId id="4253" r:id="rId97"/>
    <p:sldId id="3836" r:id="rId98"/>
    <p:sldId id="3837" r:id="rId99"/>
    <p:sldId id="3838" r:id="rId100"/>
    <p:sldId id="3839" r:id="rId101"/>
    <p:sldId id="3840" r:id="rId102"/>
    <p:sldId id="3841" r:id="rId103"/>
    <p:sldId id="3842" r:id="rId104"/>
    <p:sldId id="3843" r:id="rId105"/>
    <p:sldId id="3844" r:id="rId106"/>
    <p:sldId id="3956" r:id="rId107"/>
    <p:sldId id="3944" r:id="rId108"/>
    <p:sldId id="3945" r:id="rId109"/>
    <p:sldId id="3946" r:id="rId110"/>
    <p:sldId id="3947" r:id="rId111"/>
    <p:sldId id="3948" r:id="rId112"/>
    <p:sldId id="3949" r:id="rId113"/>
    <p:sldId id="3950" r:id="rId114"/>
    <p:sldId id="3951" r:id="rId115"/>
    <p:sldId id="3952" r:id="rId116"/>
    <p:sldId id="3953" r:id="rId117"/>
    <p:sldId id="3954" r:id="rId118"/>
    <p:sldId id="3955" r:id="rId119"/>
    <p:sldId id="3846" r:id="rId120"/>
    <p:sldId id="3848" r:id="rId121"/>
    <p:sldId id="3849" r:id="rId122"/>
    <p:sldId id="3850" r:id="rId123"/>
    <p:sldId id="3851" r:id="rId124"/>
    <p:sldId id="3958" r:id="rId125"/>
    <p:sldId id="4105" r:id="rId126"/>
    <p:sldId id="3854" r:id="rId127"/>
    <p:sldId id="3855" r:id="rId128"/>
    <p:sldId id="3856" r:id="rId129"/>
    <p:sldId id="4288" r:id="rId130"/>
    <p:sldId id="4292" r:id="rId131"/>
    <p:sldId id="4261" r:id="rId132"/>
    <p:sldId id="4262" r:id="rId133"/>
    <p:sldId id="4263" r:id="rId134"/>
    <p:sldId id="4264" r:id="rId135"/>
    <p:sldId id="4265" r:id="rId136"/>
    <p:sldId id="4266" r:id="rId137"/>
    <p:sldId id="4294" r:id="rId138"/>
    <p:sldId id="4295" r:id="rId139"/>
    <p:sldId id="4296" r:id="rId140"/>
    <p:sldId id="4293" r:id="rId141"/>
    <p:sldId id="4268" r:id="rId142"/>
    <p:sldId id="4269" r:id="rId143"/>
    <p:sldId id="4270" r:id="rId144"/>
    <p:sldId id="4271" r:id="rId145"/>
    <p:sldId id="4272" r:id="rId146"/>
    <p:sldId id="4273" r:id="rId147"/>
    <p:sldId id="4274" r:id="rId148"/>
    <p:sldId id="4275" r:id="rId149"/>
    <p:sldId id="4276" r:id="rId150"/>
    <p:sldId id="4277" r:id="rId151"/>
    <p:sldId id="4278" r:id="rId152"/>
    <p:sldId id="4291" r:id="rId153"/>
    <p:sldId id="3867" r:id="rId154"/>
    <p:sldId id="3916" r:id="rId155"/>
    <p:sldId id="4159" r:id="rId156"/>
    <p:sldId id="4256" r:id="rId157"/>
    <p:sldId id="4257" r:id="rId158"/>
    <p:sldId id="4258" r:id="rId159"/>
    <p:sldId id="4255" r:id="rId160"/>
    <p:sldId id="4289" r:id="rId161"/>
    <p:sldId id="4290" r:id="rId1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B702D"/>
    <a:srgbClr val="00FFFF"/>
    <a:srgbClr val="824E43"/>
    <a:srgbClr val="765324"/>
    <a:srgbClr val="254CD0"/>
    <a:srgbClr val="4A9EC9"/>
    <a:srgbClr val="66FF66"/>
    <a:srgbClr val="FF7434"/>
    <a:srgbClr val="E4682E"/>
    <a:srgbClr val="1D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445" autoAdjust="0"/>
    <p:restoredTop sz="97802" autoAdjust="0"/>
  </p:normalViewPr>
  <p:slideViewPr>
    <p:cSldViewPr snapToGrid="0" showGuides="1">
      <p:cViewPr varScale="1">
        <p:scale>
          <a:sx n="77" d="100"/>
          <a:sy n="77" d="100"/>
        </p:scale>
        <p:origin x="-304" y="-96"/>
      </p:cViewPr>
      <p:guideLst>
        <p:guide orient="horz" pos="3169"/>
        <p:guide pos="4877"/>
      </p:guideLst>
    </p:cSldViewPr>
  </p:slideViewPr>
  <p:outlineViewPr>
    <p:cViewPr>
      <p:scale>
        <a:sx n="33" d="100"/>
        <a:sy n="33" d="100"/>
      </p:scale>
      <p:origin x="0" y="4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6768"/>
    </p:cViewPr>
  </p:sorterViewPr>
  <p:notesViewPr>
    <p:cSldViewPr snapToGrid="0" snapToObjects="1" showGuides="1">
      <p:cViewPr>
        <p:scale>
          <a:sx n="90" d="100"/>
          <a:sy n="90" d="100"/>
        </p:scale>
        <p:origin x="-2144" y="-72"/>
      </p:cViewPr>
      <p:guideLst>
        <p:guide orient="horz" pos="3941"/>
        <p:guide pos="40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23.xml"/><Relationship Id="rId143" Type="http://schemas.openxmlformats.org/officeDocument/2006/relationships/slide" Target="slides/slide124.xml"/><Relationship Id="rId144" Type="http://schemas.openxmlformats.org/officeDocument/2006/relationships/slide" Target="slides/slide125.xml"/><Relationship Id="rId145" Type="http://schemas.openxmlformats.org/officeDocument/2006/relationships/slide" Target="slides/slide126.xml"/><Relationship Id="rId146" Type="http://schemas.openxmlformats.org/officeDocument/2006/relationships/slide" Target="slides/slide127.xml"/><Relationship Id="rId147" Type="http://schemas.openxmlformats.org/officeDocument/2006/relationships/slide" Target="slides/slide128.xml"/><Relationship Id="rId148" Type="http://schemas.openxmlformats.org/officeDocument/2006/relationships/slide" Target="slides/slide129.xml"/><Relationship Id="rId149" Type="http://schemas.openxmlformats.org/officeDocument/2006/relationships/slide" Target="slides/slide130.xml"/><Relationship Id="rId40" Type="http://schemas.openxmlformats.org/officeDocument/2006/relationships/slide" Target="slides/slide21.xml"/><Relationship Id="rId41" Type="http://schemas.openxmlformats.org/officeDocument/2006/relationships/slide" Target="slides/slide22.xml"/><Relationship Id="rId42" Type="http://schemas.openxmlformats.org/officeDocument/2006/relationships/slide" Target="slides/slide23.xml"/><Relationship Id="rId43" Type="http://schemas.openxmlformats.org/officeDocument/2006/relationships/slide" Target="slides/slide24.xml"/><Relationship Id="rId44" Type="http://schemas.openxmlformats.org/officeDocument/2006/relationships/slide" Target="slides/slide25.xml"/><Relationship Id="rId45" Type="http://schemas.openxmlformats.org/officeDocument/2006/relationships/slide" Target="slides/slide26.xml"/><Relationship Id="rId46" Type="http://schemas.openxmlformats.org/officeDocument/2006/relationships/slide" Target="slides/slide27.xml"/><Relationship Id="rId47" Type="http://schemas.openxmlformats.org/officeDocument/2006/relationships/slide" Target="slides/slide28.xml"/><Relationship Id="rId48" Type="http://schemas.openxmlformats.org/officeDocument/2006/relationships/slide" Target="slides/slide29.xml"/><Relationship Id="rId49" Type="http://schemas.openxmlformats.org/officeDocument/2006/relationships/slide" Target="slides/slide30.xml"/><Relationship Id="rId80" Type="http://schemas.openxmlformats.org/officeDocument/2006/relationships/slide" Target="slides/slide61.xml"/><Relationship Id="rId81" Type="http://schemas.openxmlformats.org/officeDocument/2006/relationships/slide" Target="slides/slide62.xml"/><Relationship Id="rId82" Type="http://schemas.openxmlformats.org/officeDocument/2006/relationships/slide" Target="slides/slide63.xml"/><Relationship Id="rId83" Type="http://schemas.openxmlformats.org/officeDocument/2006/relationships/slide" Target="slides/slide64.xml"/><Relationship Id="rId84" Type="http://schemas.openxmlformats.org/officeDocument/2006/relationships/slide" Target="slides/slide65.xml"/><Relationship Id="rId85" Type="http://schemas.openxmlformats.org/officeDocument/2006/relationships/slide" Target="slides/slide66.xml"/><Relationship Id="rId86" Type="http://schemas.openxmlformats.org/officeDocument/2006/relationships/slide" Target="slides/slide67.xml"/><Relationship Id="rId87" Type="http://schemas.openxmlformats.org/officeDocument/2006/relationships/slide" Target="slides/slide68.xml"/><Relationship Id="rId88" Type="http://schemas.openxmlformats.org/officeDocument/2006/relationships/slide" Target="slides/slide69.xml"/><Relationship Id="rId89" Type="http://schemas.openxmlformats.org/officeDocument/2006/relationships/slide" Target="slides/slide70.xml"/><Relationship Id="rId110" Type="http://schemas.openxmlformats.org/officeDocument/2006/relationships/slide" Target="slides/slide91.xml"/><Relationship Id="rId111" Type="http://schemas.openxmlformats.org/officeDocument/2006/relationships/slide" Target="slides/slide92.xml"/><Relationship Id="rId112" Type="http://schemas.openxmlformats.org/officeDocument/2006/relationships/slide" Target="slides/slide93.xml"/><Relationship Id="rId113" Type="http://schemas.openxmlformats.org/officeDocument/2006/relationships/slide" Target="slides/slide94.xml"/><Relationship Id="rId114" Type="http://schemas.openxmlformats.org/officeDocument/2006/relationships/slide" Target="slides/slide95.xml"/><Relationship Id="rId115" Type="http://schemas.openxmlformats.org/officeDocument/2006/relationships/slide" Target="slides/slide96.xml"/><Relationship Id="rId116" Type="http://schemas.openxmlformats.org/officeDocument/2006/relationships/slide" Target="slides/slide97.xml"/><Relationship Id="rId117" Type="http://schemas.openxmlformats.org/officeDocument/2006/relationships/slide" Target="slides/slide98.xml"/><Relationship Id="rId118" Type="http://schemas.openxmlformats.org/officeDocument/2006/relationships/slide" Target="slides/slide99.xml"/><Relationship Id="rId119" Type="http://schemas.openxmlformats.org/officeDocument/2006/relationships/slide" Target="slides/slide100.xml"/><Relationship Id="rId150" Type="http://schemas.openxmlformats.org/officeDocument/2006/relationships/slide" Target="slides/slide131.xml"/><Relationship Id="rId151" Type="http://schemas.openxmlformats.org/officeDocument/2006/relationships/slide" Target="slides/slide132.xml"/><Relationship Id="rId152" Type="http://schemas.openxmlformats.org/officeDocument/2006/relationships/slide" Target="slides/slide133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153" Type="http://schemas.openxmlformats.org/officeDocument/2006/relationships/slide" Target="slides/slide134.xml"/><Relationship Id="rId154" Type="http://schemas.openxmlformats.org/officeDocument/2006/relationships/slide" Target="slides/slide135.xml"/><Relationship Id="rId155" Type="http://schemas.openxmlformats.org/officeDocument/2006/relationships/slide" Target="slides/slide136.xml"/><Relationship Id="rId156" Type="http://schemas.openxmlformats.org/officeDocument/2006/relationships/slide" Target="slides/slide137.xml"/><Relationship Id="rId157" Type="http://schemas.openxmlformats.org/officeDocument/2006/relationships/slide" Target="slides/slide138.xml"/><Relationship Id="rId158" Type="http://schemas.openxmlformats.org/officeDocument/2006/relationships/slide" Target="slides/slide139.xml"/><Relationship Id="rId159" Type="http://schemas.openxmlformats.org/officeDocument/2006/relationships/slide" Target="slides/slide140.xml"/><Relationship Id="rId50" Type="http://schemas.openxmlformats.org/officeDocument/2006/relationships/slide" Target="slides/slide31.xml"/><Relationship Id="rId51" Type="http://schemas.openxmlformats.org/officeDocument/2006/relationships/slide" Target="slides/slide32.xml"/><Relationship Id="rId52" Type="http://schemas.openxmlformats.org/officeDocument/2006/relationships/slide" Target="slides/slide33.xml"/><Relationship Id="rId53" Type="http://schemas.openxmlformats.org/officeDocument/2006/relationships/slide" Target="slides/slide34.xml"/><Relationship Id="rId54" Type="http://schemas.openxmlformats.org/officeDocument/2006/relationships/slide" Target="slides/slide35.xml"/><Relationship Id="rId55" Type="http://schemas.openxmlformats.org/officeDocument/2006/relationships/slide" Target="slides/slide36.xml"/><Relationship Id="rId56" Type="http://schemas.openxmlformats.org/officeDocument/2006/relationships/slide" Target="slides/slide37.xml"/><Relationship Id="rId57" Type="http://schemas.openxmlformats.org/officeDocument/2006/relationships/slide" Target="slides/slide38.xml"/><Relationship Id="rId58" Type="http://schemas.openxmlformats.org/officeDocument/2006/relationships/slide" Target="slides/slide39.xml"/><Relationship Id="rId59" Type="http://schemas.openxmlformats.org/officeDocument/2006/relationships/slide" Target="slides/slide40.xml"/><Relationship Id="rId90" Type="http://schemas.openxmlformats.org/officeDocument/2006/relationships/slide" Target="slides/slide71.xml"/><Relationship Id="rId91" Type="http://schemas.openxmlformats.org/officeDocument/2006/relationships/slide" Target="slides/slide72.xml"/><Relationship Id="rId92" Type="http://schemas.openxmlformats.org/officeDocument/2006/relationships/slide" Target="slides/slide73.xml"/><Relationship Id="rId93" Type="http://schemas.openxmlformats.org/officeDocument/2006/relationships/slide" Target="slides/slide74.xml"/><Relationship Id="rId94" Type="http://schemas.openxmlformats.org/officeDocument/2006/relationships/slide" Target="slides/slide75.xml"/><Relationship Id="rId95" Type="http://schemas.openxmlformats.org/officeDocument/2006/relationships/slide" Target="slides/slide76.xml"/><Relationship Id="rId96" Type="http://schemas.openxmlformats.org/officeDocument/2006/relationships/slide" Target="slides/slide77.xml"/><Relationship Id="rId97" Type="http://schemas.openxmlformats.org/officeDocument/2006/relationships/slide" Target="slides/slide78.xml"/><Relationship Id="rId98" Type="http://schemas.openxmlformats.org/officeDocument/2006/relationships/slide" Target="slides/slide79.xml"/><Relationship Id="rId99" Type="http://schemas.openxmlformats.org/officeDocument/2006/relationships/slide" Target="slides/slide80.xml"/><Relationship Id="rId120" Type="http://schemas.openxmlformats.org/officeDocument/2006/relationships/slide" Target="slides/slide101.xml"/><Relationship Id="rId121" Type="http://schemas.openxmlformats.org/officeDocument/2006/relationships/slide" Target="slides/slide102.xml"/><Relationship Id="rId122" Type="http://schemas.openxmlformats.org/officeDocument/2006/relationships/slide" Target="slides/slide103.xml"/><Relationship Id="rId123" Type="http://schemas.openxmlformats.org/officeDocument/2006/relationships/slide" Target="slides/slide104.xml"/><Relationship Id="rId124" Type="http://schemas.openxmlformats.org/officeDocument/2006/relationships/slide" Target="slides/slide105.xml"/><Relationship Id="rId125" Type="http://schemas.openxmlformats.org/officeDocument/2006/relationships/slide" Target="slides/slide106.xml"/><Relationship Id="rId126" Type="http://schemas.openxmlformats.org/officeDocument/2006/relationships/slide" Target="slides/slide107.xml"/><Relationship Id="rId127" Type="http://schemas.openxmlformats.org/officeDocument/2006/relationships/slide" Target="slides/slide108.xml"/><Relationship Id="rId128" Type="http://schemas.openxmlformats.org/officeDocument/2006/relationships/slide" Target="slides/slide109.xml"/><Relationship Id="rId129" Type="http://schemas.openxmlformats.org/officeDocument/2006/relationships/slide" Target="slides/slide110.xml"/><Relationship Id="rId160" Type="http://schemas.openxmlformats.org/officeDocument/2006/relationships/slide" Target="slides/slide141.xml"/><Relationship Id="rId161" Type="http://schemas.openxmlformats.org/officeDocument/2006/relationships/slide" Target="slides/slide142.xml"/><Relationship Id="rId162" Type="http://schemas.openxmlformats.org/officeDocument/2006/relationships/slide" Target="slides/slide143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slide" Target="slides/slide5.xml"/><Relationship Id="rId25" Type="http://schemas.openxmlformats.org/officeDocument/2006/relationships/slide" Target="slides/slide6.xml"/><Relationship Id="rId26" Type="http://schemas.openxmlformats.org/officeDocument/2006/relationships/slide" Target="slides/slide7.xml"/><Relationship Id="rId27" Type="http://schemas.openxmlformats.org/officeDocument/2006/relationships/slide" Target="slides/slide8.xml"/><Relationship Id="rId28" Type="http://schemas.openxmlformats.org/officeDocument/2006/relationships/slide" Target="slides/slide9.xml"/><Relationship Id="rId29" Type="http://schemas.openxmlformats.org/officeDocument/2006/relationships/slide" Target="slides/slide10.xml"/><Relationship Id="rId163" Type="http://schemas.openxmlformats.org/officeDocument/2006/relationships/notesMaster" Target="notesMasters/notesMaster1.xml"/><Relationship Id="rId164" Type="http://schemas.openxmlformats.org/officeDocument/2006/relationships/printerSettings" Target="printerSettings/printerSettings1.bin"/><Relationship Id="rId165" Type="http://schemas.openxmlformats.org/officeDocument/2006/relationships/presProps" Target="presProps.xml"/><Relationship Id="rId166" Type="http://schemas.openxmlformats.org/officeDocument/2006/relationships/viewProps" Target="viewProps.xml"/><Relationship Id="rId167" Type="http://schemas.openxmlformats.org/officeDocument/2006/relationships/theme" Target="theme/theme1.xml"/><Relationship Id="rId168" Type="http://schemas.openxmlformats.org/officeDocument/2006/relationships/tableStyles" Target="tableStyles.xml"/><Relationship Id="rId60" Type="http://schemas.openxmlformats.org/officeDocument/2006/relationships/slide" Target="slides/slide41.xml"/><Relationship Id="rId61" Type="http://schemas.openxmlformats.org/officeDocument/2006/relationships/slide" Target="slides/slide42.xml"/><Relationship Id="rId62" Type="http://schemas.openxmlformats.org/officeDocument/2006/relationships/slide" Target="slides/slide43.xml"/><Relationship Id="rId63" Type="http://schemas.openxmlformats.org/officeDocument/2006/relationships/slide" Target="slides/slide44.xml"/><Relationship Id="rId64" Type="http://schemas.openxmlformats.org/officeDocument/2006/relationships/slide" Target="slides/slide45.xml"/><Relationship Id="rId65" Type="http://schemas.openxmlformats.org/officeDocument/2006/relationships/slide" Target="slides/slide46.xml"/><Relationship Id="rId66" Type="http://schemas.openxmlformats.org/officeDocument/2006/relationships/slide" Target="slides/slide47.xml"/><Relationship Id="rId67" Type="http://schemas.openxmlformats.org/officeDocument/2006/relationships/slide" Target="slides/slide48.xml"/><Relationship Id="rId68" Type="http://schemas.openxmlformats.org/officeDocument/2006/relationships/slide" Target="slides/slide49.xml"/><Relationship Id="rId69" Type="http://schemas.openxmlformats.org/officeDocument/2006/relationships/slide" Target="slides/slide50.xml"/><Relationship Id="rId130" Type="http://schemas.openxmlformats.org/officeDocument/2006/relationships/slide" Target="slides/slide111.xml"/><Relationship Id="rId131" Type="http://schemas.openxmlformats.org/officeDocument/2006/relationships/slide" Target="slides/slide112.xml"/><Relationship Id="rId132" Type="http://schemas.openxmlformats.org/officeDocument/2006/relationships/slide" Target="slides/slide113.xml"/><Relationship Id="rId133" Type="http://schemas.openxmlformats.org/officeDocument/2006/relationships/slide" Target="slides/slide114.xml"/><Relationship Id="rId134" Type="http://schemas.openxmlformats.org/officeDocument/2006/relationships/slide" Target="slides/slide115.xml"/><Relationship Id="rId135" Type="http://schemas.openxmlformats.org/officeDocument/2006/relationships/slide" Target="slides/slide116.xml"/><Relationship Id="rId136" Type="http://schemas.openxmlformats.org/officeDocument/2006/relationships/slide" Target="slides/slide117.xml"/><Relationship Id="rId137" Type="http://schemas.openxmlformats.org/officeDocument/2006/relationships/slide" Target="slides/slide118.xml"/><Relationship Id="rId138" Type="http://schemas.openxmlformats.org/officeDocument/2006/relationships/slide" Target="slides/slide119.xml"/><Relationship Id="rId139" Type="http://schemas.openxmlformats.org/officeDocument/2006/relationships/slide" Target="slides/slide120.xml"/><Relationship Id="rId30" Type="http://schemas.openxmlformats.org/officeDocument/2006/relationships/slide" Target="slides/slide11.xml"/><Relationship Id="rId31" Type="http://schemas.openxmlformats.org/officeDocument/2006/relationships/slide" Target="slides/slide12.xml"/><Relationship Id="rId32" Type="http://schemas.openxmlformats.org/officeDocument/2006/relationships/slide" Target="slides/slide13.xml"/><Relationship Id="rId33" Type="http://schemas.openxmlformats.org/officeDocument/2006/relationships/slide" Target="slides/slide14.xml"/><Relationship Id="rId34" Type="http://schemas.openxmlformats.org/officeDocument/2006/relationships/slide" Target="slides/slide15.xml"/><Relationship Id="rId35" Type="http://schemas.openxmlformats.org/officeDocument/2006/relationships/slide" Target="slides/slide16.xml"/><Relationship Id="rId36" Type="http://schemas.openxmlformats.org/officeDocument/2006/relationships/slide" Target="slides/slide17.xml"/><Relationship Id="rId37" Type="http://schemas.openxmlformats.org/officeDocument/2006/relationships/slide" Target="slides/slide18.xml"/><Relationship Id="rId38" Type="http://schemas.openxmlformats.org/officeDocument/2006/relationships/slide" Target="slides/slide19.xml"/><Relationship Id="rId39" Type="http://schemas.openxmlformats.org/officeDocument/2006/relationships/slide" Target="slides/slide20.xml"/><Relationship Id="rId70" Type="http://schemas.openxmlformats.org/officeDocument/2006/relationships/slide" Target="slides/slide51.xml"/><Relationship Id="rId71" Type="http://schemas.openxmlformats.org/officeDocument/2006/relationships/slide" Target="slides/slide52.xml"/><Relationship Id="rId72" Type="http://schemas.openxmlformats.org/officeDocument/2006/relationships/slide" Target="slides/slide53.xml"/><Relationship Id="rId73" Type="http://schemas.openxmlformats.org/officeDocument/2006/relationships/slide" Target="slides/slide54.xml"/><Relationship Id="rId74" Type="http://schemas.openxmlformats.org/officeDocument/2006/relationships/slide" Target="slides/slide55.xml"/><Relationship Id="rId75" Type="http://schemas.openxmlformats.org/officeDocument/2006/relationships/slide" Target="slides/slide56.xml"/><Relationship Id="rId76" Type="http://schemas.openxmlformats.org/officeDocument/2006/relationships/slide" Target="slides/slide57.xml"/><Relationship Id="rId77" Type="http://schemas.openxmlformats.org/officeDocument/2006/relationships/slide" Target="slides/slide58.xml"/><Relationship Id="rId78" Type="http://schemas.openxmlformats.org/officeDocument/2006/relationships/slide" Target="slides/slide59.xml"/><Relationship Id="rId79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100" Type="http://schemas.openxmlformats.org/officeDocument/2006/relationships/slide" Target="slides/slide81.xml"/><Relationship Id="rId101" Type="http://schemas.openxmlformats.org/officeDocument/2006/relationships/slide" Target="slides/slide82.xml"/><Relationship Id="rId102" Type="http://schemas.openxmlformats.org/officeDocument/2006/relationships/slide" Target="slides/slide83.xml"/><Relationship Id="rId103" Type="http://schemas.openxmlformats.org/officeDocument/2006/relationships/slide" Target="slides/slide84.xml"/><Relationship Id="rId104" Type="http://schemas.openxmlformats.org/officeDocument/2006/relationships/slide" Target="slides/slide85.xml"/><Relationship Id="rId105" Type="http://schemas.openxmlformats.org/officeDocument/2006/relationships/slide" Target="slides/slide86.xml"/><Relationship Id="rId106" Type="http://schemas.openxmlformats.org/officeDocument/2006/relationships/slide" Target="slides/slide87.xml"/><Relationship Id="rId107" Type="http://schemas.openxmlformats.org/officeDocument/2006/relationships/slide" Target="slides/slide88.xml"/><Relationship Id="rId108" Type="http://schemas.openxmlformats.org/officeDocument/2006/relationships/slide" Target="slides/slide89.xml"/><Relationship Id="rId109" Type="http://schemas.openxmlformats.org/officeDocument/2006/relationships/slide" Target="slides/slide90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140" Type="http://schemas.openxmlformats.org/officeDocument/2006/relationships/slide" Target="slides/slide121.xml"/><Relationship Id="rId141" Type="http://schemas.openxmlformats.org/officeDocument/2006/relationships/slide" Target="slides/slide12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Relationship Id="rId2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Relationship Id="rId3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9.emf"/><Relationship Id="rId3" Type="http://schemas.openxmlformats.org/officeDocument/2006/relationships/image" Target="../media/image1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Relationship Id="rId2" Type="http://schemas.openxmlformats.org/officeDocument/2006/relationships/image" Target="../media/image67.emf"/><Relationship Id="rId3" Type="http://schemas.openxmlformats.org/officeDocument/2006/relationships/image" Target="../media/image6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Relationship Id="rId2" Type="http://schemas.openxmlformats.org/officeDocument/2006/relationships/image" Target="../media/image71.emf"/><Relationship Id="rId3" Type="http://schemas.openxmlformats.org/officeDocument/2006/relationships/image" Target="../media/image72.e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emf"/><Relationship Id="rId1" Type="http://schemas.openxmlformats.org/officeDocument/2006/relationships/image" Target="../media/image79.wmf"/><Relationship Id="rId2" Type="http://schemas.openxmlformats.org/officeDocument/2006/relationships/image" Target="../media/image8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Relationship Id="rId2" Type="http://schemas.openxmlformats.org/officeDocument/2006/relationships/image" Target="../media/image9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Relationship Id="rId2" Type="http://schemas.openxmlformats.org/officeDocument/2006/relationships/image" Target="../media/image99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Relationship Id="rId2" Type="http://schemas.openxmlformats.org/officeDocument/2006/relationships/image" Target="../media/image9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Relationship Id="rId2" Type="http://schemas.openxmlformats.org/officeDocument/2006/relationships/image" Target="../media/image102.emf"/><Relationship Id="rId3" Type="http://schemas.openxmlformats.org/officeDocument/2006/relationships/image" Target="../media/image10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e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emf"/><Relationship Id="rId4" Type="http://schemas.openxmlformats.org/officeDocument/2006/relationships/image" Target="../media/image116.emf"/><Relationship Id="rId5" Type="http://schemas.openxmlformats.org/officeDocument/2006/relationships/image" Target="../media/image117.emf"/><Relationship Id="rId6" Type="http://schemas.openxmlformats.org/officeDocument/2006/relationships/image" Target="../media/image118.emf"/><Relationship Id="rId7" Type="http://schemas.openxmlformats.org/officeDocument/2006/relationships/image" Target="../media/image119.emf"/><Relationship Id="rId8" Type="http://schemas.openxmlformats.org/officeDocument/2006/relationships/image" Target="../media/image120.emf"/><Relationship Id="rId9" Type="http://schemas.openxmlformats.org/officeDocument/2006/relationships/image" Target="../media/image121.emf"/><Relationship Id="rId1" Type="http://schemas.openxmlformats.org/officeDocument/2006/relationships/image" Target="../media/image113.emf"/><Relationship Id="rId2" Type="http://schemas.openxmlformats.org/officeDocument/2006/relationships/image" Target="../media/image11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4" Type="http://schemas.openxmlformats.org/officeDocument/2006/relationships/image" Target="../media/image127.emf"/><Relationship Id="rId1" Type="http://schemas.openxmlformats.org/officeDocument/2006/relationships/image" Target="../media/image124.emf"/><Relationship Id="rId2" Type="http://schemas.openxmlformats.org/officeDocument/2006/relationships/image" Target="../media/image125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4" Type="http://schemas.openxmlformats.org/officeDocument/2006/relationships/image" Target="../media/image151.emf"/><Relationship Id="rId1" Type="http://schemas.openxmlformats.org/officeDocument/2006/relationships/image" Target="../media/image148.emf"/><Relationship Id="rId2" Type="http://schemas.openxmlformats.org/officeDocument/2006/relationships/image" Target="../media/image149.e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emf"/><Relationship Id="rId4" Type="http://schemas.openxmlformats.org/officeDocument/2006/relationships/image" Target="../media/image151.emf"/><Relationship Id="rId5" Type="http://schemas.openxmlformats.org/officeDocument/2006/relationships/image" Target="../media/image155.emf"/><Relationship Id="rId6" Type="http://schemas.openxmlformats.org/officeDocument/2006/relationships/image" Target="../media/image156.emf"/><Relationship Id="rId7" Type="http://schemas.openxmlformats.org/officeDocument/2006/relationships/image" Target="../media/image157.emf"/><Relationship Id="rId1" Type="http://schemas.openxmlformats.org/officeDocument/2006/relationships/image" Target="../media/image148.emf"/><Relationship Id="rId2" Type="http://schemas.openxmlformats.org/officeDocument/2006/relationships/image" Target="../media/image149.e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4" Type="http://schemas.openxmlformats.org/officeDocument/2006/relationships/image" Target="../media/image160.emf"/><Relationship Id="rId5" Type="http://schemas.openxmlformats.org/officeDocument/2006/relationships/image" Target="../media/image161.emf"/><Relationship Id="rId6" Type="http://schemas.openxmlformats.org/officeDocument/2006/relationships/image" Target="../media/image162.emf"/><Relationship Id="rId1" Type="http://schemas.openxmlformats.org/officeDocument/2006/relationships/image" Target="../media/image158.emf"/><Relationship Id="rId2" Type="http://schemas.openxmlformats.org/officeDocument/2006/relationships/image" Target="../media/image15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15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emf"/><Relationship Id="rId4" Type="http://schemas.openxmlformats.org/officeDocument/2006/relationships/image" Target="../media/image160.emf"/><Relationship Id="rId5" Type="http://schemas.openxmlformats.org/officeDocument/2006/relationships/image" Target="../media/image162.emf"/><Relationship Id="rId6" Type="http://schemas.openxmlformats.org/officeDocument/2006/relationships/image" Target="../media/image158.emf"/><Relationship Id="rId7" Type="http://schemas.openxmlformats.org/officeDocument/2006/relationships/image" Target="../media/image164.emf"/><Relationship Id="rId1" Type="http://schemas.openxmlformats.org/officeDocument/2006/relationships/image" Target="../media/image163.emf"/><Relationship Id="rId2" Type="http://schemas.openxmlformats.org/officeDocument/2006/relationships/image" Target="../media/image159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emf"/><Relationship Id="rId2" Type="http://schemas.openxmlformats.org/officeDocument/2006/relationships/image" Target="../media/image16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emf"/><Relationship Id="rId4" Type="http://schemas.openxmlformats.org/officeDocument/2006/relationships/image" Target="../media/image173.emf"/><Relationship Id="rId5" Type="http://schemas.openxmlformats.org/officeDocument/2006/relationships/image" Target="../media/image174.emf"/><Relationship Id="rId1" Type="http://schemas.openxmlformats.org/officeDocument/2006/relationships/image" Target="../media/image170.emf"/><Relationship Id="rId2" Type="http://schemas.openxmlformats.org/officeDocument/2006/relationships/image" Target="../media/image17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emf"/><Relationship Id="rId2" Type="http://schemas.openxmlformats.org/officeDocument/2006/relationships/image" Target="../media/image17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09233-4D1A-7D4F-AAB6-CC3640604B5F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AEC04-02A6-0549-AB28-93C556A8B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48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3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4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3309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160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1609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7780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7780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778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3401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16098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>
              <a:buClr>
                <a:prstClr val="black"/>
              </a:buClr>
            </a:pPr>
            <a:fld id="{A27BD986-A59F-FD4B-BF98-C2F9CDA9466F}" type="slidenum">
              <a:rPr lang="en-US"/>
              <a:pPr>
                <a:buClr>
                  <a:prstClr val="black"/>
                </a:buClr>
              </a:pPr>
              <a:t>136</a:t>
            </a:fld>
            <a:endParaRPr lang="en-US"/>
          </a:p>
        </p:txBody>
      </p:sp>
      <p:sp>
        <p:nvSpPr>
          <p:cNvPr id="568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8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 MODELE GENERALISE UNE EXPERIENCE TRES VIEILLE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03916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1426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9340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ETANT DONNE UNE POPULATION SUR L’ECHIQUIER POLITIQUE 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EC04-02A6-0549-AB28-93C556A8BF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4676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5084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42667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61040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1612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0388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17669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42948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00611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23153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269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7641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2179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52442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2567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19878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5300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E18F7-F65A-5F42-9E66-C32F91A6BF17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7708856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AC8F-AD88-F94F-82B8-6E4C1EB9C93E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2549219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EEB9E-2CFD-3349-8B2A-76D244D64EB7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658656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8E9D8-19DA-B245-AD7D-1DAAD88F249F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97252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83C3D-27F3-2946-8DDD-260DCE70ACA8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034697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9526D-8F1E-044A-A79B-0A503582425D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0290527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1C10C-40B9-CF4E-94D2-3AB5E9551F72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890623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FBF14-FFE7-C645-8F69-A7C98136053B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248538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F47B6-6E6E-EB41-BA42-2F101B24637B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2814483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4633E-9965-B64C-81F9-BEEF20568DCE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995109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5C5168-5672-1941-B82C-8180579ED893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974420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0C7B8-B357-0342-B757-E828DC316378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591387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C8BAA-39B5-F547-A252-58F4AA982987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756276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668139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490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7FAC2-D2B1-894C-8B62-365241FED57F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077473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44562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93765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54095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82411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6324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344246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5572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4081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074171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7363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C6B51-606C-FC4E-B7ED-5DDBA778D91D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346463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56872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210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518113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9884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608986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75265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1348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532181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54688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121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E3330-3B4E-0C43-934A-F00AECD9D5C6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4212870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5704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25195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09316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22944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213759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30800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23414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467711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2041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868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32D28-53AA-754E-80B9-D544982BA4C3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62294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80099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90518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57047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1693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05922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56535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93438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48025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116175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3376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B1FFB-9921-0446-9141-AF53C4C18EC6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1637910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51134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97976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05095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33142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80959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08378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610779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5682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900832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268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A8D19-F5B8-EB49-A2EF-EC073E543E46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692826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2665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9813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0897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25837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5132271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097262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9214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509877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3205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9167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C4707-AEA1-324D-9D2A-6A5662B65F1B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6344023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51904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70969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114791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64455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46810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19521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67642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010699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653944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624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31BCD-CACC-3343-A343-3E82549955C4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6510277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122687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20272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16469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09069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28843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0E36-6C41-5B41-9B67-FC46044F2CB9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9046406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3A28A-CC67-EC4C-B9B4-BA656154A89D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130867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919D-20DD-DB43-B90B-92F452BDE842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85801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CD084-8CFC-A646-83E1-EEF21B1AA5BB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2478935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83605-0D0B-1D4A-B923-1603064FBBBB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08763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E831B-F6D6-294D-8CA3-39802A606B2F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7905277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C26C2-2DDB-214D-8ABC-E6811FCB904E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081369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474B-02B1-BC44-B374-AA556FF4A1F2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6730087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C3C43-0CA4-4C42-9735-DD31614FC5D2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289425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EAE52-78E7-3341-8D59-81A10ED69D97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8076243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E2F5F-FE98-B141-884C-1426B8D3B0BE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471121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4FE5E-1632-BB4A-940E-EC86DB46E049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7322270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58705-132D-D348-8D16-F3C816895AB5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2013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A3603-B4A2-8143-87A3-6638C4415CDD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96202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95F13B1-77CF-F941-AD87-7BE151D380D3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/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997518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77139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120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1888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8715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35361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49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99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178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2503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322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641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606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7241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756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9929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93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956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9634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384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4282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0542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02980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FB03F-FB0B-534D-B195-8A19DAB0260B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67002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5C29CE-EB76-424C-8DA4-385C6B29D725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215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2163E-1DB5-E448-9779-445E95B2558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3504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6C55B-723B-444A-8E5B-5A0BE69A53E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34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5D45-FB42-E440-B66E-A44D21E0BD69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23681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702B-92BA-0549-8A2C-80C7913A7058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01941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C7F58-4C7F-3648-AA9D-B34C0B294C25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034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7BE92-405F-0E49-B840-E646F95B872D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6690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E4CC8-8BF9-5948-8139-729B393D5D52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050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A18AD-7E51-2D49-B9C7-2DCAE04773B5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7634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9174E-E4DC-9A40-8C0A-C1CC04FFB31F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7126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0C2C06A-27C8-7B45-A281-2489A6062525}" type="slidenum">
              <a:rPr 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704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57979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228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039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04046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34404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9296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92780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7457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14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0549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201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BD352358-11C0-D048-9712-A75B2EA5EEE0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buClr>
                  <a:srgbClr val="000000"/>
                </a:buClr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7251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E808F30F-29C5-2345-92A6-0E8DE33E49F6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buClr>
                  <a:srgbClr val="000000"/>
                </a:buClr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242470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FC5DA367-1D5A-6A4F-86B4-87C64166E761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buClr>
                  <a:srgbClr val="000000"/>
                </a:buClr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940887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19B76248-C887-F44B-ACB3-8688C3EF7B6E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buClr>
                  <a:srgbClr val="000000"/>
                </a:buClr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01547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05E580D5-A69E-1D4F-942B-3FD8F15445E5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buClr>
                  <a:srgbClr val="000000"/>
                </a:buClr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248171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9C5A88CF-57E4-4144-9556-41D5AA320BF4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buClr>
                  <a:srgbClr val="000000"/>
                </a:buClr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96612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346FA6EF-D2EB-344B-BFDB-12EF5D69472B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buClr>
                  <a:srgbClr val="000000"/>
                </a:buClr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04546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0405F9F2-08D0-9F4A-A945-8384B60F4A96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buClr>
                  <a:srgbClr val="000000"/>
                </a:buClr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815671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6CEF30FF-AB9B-6D47-97F9-892E876CCCFE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buClr>
                  <a:srgbClr val="000000"/>
                </a:buClr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509642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D0815C1E-E473-3E49-9B9B-75962FD8B9E7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buClr>
                  <a:srgbClr val="000000"/>
                </a:buClr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749657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A3812029-E684-494C-AE72-82DA332AF19B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buClr>
                  <a:srgbClr val="000000"/>
                </a:buClr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8441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buClr>
                <a:srgbClr val="000000"/>
              </a:buClr>
            </a:pPr>
            <a:fld id="{A36991FE-78DD-3743-BA54-645AA3AF7537}" type="slidenum">
              <a:rPr lang="en-US">
                <a:solidFill>
                  <a:srgbClr val="000000"/>
                </a:solidFill>
                <a:latin typeface="P22 Typewriter"/>
                <a:ea typeface="ＭＳ Ｐゴシック"/>
              </a:rPr>
              <a:pPr>
                <a:buClr>
                  <a:srgbClr val="000000"/>
                </a:buClr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951029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3EED3-C3FE-0741-B566-85534CD002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783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33870-A5E5-AA4E-AD55-67093C47DB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84883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F6B3C-50A3-C141-BE82-1115EF3505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0239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3DBC9-A374-044B-B506-4532AB8402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364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3FD12-D6DC-6045-84E3-E09141AFB6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364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9E4CB-DE72-9048-B333-8751D76424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4302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E4BAB-4CD6-3441-8610-DCA42EA66C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0261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B0334-58C3-1347-8E50-DAE4E50873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4867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B0F3D-68CD-974B-8272-6DE3219873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6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AA825-D928-1248-82ED-AEAB760E34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559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16217-6A89-5349-A8E8-2D6BEAF2A7F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170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9520CB-CE24-6044-BEBD-BB79360F1E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3812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B7571B2-B553-B04A-B320-D0DB21B0D5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021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24670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4401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875587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8388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68816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29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5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8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4.xml"/><Relationship Id="rId8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9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0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57.xml"/><Relationship Id="rId9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9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1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63.xml"/><Relationship Id="rId4" Type="http://schemas.openxmlformats.org/officeDocument/2006/relationships/slideLayout" Target="../slideLayouts/slideLayout164.xml"/><Relationship Id="rId5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67.xml"/><Relationship Id="rId8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0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2.xml"/><Relationship Id="rId12" Type="http://schemas.openxmlformats.org/officeDocument/2006/relationships/theme" Target="../theme/theme16.xml"/><Relationship Id="rId1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78.xml"/><Relationship Id="rId8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1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3.xml"/><Relationship Id="rId12" Type="http://schemas.openxmlformats.org/officeDocument/2006/relationships/theme" Target="../theme/theme17.xml"/><Relationship Id="rId1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189.xml"/><Relationship Id="rId8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1.xml"/><Relationship Id="rId10" Type="http://schemas.openxmlformats.org/officeDocument/2006/relationships/slideLayout" Target="../slideLayouts/slideLayout192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4.xml"/><Relationship Id="rId12" Type="http://schemas.openxmlformats.org/officeDocument/2006/relationships/theme" Target="../theme/theme18.xml"/><Relationship Id="rId1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0.xml"/><Relationship Id="rId8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3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5.xml"/><Relationship Id="rId12" Type="http://schemas.openxmlformats.org/officeDocument/2006/relationships/slideLayout" Target="../slideLayouts/slideLayout216.xml"/><Relationship Id="rId13" Type="http://schemas.openxmlformats.org/officeDocument/2006/relationships/theme" Target="../theme/theme19.xml"/><Relationship Id="rId1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9.xml"/><Relationship Id="rId6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1.xml"/><Relationship Id="rId8" Type="http://schemas.openxmlformats.org/officeDocument/2006/relationships/slideLayout" Target="../slideLayouts/slideLayout212.xml"/><Relationship Id="rId9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1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4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41310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38" r:id="rId1"/>
    <p:sldLayoutId id="2147486839" r:id="rId2"/>
    <p:sldLayoutId id="2147486840" r:id="rId3"/>
    <p:sldLayoutId id="2147486841" r:id="rId4"/>
    <p:sldLayoutId id="2147486842" r:id="rId5"/>
    <p:sldLayoutId id="2147486843" r:id="rId6"/>
    <p:sldLayoutId id="2147486844" r:id="rId7"/>
    <p:sldLayoutId id="2147486845" r:id="rId8"/>
    <p:sldLayoutId id="2147486846" r:id="rId9"/>
    <p:sldLayoutId id="2147486847" r:id="rId10"/>
    <p:sldLayoutId id="21474868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9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 charset="0"/>
            </a:endParaRPr>
          </a:p>
        </p:txBody>
      </p:sp>
      <p:sp>
        <p:nvSpPr>
          <p:cNvPr id="209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 charset="0"/>
            </a:endParaRPr>
          </a:p>
        </p:txBody>
      </p:sp>
      <p:sp>
        <p:nvSpPr>
          <p:cNvPr id="209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490643-031E-324E-9F23-BEEA8FAE4DFE}" type="slidenum">
              <a:rPr lang="en-US">
                <a:solidFill>
                  <a:srgbClr val="000000"/>
                </a:solidFill>
                <a:latin typeface="P22 Typewriter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8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50" r:id="rId1"/>
    <p:sldLayoutId id="2147486851" r:id="rId2"/>
    <p:sldLayoutId id="2147486852" r:id="rId3"/>
    <p:sldLayoutId id="2147486853" r:id="rId4"/>
    <p:sldLayoutId id="2147486854" r:id="rId5"/>
    <p:sldLayoutId id="2147486855" r:id="rId6"/>
    <p:sldLayoutId id="2147486856" r:id="rId7"/>
    <p:sldLayoutId id="2147486857" r:id="rId8"/>
    <p:sldLayoutId id="2147486858" r:id="rId9"/>
    <p:sldLayoutId id="2147486859" r:id="rId10"/>
    <p:sldLayoutId id="2147486860" r:id="rId11"/>
    <p:sldLayoutId id="21474868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220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63" r:id="rId1"/>
    <p:sldLayoutId id="2147486864" r:id="rId2"/>
    <p:sldLayoutId id="2147486865" r:id="rId3"/>
    <p:sldLayoutId id="2147486866" r:id="rId4"/>
    <p:sldLayoutId id="2147486867" r:id="rId5"/>
    <p:sldLayoutId id="2147486868" r:id="rId6"/>
    <p:sldLayoutId id="2147486869" r:id="rId7"/>
    <p:sldLayoutId id="2147486870" r:id="rId8"/>
    <p:sldLayoutId id="2147486871" r:id="rId9"/>
    <p:sldLayoutId id="2147486872" r:id="rId10"/>
    <p:sldLayoutId id="21474868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939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5" r:id="rId1"/>
    <p:sldLayoutId id="2147486876" r:id="rId2"/>
    <p:sldLayoutId id="2147486877" r:id="rId3"/>
    <p:sldLayoutId id="2147486878" r:id="rId4"/>
    <p:sldLayoutId id="2147486879" r:id="rId5"/>
    <p:sldLayoutId id="2147486880" r:id="rId6"/>
    <p:sldLayoutId id="2147486881" r:id="rId7"/>
    <p:sldLayoutId id="2147486882" r:id="rId8"/>
    <p:sldLayoutId id="2147486883" r:id="rId9"/>
    <p:sldLayoutId id="2147486884" r:id="rId10"/>
    <p:sldLayoutId id="21474868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298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87" r:id="rId1"/>
    <p:sldLayoutId id="2147486888" r:id="rId2"/>
    <p:sldLayoutId id="2147486889" r:id="rId3"/>
    <p:sldLayoutId id="2147486890" r:id="rId4"/>
    <p:sldLayoutId id="2147486891" r:id="rId5"/>
    <p:sldLayoutId id="2147486892" r:id="rId6"/>
    <p:sldLayoutId id="2147486893" r:id="rId7"/>
    <p:sldLayoutId id="2147486894" r:id="rId8"/>
    <p:sldLayoutId id="2147486895" r:id="rId9"/>
    <p:sldLayoutId id="2147486896" r:id="rId10"/>
    <p:sldLayoutId id="21474868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6432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99" r:id="rId1"/>
    <p:sldLayoutId id="2147486900" r:id="rId2"/>
    <p:sldLayoutId id="2147486901" r:id="rId3"/>
    <p:sldLayoutId id="2147486902" r:id="rId4"/>
    <p:sldLayoutId id="2147486903" r:id="rId5"/>
    <p:sldLayoutId id="2147486904" r:id="rId6"/>
    <p:sldLayoutId id="2147486905" r:id="rId7"/>
    <p:sldLayoutId id="2147486906" r:id="rId8"/>
    <p:sldLayoutId id="2147486907" r:id="rId9"/>
    <p:sldLayoutId id="2147486908" r:id="rId10"/>
    <p:sldLayoutId id="21474869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7915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911" r:id="rId1"/>
    <p:sldLayoutId id="2147486912" r:id="rId2"/>
    <p:sldLayoutId id="2147486913" r:id="rId3"/>
    <p:sldLayoutId id="2147486914" r:id="rId4"/>
    <p:sldLayoutId id="2147486915" r:id="rId5"/>
    <p:sldLayoutId id="2147486916" r:id="rId6"/>
    <p:sldLayoutId id="2147486917" r:id="rId7"/>
    <p:sldLayoutId id="2147486918" r:id="rId8"/>
    <p:sldLayoutId id="2147486919" r:id="rId9"/>
    <p:sldLayoutId id="2147486920" r:id="rId10"/>
    <p:sldLayoutId id="21474869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4027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923" r:id="rId1"/>
    <p:sldLayoutId id="2147486924" r:id="rId2"/>
    <p:sldLayoutId id="2147486925" r:id="rId3"/>
    <p:sldLayoutId id="2147486926" r:id="rId4"/>
    <p:sldLayoutId id="2147486927" r:id="rId5"/>
    <p:sldLayoutId id="2147486928" r:id="rId6"/>
    <p:sldLayoutId id="2147486929" r:id="rId7"/>
    <p:sldLayoutId id="2147486930" r:id="rId8"/>
    <p:sldLayoutId id="2147486931" r:id="rId9"/>
    <p:sldLayoutId id="2147486932" r:id="rId10"/>
    <p:sldLayoutId id="21474869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7333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935" r:id="rId1"/>
    <p:sldLayoutId id="2147486936" r:id="rId2"/>
    <p:sldLayoutId id="2147486937" r:id="rId3"/>
    <p:sldLayoutId id="2147486938" r:id="rId4"/>
    <p:sldLayoutId id="2147486939" r:id="rId5"/>
    <p:sldLayoutId id="2147486940" r:id="rId6"/>
    <p:sldLayoutId id="2147486941" r:id="rId7"/>
    <p:sldLayoutId id="2147486942" r:id="rId8"/>
    <p:sldLayoutId id="2147486943" r:id="rId9"/>
    <p:sldLayoutId id="2147486944" r:id="rId10"/>
    <p:sldLayoutId id="21474869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9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 charset="0"/>
            </a:endParaRPr>
          </a:p>
        </p:txBody>
      </p:sp>
      <p:sp>
        <p:nvSpPr>
          <p:cNvPr id="209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P22 Typewriter"/>
              <a:ea typeface="ＭＳ Ｐゴシック" charset="0"/>
            </a:endParaRPr>
          </a:p>
        </p:txBody>
      </p:sp>
      <p:sp>
        <p:nvSpPr>
          <p:cNvPr id="209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BD6BB1-805E-454F-86F3-8022B48D9349}" type="slidenum">
              <a:rPr lang="en-US">
                <a:solidFill>
                  <a:srgbClr val="000000"/>
                </a:solidFill>
                <a:latin typeface="P22 Typewriter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P22 Typewriter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9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47" r:id="rId1"/>
    <p:sldLayoutId id="2147486948" r:id="rId2"/>
    <p:sldLayoutId id="2147486949" r:id="rId3"/>
    <p:sldLayoutId id="2147486950" r:id="rId4"/>
    <p:sldLayoutId id="2147486951" r:id="rId5"/>
    <p:sldLayoutId id="2147486952" r:id="rId6"/>
    <p:sldLayoutId id="2147486953" r:id="rId7"/>
    <p:sldLayoutId id="2147486954" r:id="rId8"/>
    <p:sldLayoutId id="2147486955" r:id="rId9"/>
    <p:sldLayoutId id="2147486956" r:id="rId10"/>
    <p:sldLayoutId id="2147486957" r:id="rId11"/>
    <p:sldLayoutId id="214748695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9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P22 Typewriter"/>
              <a:ea typeface="ＭＳ Ｐゴシック" charset="0"/>
            </a:endParaRPr>
          </a:p>
        </p:txBody>
      </p:sp>
      <p:sp>
        <p:nvSpPr>
          <p:cNvPr id="209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P22 Typewriter"/>
              <a:ea typeface="ＭＳ Ｐゴシック" charset="0"/>
            </a:endParaRPr>
          </a:p>
        </p:txBody>
      </p:sp>
      <p:sp>
        <p:nvSpPr>
          <p:cNvPr id="209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B9B9F4-56A3-0141-B6F1-BFDE0729F5EE}" type="slidenum">
              <a:rPr lang="en-US" smtClean="0">
                <a:solidFill>
                  <a:srgbClr val="000000"/>
                </a:solidFill>
                <a:latin typeface="P22 Typewriter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P22 Typewriter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1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3" r:id="rId1"/>
    <p:sldLayoutId id="2147484724" r:id="rId2"/>
    <p:sldLayoutId id="2147484725" r:id="rId3"/>
    <p:sldLayoutId id="2147484726" r:id="rId4"/>
    <p:sldLayoutId id="2147484727" r:id="rId5"/>
    <p:sldLayoutId id="2147484728" r:id="rId6"/>
    <p:sldLayoutId id="2147484729" r:id="rId7"/>
    <p:sldLayoutId id="2147484730" r:id="rId8"/>
    <p:sldLayoutId id="2147484731" r:id="rId9"/>
    <p:sldLayoutId id="2147484732" r:id="rId10"/>
    <p:sldLayoutId id="2147484733" r:id="rId11"/>
    <p:sldLayoutId id="214748473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7687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322" r:id="rId1"/>
    <p:sldLayoutId id="2147486323" r:id="rId2"/>
    <p:sldLayoutId id="2147486324" r:id="rId3"/>
    <p:sldLayoutId id="2147486325" r:id="rId4"/>
    <p:sldLayoutId id="2147486326" r:id="rId5"/>
    <p:sldLayoutId id="2147486327" r:id="rId6"/>
    <p:sldLayoutId id="2147486328" r:id="rId7"/>
    <p:sldLayoutId id="2147486329" r:id="rId8"/>
    <p:sldLayoutId id="2147486330" r:id="rId9"/>
    <p:sldLayoutId id="2147486331" r:id="rId10"/>
    <p:sldLayoutId id="21474863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3131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585" r:id="rId1"/>
    <p:sldLayoutId id="2147486586" r:id="rId2"/>
    <p:sldLayoutId id="2147486587" r:id="rId3"/>
    <p:sldLayoutId id="2147486588" r:id="rId4"/>
    <p:sldLayoutId id="2147486589" r:id="rId5"/>
    <p:sldLayoutId id="2147486590" r:id="rId6"/>
    <p:sldLayoutId id="2147486591" r:id="rId7"/>
    <p:sldLayoutId id="2147486592" r:id="rId8"/>
    <p:sldLayoutId id="2147486593" r:id="rId9"/>
    <p:sldLayoutId id="2147486594" r:id="rId10"/>
    <p:sldLayoutId id="21474865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4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84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84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5684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5684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29AF51C6-A50F-5B40-BCC4-2BB18F4AD109}" type="slidenum">
              <a:rPr lang="en-US" smtClean="0">
                <a:solidFill>
                  <a:srgbClr val="000000"/>
                </a:solidFill>
                <a:latin typeface="Arial"/>
                <a:ea typeface="ＭＳ Ｐゴシック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07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48" r:id="rId1"/>
    <p:sldLayoutId id="2147486649" r:id="rId2"/>
    <p:sldLayoutId id="2147486650" r:id="rId3"/>
    <p:sldLayoutId id="2147486651" r:id="rId4"/>
    <p:sldLayoutId id="2147486652" r:id="rId5"/>
    <p:sldLayoutId id="2147486653" r:id="rId6"/>
    <p:sldLayoutId id="2147486654" r:id="rId7"/>
    <p:sldLayoutId id="2147486655" r:id="rId8"/>
    <p:sldLayoutId id="2147486656" r:id="rId9"/>
    <p:sldLayoutId id="2147486657" r:id="rId10"/>
    <p:sldLayoutId id="2147486658" r:id="rId11"/>
    <p:sldLayoutId id="214748665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457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685" r:id="rId1"/>
    <p:sldLayoutId id="2147486686" r:id="rId2"/>
    <p:sldLayoutId id="2147486687" r:id="rId3"/>
    <p:sldLayoutId id="2147486688" r:id="rId4"/>
    <p:sldLayoutId id="2147486689" r:id="rId5"/>
    <p:sldLayoutId id="2147486690" r:id="rId6"/>
    <p:sldLayoutId id="2147486691" r:id="rId7"/>
    <p:sldLayoutId id="2147486692" r:id="rId8"/>
    <p:sldLayoutId id="2147486693" r:id="rId9"/>
    <p:sldLayoutId id="2147486694" r:id="rId10"/>
    <p:sldLayoutId id="2147486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9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97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P22 Typewriter"/>
              <a:ea typeface="ＭＳ Ｐゴシック" charset="0"/>
            </a:endParaRPr>
          </a:p>
        </p:txBody>
      </p:sp>
      <p:sp>
        <p:nvSpPr>
          <p:cNvPr id="2097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P22 Typewriter"/>
              <a:ea typeface="ＭＳ Ｐゴシック" charset="0"/>
            </a:endParaRPr>
          </a:p>
        </p:txBody>
      </p:sp>
      <p:sp>
        <p:nvSpPr>
          <p:cNvPr id="2097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50F0C8-C1A7-714B-844D-2710D432164D}" type="slidenum">
              <a:rPr lang="en-US" smtClean="0">
                <a:solidFill>
                  <a:srgbClr val="000000"/>
                </a:solidFill>
                <a:latin typeface="P22 Typewriter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P22 Typewriter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065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87" r:id="rId1"/>
    <p:sldLayoutId id="2147486788" r:id="rId2"/>
    <p:sldLayoutId id="2147486789" r:id="rId3"/>
    <p:sldLayoutId id="2147486790" r:id="rId4"/>
    <p:sldLayoutId id="2147486791" r:id="rId5"/>
    <p:sldLayoutId id="2147486792" r:id="rId6"/>
    <p:sldLayoutId id="2147486793" r:id="rId7"/>
    <p:sldLayoutId id="2147486794" r:id="rId8"/>
    <p:sldLayoutId id="2147486795" r:id="rId9"/>
    <p:sldLayoutId id="2147486796" r:id="rId10"/>
    <p:sldLayoutId id="2147486797" r:id="rId11"/>
    <p:sldLayoutId id="21474867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22 Typewriter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4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99D08A30-ED35-234C-848A-DEB728AD3813}" type="slidenum"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56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12" r:id="rId1"/>
    <p:sldLayoutId id="2147486813" r:id="rId2"/>
    <p:sldLayoutId id="2147486814" r:id="rId3"/>
    <p:sldLayoutId id="2147486815" r:id="rId4"/>
    <p:sldLayoutId id="2147486816" r:id="rId5"/>
    <p:sldLayoutId id="2147486817" r:id="rId6"/>
    <p:sldLayoutId id="2147486818" r:id="rId7"/>
    <p:sldLayoutId id="2147486819" r:id="rId8"/>
    <p:sldLayoutId id="2147486820" r:id="rId9"/>
    <p:sldLayoutId id="2147486821" r:id="rId10"/>
    <p:sldLayoutId id="2147486822" r:id="rId11"/>
    <p:sldLayoutId id="2147486823" r:id="rId12"/>
    <p:sldLayoutId id="214748682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11/14/16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5233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26" r:id="rId1"/>
    <p:sldLayoutId id="2147486827" r:id="rId2"/>
    <p:sldLayoutId id="2147486828" r:id="rId3"/>
    <p:sldLayoutId id="2147486829" r:id="rId4"/>
    <p:sldLayoutId id="2147486830" r:id="rId5"/>
    <p:sldLayoutId id="2147486831" r:id="rId6"/>
    <p:sldLayoutId id="2147486832" r:id="rId7"/>
    <p:sldLayoutId id="2147486833" r:id="rId8"/>
    <p:sldLayoutId id="2147486834" r:id="rId9"/>
    <p:sldLayoutId id="2147486835" r:id="rId10"/>
    <p:sldLayoutId id="21474868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30.png"/></Relationships>
</file>

<file path=ppt/slides/_rels/slide10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10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10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10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10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30.png"/></Relationships>
</file>

<file path=ppt/slides/_rels/slide10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4.png"/></Relationships>
</file>

<file path=ppt/slides/_rels/slide10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5.png"/><Relationship Id="rId6" Type="http://schemas.openxmlformats.org/officeDocument/2006/relationships/image" Target="../media/image91.png"/><Relationship Id="rId7" Type="http://schemas.openxmlformats.org/officeDocument/2006/relationships/image" Target="../media/image138.png"/><Relationship Id="rId8" Type="http://schemas.openxmlformats.org/officeDocument/2006/relationships/image" Target="../media/image142.png"/><Relationship Id="rId9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43.gif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43.gif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44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45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8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46.jp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4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47.jp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47.jp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47.jp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47.jpg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5.xml"/></Relationships>
</file>

<file path=ppt/slides/_rels/slide12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0.emf"/><Relationship Id="rId12" Type="http://schemas.openxmlformats.org/officeDocument/2006/relationships/image" Target="../media/image153.jpeg"/><Relationship Id="rId13" Type="http://schemas.openxmlformats.org/officeDocument/2006/relationships/image" Target="../media/image154.jpeg"/><Relationship Id="rId14" Type="http://schemas.openxmlformats.org/officeDocument/2006/relationships/oleObject" Target="../embeddings/oleObject93.bin"/><Relationship Id="rId15" Type="http://schemas.openxmlformats.org/officeDocument/2006/relationships/image" Target="../media/image151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66.xml"/><Relationship Id="rId4" Type="http://schemas.openxmlformats.org/officeDocument/2006/relationships/image" Target="../media/image152.jpg"/><Relationship Id="rId5" Type="http://schemas.openxmlformats.org/officeDocument/2006/relationships/oleObject" Target="../embeddings/oleObject89.bin"/><Relationship Id="rId6" Type="http://schemas.openxmlformats.org/officeDocument/2006/relationships/image" Target="../media/image148.emf"/><Relationship Id="rId7" Type="http://schemas.openxmlformats.org/officeDocument/2006/relationships/oleObject" Target="../embeddings/oleObject90.bin"/><Relationship Id="rId8" Type="http://schemas.openxmlformats.org/officeDocument/2006/relationships/oleObject" Target="../embeddings/oleObject91.bin"/><Relationship Id="rId9" Type="http://schemas.openxmlformats.org/officeDocument/2006/relationships/image" Target="../media/image149.emf"/><Relationship Id="rId10" Type="http://schemas.openxmlformats.org/officeDocument/2006/relationships/oleObject" Target="../embeddings/oleObject92.bin"/></Relationships>
</file>

<file path=ppt/slides/_rels/slide1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9.emf"/><Relationship Id="rId20" Type="http://schemas.openxmlformats.org/officeDocument/2006/relationships/oleObject" Target="../embeddings/oleObject101.bin"/><Relationship Id="rId21" Type="http://schemas.openxmlformats.org/officeDocument/2006/relationships/image" Target="../media/image157.emf"/><Relationship Id="rId10" Type="http://schemas.openxmlformats.org/officeDocument/2006/relationships/oleObject" Target="../embeddings/oleObject97.bin"/><Relationship Id="rId11" Type="http://schemas.openxmlformats.org/officeDocument/2006/relationships/image" Target="../media/image150.emf"/><Relationship Id="rId12" Type="http://schemas.openxmlformats.org/officeDocument/2006/relationships/image" Target="../media/image153.jpeg"/><Relationship Id="rId13" Type="http://schemas.openxmlformats.org/officeDocument/2006/relationships/image" Target="../media/image154.jpeg"/><Relationship Id="rId14" Type="http://schemas.openxmlformats.org/officeDocument/2006/relationships/oleObject" Target="../embeddings/oleObject98.bin"/><Relationship Id="rId15" Type="http://schemas.openxmlformats.org/officeDocument/2006/relationships/image" Target="../media/image151.emf"/><Relationship Id="rId16" Type="http://schemas.openxmlformats.org/officeDocument/2006/relationships/oleObject" Target="../embeddings/oleObject99.bin"/><Relationship Id="rId17" Type="http://schemas.openxmlformats.org/officeDocument/2006/relationships/image" Target="../media/image155.emf"/><Relationship Id="rId18" Type="http://schemas.openxmlformats.org/officeDocument/2006/relationships/oleObject" Target="../embeddings/oleObject100.bin"/><Relationship Id="rId19" Type="http://schemas.openxmlformats.org/officeDocument/2006/relationships/image" Target="../media/image156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67.xml"/><Relationship Id="rId4" Type="http://schemas.openxmlformats.org/officeDocument/2006/relationships/image" Target="../media/image152.jpg"/><Relationship Id="rId5" Type="http://schemas.openxmlformats.org/officeDocument/2006/relationships/oleObject" Target="../embeddings/oleObject94.bin"/><Relationship Id="rId6" Type="http://schemas.openxmlformats.org/officeDocument/2006/relationships/image" Target="../media/image148.emf"/><Relationship Id="rId7" Type="http://schemas.openxmlformats.org/officeDocument/2006/relationships/oleObject" Target="../embeddings/oleObject95.bin"/><Relationship Id="rId8" Type="http://schemas.openxmlformats.org/officeDocument/2006/relationships/oleObject" Target="../embeddings/oleObject96.bin"/></Relationships>
</file>

<file path=ppt/slides/_rels/slide1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0.emf"/><Relationship Id="rId12" Type="http://schemas.openxmlformats.org/officeDocument/2006/relationships/oleObject" Target="../embeddings/oleObject106.bin"/><Relationship Id="rId13" Type="http://schemas.openxmlformats.org/officeDocument/2006/relationships/image" Target="../media/image161.emf"/><Relationship Id="rId14" Type="http://schemas.openxmlformats.org/officeDocument/2006/relationships/oleObject" Target="../embeddings/oleObject107.bin"/><Relationship Id="rId15" Type="http://schemas.openxmlformats.org/officeDocument/2006/relationships/image" Target="../media/image162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68.xml"/><Relationship Id="rId4" Type="http://schemas.openxmlformats.org/officeDocument/2006/relationships/oleObject" Target="../embeddings/oleObject102.bin"/><Relationship Id="rId5" Type="http://schemas.openxmlformats.org/officeDocument/2006/relationships/image" Target="../media/image158.emf"/><Relationship Id="rId6" Type="http://schemas.openxmlformats.org/officeDocument/2006/relationships/oleObject" Target="../embeddings/oleObject103.bin"/><Relationship Id="rId7" Type="http://schemas.openxmlformats.org/officeDocument/2006/relationships/image" Target="../media/image159.emf"/><Relationship Id="rId8" Type="http://schemas.openxmlformats.org/officeDocument/2006/relationships/oleObject" Target="../embeddings/oleObject104.bin"/><Relationship Id="rId9" Type="http://schemas.openxmlformats.org/officeDocument/2006/relationships/image" Target="../media/image151.emf"/><Relationship Id="rId10" Type="http://schemas.openxmlformats.org/officeDocument/2006/relationships/oleObject" Target="../embeddings/oleObject105.bin"/></Relationships>
</file>

<file path=ppt/slides/_rels/slide1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0.emf"/><Relationship Id="rId12" Type="http://schemas.openxmlformats.org/officeDocument/2006/relationships/oleObject" Target="../embeddings/oleObject112.bin"/><Relationship Id="rId13" Type="http://schemas.openxmlformats.org/officeDocument/2006/relationships/image" Target="../media/image162.emf"/><Relationship Id="rId14" Type="http://schemas.openxmlformats.org/officeDocument/2006/relationships/oleObject" Target="../embeddings/oleObject113.bin"/><Relationship Id="rId15" Type="http://schemas.openxmlformats.org/officeDocument/2006/relationships/image" Target="../media/image158.emf"/><Relationship Id="rId16" Type="http://schemas.openxmlformats.org/officeDocument/2006/relationships/oleObject" Target="../embeddings/oleObject114.bin"/><Relationship Id="rId17" Type="http://schemas.openxmlformats.org/officeDocument/2006/relationships/image" Target="../media/image164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69.xml"/><Relationship Id="rId4" Type="http://schemas.openxmlformats.org/officeDocument/2006/relationships/oleObject" Target="../embeddings/oleObject108.bin"/><Relationship Id="rId5" Type="http://schemas.openxmlformats.org/officeDocument/2006/relationships/image" Target="../media/image163.emf"/><Relationship Id="rId6" Type="http://schemas.openxmlformats.org/officeDocument/2006/relationships/oleObject" Target="../embeddings/oleObject109.bin"/><Relationship Id="rId7" Type="http://schemas.openxmlformats.org/officeDocument/2006/relationships/image" Target="../media/image159.emf"/><Relationship Id="rId8" Type="http://schemas.openxmlformats.org/officeDocument/2006/relationships/oleObject" Target="../embeddings/oleObject110.bin"/><Relationship Id="rId9" Type="http://schemas.openxmlformats.org/officeDocument/2006/relationships/image" Target="../media/image151.emf"/><Relationship Id="rId10" Type="http://schemas.openxmlformats.org/officeDocument/2006/relationships/oleObject" Target="../embeddings/oleObject111.bin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4" Type="http://schemas.openxmlformats.org/officeDocument/2006/relationships/oleObject" Target="../embeddings/oleObject115.bin"/><Relationship Id="rId5" Type="http://schemas.openxmlformats.org/officeDocument/2006/relationships/image" Target="../media/image165.emf"/><Relationship Id="rId6" Type="http://schemas.openxmlformats.org/officeDocument/2006/relationships/oleObject" Target="../embeddings/oleObject116.bin"/><Relationship Id="rId7" Type="http://schemas.openxmlformats.org/officeDocument/2006/relationships/image" Target="../media/image166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e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4" Type="http://schemas.openxmlformats.org/officeDocument/2006/relationships/image" Target="../media/image167.jpeg"/><Relationship Id="rId5" Type="http://schemas.openxmlformats.org/officeDocument/2006/relationships/image" Target="../media/image168.jpeg"/><Relationship Id="rId6" Type="http://schemas.openxmlformats.org/officeDocument/2006/relationships/oleObject" Target="../embeddings/oleObject117.bin"/><Relationship Id="rId7" Type="http://schemas.openxmlformats.org/officeDocument/2006/relationships/image" Target="../media/image151.emf"/><Relationship Id="rId8" Type="http://schemas.openxmlformats.org/officeDocument/2006/relationships/image" Target="../media/image169.jpeg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2.xml"/></Relationships>
</file>

<file path=ppt/slides/_rels/slide13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2.emf"/><Relationship Id="rId12" Type="http://schemas.openxmlformats.org/officeDocument/2006/relationships/oleObject" Target="../embeddings/oleObject121.bin"/><Relationship Id="rId13" Type="http://schemas.openxmlformats.org/officeDocument/2006/relationships/image" Target="../media/image173.emf"/><Relationship Id="rId14" Type="http://schemas.openxmlformats.org/officeDocument/2006/relationships/oleObject" Target="../embeddings/oleObject122.bin"/><Relationship Id="rId15" Type="http://schemas.openxmlformats.org/officeDocument/2006/relationships/image" Target="../media/image174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73.xml"/><Relationship Id="rId4" Type="http://schemas.openxmlformats.org/officeDocument/2006/relationships/image" Target="../media/image152.jpg"/><Relationship Id="rId5" Type="http://schemas.openxmlformats.org/officeDocument/2006/relationships/oleObject" Target="../embeddings/oleObject118.bin"/><Relationship Id="rId6" Type="http://schemas.openxmlformats.org/officeDocument/2006/relationships/image" Target="../media/image170.emf"/><Relationship Id="rId7" Type="http://schemas.openxmlformats.org/officeDocument/2006/relationships/oleObject" Target="../embeddings/oleObject119.bin"/><Relationship Id="rId8" Type="http://schemas.openxmlformats.org/officeDocument/2006/relationships/image" Target="../media/image171.emf"/><Relationship Id="rId9" Type="http://schemas.openxmlformats.org/officeDocument/2006/relationships/image" Target="../media/image153.jpeg"/><Relationship Id="rId10" Type="http://schemas.openxmlformats.org/officeDocument/2006/relationships/oleObject" Target="../embeddings/oleObject120.bin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4" Type="http://schemas.openxmlformats.org/officeDocument/2006/relationships/oleObject" Target="../embeddings/oleObject123.bin"/><Relationship Id="rId5" Type="http://schemas.openxmlformats.org/officeDocument/2006/relationships/image" Target="../media/image175.emf"/><Relationship Id="rId6" Type="http://schemas.openxmlformats.org/officeDocument/2006/relationships/oleObject" Target="../embeddings/oleObject124.bin"/><Relationship Id="rId7" Type="http://schemas.openxmlformats.org/officeDocument/2006/relationships/image" Target="../media/image176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1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6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4" Type="http://schemas.openxmlformats.org/officeDocument/2006/relationships/notesSlide" Target="../notesSlides/notesSlide77.xml"/><Relationship Id="rId5" Type="http://schemas.openxmlformats.org/officeDocument/2006/relationships/image" Target="../media/image177.png"/><Relationship Id="rId1" Type="http://schemas.microsoft.com/office/2007/relationships/media" Target="file://localhost/Users/bernardchazelle/Documents/Talks/videos/flocking.wmv" TargetMode="External"/><Relationship Id="rId2" Type="http://schemas.openxmlformats.org/officeDocument/2006/relationships/video" Target="file://localhost/Users/bernardchazelle/Documents/Talks/videos/flocking.wmv" TargetMode="Externa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2.xml"/><Relationship Id="rId4" Type="http://schemas.openxmlformats.org/officeDocument/2006/relationships/image" Target="../media/image178.png"/><Relationship Id="rId1" Type="http://schemas.microsoft.com/office/2007/relationships/media" Target="file://localhost/Users/bernardchazelle/Documents/Talks/videos/starlings.wmv" TargetMode="External"/><Relationship Id="rId2" Type="http://schemas.openxmlformats.org/officeDocument/2006/relationships/video" Target="file://localhost/Users/bernardchazelle/Documents/Talks/videos/starlings.wmv" TargetMode="Externa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4" Type="http://schemas.microsoft.com/office/2007/relationships/hdphoto" Target="../media/hdphoto2.wdp"/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78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1.xml"/><Relationship Id="rId4" Type="http://schemas.openxmlformats.org/officeDocument/2006/relationships/notesSlide" Target="../notesSlides/notesSlide79.xml"/><Relationship Id="rId5" Type="http://schemas.openxmlformats.org/officeDocument/2006/relationships/image" Target="../media/image180.png"/><Relationship Id="rId1" Type="http://schemas.microsoft.com/office/2007/relationships/media" Target="file://localhost/Users/bernardchazelle/Documents/Talks/videos/metronome3.wmv" TargetMode="External"/><Relationship Id="rId2" Type="http://schemas.openxmlformats.org/officeDocument/2006/relationships/video" Target="file://localhost/Users/bernardchazelle/Documents/Talks/videos/metronome3.wm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e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181.jpeg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jpeg"/><Relationship Id="rId4" Type="http://schemas.openxmlformats.org/officeDocument/2006/relationships/image" Target="../media/image184.jpeg"/><Relationship Id="rId1" Type="http://schemas.openxmlformats.org/officeDocument/2006/relationships/slideLayout" Target="../slideLayouts/slideLayout205.xml"/><Relationship Id="rId2" Type="http://schemas.openxmlformats.org/officeDocument/2006/relationships/image" Target="../media/image182.jpe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4" Type="http://schemas.openxmlformats.org/officeDocument/2006/relationships/image" Target="../media/image187.jpeg"/><Relationship Id="rId5" Type="http://schemas.openxmlformats.org/officeDocument/2006/relationships/image" Target="../media/image188.jpeg"/><Relationship Id="rId1" Type="http://schemas.openxmlformats.org/officeDocument/2006/relationships/slideLayout" Target="../slideLayouts/slideLayout205.xml"/><Relationship Id="rId2" Type="http://schemas.openxmlformats.org/officeDocument/2006/relationships/image" Target="../media/image185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6.emf"/><Relationship Id="rId10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9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9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16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9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9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4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9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37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44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46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4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9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5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16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50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5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54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5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56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5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58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oleObject" Target="../embeddings/oleObject40.bin"/><Relationship Id="rId5" Type="http://schemas.openxmlformats.org/officeDocument/2006/relationships/image" Target="../media/image59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oleObject" Target="../embeddings/oleObject41.bin"/><Relationship Id="rId5" Type="http://schemas.openxmlformats.org/officeDocument/2006/relationships/image" Target="../media/image61.emf"/><Relationship Id="rId6" Type="http://schemas.openxmlformats.org/officeDocument/2006/relationships/oleObject" Target="../embeddings/oleObject42.bin"/><Relationship Id="rId7" Type="http://schemas.openxmlformats.org/officeDocument/2006/relationships/image" Target="../media/image62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oleObject" Target="../embeddings/oleObject43.bin"/><Relationship Id="rId5" Type="http://schemas.openxmlformats.org/officeDocument/2006/relationships/image" Target="../media/image63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64.emf"/><Relationship Id="rId8" Type="http://schemas.openxmlformats.org/officeDocument/2006/relationships/oleObject" Target="../embeddings/oleObject45.bin"/><Relationship Id="rId9" Type="http://schemas.openxmlformats.org/officeDocument/2006/relationships/image" Target="../media/image65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oleObject" Target="../embeddings/oleObject46.bin"/><Relationship Id="rId5" Type="http://schemas.openxmlformats.org/officeDocument/2006/relationships/image" Target="../media/image66.emf"/><Relationship Id="rId6" Type="http://schemas.openxmlformats.org/officeDocument/2006/relationships/image" Target="../media/image69.png"/><Relationship Id="rId7" Type="http://schemas.openxmlformats.org/officeDocument/2006/relationships/oleObject" Target="../embeddings/oleObject47.bin"/><Relationship Id="rId8" Type="http://schemas.openxmlformats.org/officeDocument/2006/relationships/image" Target="../media/image67.emf"/><Relationship Id="rId9" Type="http://schemas.openxmlformats.org/officeDocument/2006/relationships/oleObject" Target="../embeddings/oleObject48.bin"/><Relationship Id="rId10" Type="http://schemas.openxmlformats.org/officeDocument/2006/relationships/image" Target="../media/image68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9.xml"/></Relationships>
</file>

<file path=ppt/slides/_rels/slide4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7.png"/><Relationship Id="rId12" Type="http://schemas.openxmlformats.org/officeDocument/2006/relationships/oleObject" Target="../embeddings/oleObject51.bin"/><Relationship Id="rId13" Type="http://schemas.openxmlformats.org/officeDocument/2006/relationships/image" Target="../media/image72.emf"/><Relationship Id="rId14" Type="http://schemas.openxmlformats.org/officeDocument/2006/relationships/image" Target="../media/image60.png"/><Relationship Id="rId15" Type="http://schemas.openxmlformats.org/officeDocument/2006/relationships/image" Target="../media/image78.png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9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70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71.emf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/Relationships>
</file>

<file path=ppt/slides/_rels/slide4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wmf"/><Relationship Id="rId12" Type="http://schemas.openxmlformats.org/officeDocument/2006/relationships/oleObject" Target="../embeddings/oleObject53.bin"/><Relationship Id="rId13" Type="http://schemas.openxmlformats.org/officeDocument/2006/relationships/image" Target="../media/image80.emf"/><Relationship Id="rId14" Type="http://schemas.openxmlformats.org/officeDocument/2006/relationships/oleObject" Target="../embeddings/oleObject54.bin"/><Relationship Id="rId15" Type="http://schemas.openxmlformats.org/officeDocument/2006/relationships/image" Target="../media/image81.emf"/><Relationship Id="rId16" Type="http://schemas.openxmlformats.org/officeDocument/2006/relationships/oleObject" Target="../embeddings/oleObject55.bin"/><Relationship Id="rId17" Type="http://schemas.openxmlformats.org/officeDocument/2006/relationships/image" Target="../media/image8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9.xml"/><Relationship Id="rId3" Type="http://schemas.openxmlformats.org/officeDocument/2006/relationships/image" Target="../media/image60.png"/><Relationship Id="rId4" Type="http://schemas.openxmlformats.org/officeDocument/2006/relationships/image" Target="../media/image73.png"/><Relationship Id="rId5" Type="http://schemas.openxmlformats.org/officeDocument/2006/relationships/image" Target="../media/image78.png"/><Relationship Id="rId6" Type="http://schemas.openxmlformats.org/officeDocument/2006/relationships/image" Target="../media/image74.png"/><Relationship Id="rId7" Type="http://schemas.openxmlformats.org/officeDocument/2006/relationships/image" Target="../media/image75.png"/><Relationship Id="rId8" Type="http://schemas.openxmlformats.org/officeDocument/2006/relationships/image" Target="../media/image76.png"/><Relationship Id="rId9" Type="http://schemas.openxmlformats.org/officeDocument/2006/relationships/image" Target="../media/image77.png"/><Relationship Id="rId10" Type="http://schemas.openxmlformats.org/officeDocument/2006/relationships/oleObject" Target="../embeddings/oleObject52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56.bin"/><Relationship Id="rId5" Type="http://schemas.openxmlformats.org/officeDocument/2006/relationships/image" Target="../media/image8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85.jpeg"/><Relationship Id="rId5" Type="http://schemas.openxmlformats.org/officeDocument/2006/relationships/oleObject" Target="../embeddings/oleObject57.bin"/><Relationship Id="rId6" Type="http://schemas.openxmlformats.org/officeDocument/2006/relationships/image" Target="../media/image84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87.png"/><Relationship Id="rId5" Type="http://schemas.openxmlformats.org/officeDocument/2006/relationships/oleObject" Target="../embeddings/oleObject58.bin"/><Relationship Id="rId6" Type="http://schemas.openxmlformats.org/officeDocument/2006/relationships/image" Target="../media/image86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Relationship Id="rId2" Type="http://schemas.openxmlformats.org/officeDocument/2006/relationships/notesSlide" Target="../notesSlides/notesSlide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88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" Type="http://schemas.openxmlformats.org/officeDocument/2006/relationships/slideLayout" Target="../slideLayouts/slideLayout183.xml"/><Relationship Id="rId2" Type="http://schemas.openxmlformats.org/officeDocument/2006/relationships/notesSlide" Target="../notesSlides/notesSlide3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Relationship Id="rId11" Type="http://schemas.openxmlformats.org/officeDocument/2006/relationships/image" Target="../media/image92.png"/><Relationship Id="rId1" Type="http://schemas.openxmlformats.org/officeDocument/2006/relationships/slideLayout" Target="../slideLayouts/slideLayout183.xml"/><Relationship Id="rId2" Type="http://schemas.openxmlformats.org/officeDocument/2006/relationships/notesSlide" Target="../notesSlides/notesSlide32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1.png"/><Relationship Id="rId12" Type="http://schemas.openxmlformats.org/officeDocument/2006/relationships/oleObject" Target="../embeddings/oleObject59.bin"/><Relationship Id="rId13" Type="http://schemas.openxmlformats.org/officeDocument/2006/relationships/image" Target="../media/image93.emf"/><Relationship Id="rId14" Type="http://schemas.openxmlformats.org/officeDocument/2006/relationships/oleObject" Target="../embeddings/oleObject60.bin"/><Relationship Id="rId15" Type="http://schemas.openxmlformats.org/officeDocument/2006/relationships/image" Target="../media/image94.emf"/><Relationship Id="rId16" Type="http://schemas.openxmlformats.org/officeDocument/2006/relationships/image" Target="../media/image92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83.xml"/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89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90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image" Target="../media/image96.jpeg"/><Relationship Id="rId5" Type="http://schemas.openxmlformats.org/officeDocument/2006/relationships/oleObject" Target="../embeddings/oleObject61.bin"/><Relationship Id="rId6" Type="http://schemas.openxmlformats.org/officeDocument/2006/relationships/image" Target="../media/image95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7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62.bin"/><Relationship Id="rId5" Type="http://schemas.openxmlformats.org/officeDocument/2006/relationships/image" Target="../media/image98.emf"/><Relationship Id="rId6" Type="http://schemas.openxmlformats.org/officeDocument/2006/relationships/oleObject" Target="../embeddings/oleObject63.bin"/><Relationship Id="rId7" Type="http://schemas.openxmlformats.org/officeDocument/2006/relationships/image" Target="../media/image99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100.emf"/><Relationship Id="rId6" Type="http://schemas.openxmlformats.org/officeDocument/2006/relationships/oleObject" Target="../embeddings/oleObject65.bin"/><Relationship Id="rId7" Type="http://schemas.openxmlformats.org/officeDocument/2006/relationships/image" Target="../media/image99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4" Type="http://schemas.openxmlformats.org/officeDocument/2006/relationships/oleObject" Target="../embeddings/oleObject66.bin"/><Relationship Id="rId5" Type="http://schemas.openxmlformats.org/officeDocument/2006/relationships/image" Target="../media/image101.emf"/><Relationship Id="rId6" Type="http://schemas.openxmlformats.org/officeDocument/2006/relationships/oleObject" Target="../embeddings/oleObject67.bin"/><Relationship Id="rId7" Type="http://schemas.openxmlformats.org/officeDocument/2006/relationships/image" Target="../media/image102.emf"/><Relationship Id="rId8" Type="http://schemas.openxmlformats.org/officeDocument/2006/relationships/oleObject" Target="../embeddings/oleObject68.bin"/><Relationship Id="rId9" Type="http://schemas.openxmlformats.org/officeDocument/2006/relationships/image" Target="../media/image103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05.png"/><Relationship Id="rId3" Type="http://schemas.openxmlformats.org/officeDocument/2006/relationships/image" Target="../media/image97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11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69.bin"/><Relationship Id="rId5" Type="http://schemas.openxmlformats.org/officeDocument/2006/relationships/image" Target="../media/image44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15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image" Target="../media/image111.jpg"/><Relationship Id="rId5" Type="http://schemas.openxmlformats.org/officeDocument/2006/relationships/oleObject" Target="../embeddings/oleObject70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111.jpg"/><Relationship Id="rId5" Type="http://schemas.openxmlformats.org/officeDocument/2006/relationships/oleObject" Target="../embeddings/oleObject71.bin"/><Relationship Id="rId6" Type="http://schemas.openxmlformats.org/officeDocument/2006/relationships/image" Target="../media/image112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161.xml"/></Relationships>
</file>

<file path=ppt/slides/_rels/slide7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4.bin"/><Relationship Id="rId20" Type="http://schemas.openxmlformats.org/officeDocument/2006/relationships/image" Target="../media/image120.emf"/><Relationship Id="rId21" Type="http://schemas.openxmlformats.org/officeDocument/2006/relationships/oleObject" Target="../embeddings/oleObject80.bin"/><Relationship Id="rId22" Type="http://schemas.openxmlformats.org/officeDocument/2006/relationships/image" Target="../media/image121.emf"/><Relationship Id="rId10" Type="http://schemas.openxmlformats.org/officeDocument/2006/relationships/image" Target="../media/image115.emf"/><Relationship Id="rId11" Type="http://schemas.openxmlformats.org/officeDocument/2006/relationships/oleObject" Target="../embeddings/oleObject75.bin"/><Relationship Id="rId12" Type="http://schemas.openxmlformats.org/officeDocument/2006/relationships/image" Target="../media/image116.emf"/><Relationship Id="rId13" Type="http://schemas.openxmlformats.org/officeDocument/2006/relationships/oleObject" Target="../embeddings/oleObject76.bin"/><Relationship Id="rId14" Type="http://schemas.openxmlformats.org/officeDocument/2006/relationships/image" Target="../media/image117.emf"/><Relationship Id="rId15" Type="http://schemas.openxmlformats.org/officeDocument/2006/relationships/oleObject" Target="../embeddings/oleObject77.bin"/><Relationship Id="rId16" Type="http://schemas.openxmlformats.org/officeDocument/2006/relationships/image" Target="../media/image118.emf"/><Relationship Id="rId17" Type="http://schemas.openxmlformats.org/officeDocument/2006/relationships/oleObject" Target="../embeddings/oleObject78.bin"/><Relationship Id="rId18" Type="http://schemas.openxmlformats.org/officeDocument/2006/relationships/image" Target="../media/image119.emf"/><Relationship Id="rId19" Type="http://schemas.openxmlformats.org/officeDocument/2006/relationships/oleObject" Target="../embeddings/oleObject79.bin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150.xml"/><Relationship Id="rId3" Type="http://schemas.openxmlformats.org/officeDocument/2006/relationships/notesSlide" Target="../notesSlides/notesSlide43.xml"/><Relationship Id="rId4" Type="http://schemas.openxmlformats.org/officeDocument/2006/relationships/image" Target="../media/image122.jpeg"/><Relationship Id="rId5" Type="http://schemas.openxmlformats.org/officeDocument/2006/relationships/oleObject" Target="../embeddings/oleObject72.bin"/><Relationship Id="rId6" Type="http://schemas.openxmlformats.org/officeDocument/2006/relationships/image" Target="../media/image113.emf"/><Relationship Id="rId7" Type="http://schemas.openxmlformats.org/officeDocument/2006/relationships/oleObject" Target="../embeddings/oleObject73.bin"/><Relationship Id="rId8" Type="http://schemas.openxmlformats.org/officeDocument/2006/relationships/image" Target="../media/image114.e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81.bin"/><Relationship Id="rId5" Type="http://schemas.openxmlformats.org/officeDocument/2006/relationships/image" Target="../media/image123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7.emf"/><Relationship Id="rId12" Type="http://schemas.openxmlformats.org/officeDocument/2006/relationships/image" Target="../media/image128.png"/><Relationship Id="rId13" Type="http://schemas.openxmlformats.org/officeDocument/2006/relationships/oleObject" Target="../embeddings/oleObject86.bin"/><Relationship Id="rId14" Type="http://schemas.openxmlformats.org/officeDocument/2006/relationships/oleObject" Target="../embeddings/oleObject87.bin"/><Relationship Id="rId15" Type="http://schemas.openxmlformats.org/officeDocument/2006/relationships/oleObject" Target="../embeddings/oleObject88.bin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35.xml"/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82.bin"/><Relationship Id="rId5" Type="http://schemas.openxmlformats.org/officeDocument/2006/relationships/image" Target="../media/image124.emf"/><Relationship Id="rId6" Type="http://schemas.openxmlformats.org/officeDocument/2006/relationships/oleObject" Target="../embeddings/oleObject83.bin"/><Relationship Id="rId7" Type="http://schemas.openxmlformats.org/officeDocument/2006/relationships/image" Target="../media/image125.emf"/><Relationship Id="rId8" Type="http://schemas.openxmlformats.org/officeDocument/2006/relationships/oleObject" Target="../embeddings/oleObject84.bin"/><Relationship Id="rId9" Type="http://schemas.openxmlformats.org/officeDocument/2006/relationships/image" Target="../media/image126.emf"/><Relationship Id="rId10" Type="http://schemas.openxmlformats.org/officeDocument/2006/relationships/oleObject" Target="../embeddings/oleObject85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4" Type="http://schemas.openxmlformats.org/officeDocument/2006/relationships/image" Target="../media/image130.png"/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30.png"/></Relationships>
</file>

<file path=ppt/slides/_rels/slide7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8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8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8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8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8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8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8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8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9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9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9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9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9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9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9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9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_rels/slide9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9.png"/><Relationship Id="rId12" Type="http://schemas.openxmlformats.org/officeDocument/2006/relationships/image" Target="../media/image140.png"/><Relationship Id="rId13" Type="http://schemas.openxmlformats.org/officeDocument/2006/relationships/image" Target="../media/image14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png"/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5" Type="http://schemas.openxmlformats.org/officeDocument/2006/relationships/image" Target="../media/image134.png"/><Relationship Id="rId6" Type="http://schemas.openxmlformats.org/officeDocument/2006/relationships/image" Target="../media/image135.png"/><Relationship Id="rId7" Type="http://schemas.openxmlformats.org/officeDocument/2006/relationships/image" Target="../media/image136.png"/><Relationship Id="rId8" Type="http://schemas.openxmlformats.org/officeDocument/2006/relationships/image" Target="../media/image137.png"/><Relationship Id="rId9" Type="http://schemas.openxmlformats.org/officeDocument/2006/relationships/image" Target="../media/image91.png"/><Relationship Id="rId10" Type="http://schemas.openxmlformats.org/officeDocument/2006/relationships/image" Target="../media/image1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3157530" cy="10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P22 Typewriter" charset="0"/>
              </a:rPr>
              <a:t>Test</a:t>
            </a:r>
            <a:endParaRPr lang="en-US" sz="3200" kern="0" dirty="0">
              <a:solidFill>
                <a:srgbClr val="FF0000"/>
              </a:solidFill>
              <a:latin typeface="P22 Typewriter" charset="0"/>
            </a:endParaRPr>
          </a:p>
          <a:p>
            <a:pPr>
              <a:defRPr/>
            </a:pPr>
            <a:endParaRPr lang="en-US" sz="2400" i="1" kern="0" dirty="0" smtClean="0">
              <a:solidFill>
                <a:srgbClr val="FF0000"/>
              </a:solidFill>
              <a:latin typeface="P22 Typewriter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99896" y="2484977"/>
            <a:ext cx="8979018" cy="10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kern="0" dirty="0" smtClean="0">
                <a:solidFill>
                  <a:prstClr val="white"/>
                </a:solidFill>
                <a:latin typeface="P22 Typewriter" charset="0"/>
              </a:rPr>
              <a:t>   Testing testing testing testing testing testing </a:t>
            </a:r>
            <a:r>
              <a:rPr lang="en-US" sz="3200" kern="0" dirty="0" err="1" smtClean="0">
                <a:solidFill>
                  <a:prstClr val="white"/>
                </a:solidFill>
                <a:latin typeface="P22 Typewriter" charset="0"/>
              </a:rPr>
              <a:t>te</a:t>
            </a:r>
            <a:endParaRPr lang="en-US" sz="3200" kern="0" dirty="0">
              <a:solidFill>
                <a:prstClr val="white"/>
              </a:solidFill>
              <a:latin typeface="P22 Typewriter" charset="0"/>
            </a:endParaRPr>
          </a:p>
          <a:p>
            <a:pPr>
              <a:defRPr/>
            </a:pPr>
            <a:endParaRPr lang="en-US" sz="2400" i="1" kern="0" dirty="0" smtClean="0">
              <a:solidFill>
                <a:prstClr val="white"/>
              </a:solidFill>
              <a:latin typeface="P22 Typewriter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212696" y="6363197"/>
            <a:ext cx="6540808" cy="49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kern="0" dirty="0" smtClean="0">
                <a:solidFill>
                  <a:prstClr val="white"/>
                </a:solidFill>
                <a:latin typeface="P22 Typewriter" charset="0"/>
              </a:rPr>
              <a:t>    </a:t>
            </a:r>
            <a:r>
              <a:rPr lang="en-US" sz="2400" kern="0" dirty="0" smtClean="0">
                <a:solidFill>
                  <a:srgbClr val="00FFFF"/>
                </a:solidFill>
                <a:latin typeface="P22 Typewriter" charset="0"/>
              </a:rPr>
              <a:t>This is a test, just a test, nothing but a test</a:t>
            </a:r>
            <a:endParaRPr lang="en-US" i="1" kern="0" dirty="0" smtClean="0">
              <a:solidFill>
                <a:srgbClr val="00FFFF"/>
              </a:solidFill>
              <a:latin typeface="P22 Typewriter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4347983" y="4143910"/>
            <a:ext cx="270233" cy="70251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19209"/>
            <a:ext cx="3157530" cy="53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P22 Typewriter" charset="0"/>
              </a:rPr>
              <a:t>Test</a:t>
            </a:r>
            <a:endParaRPr lang="en-US" sz="2400" i="1" kern="0" dirty="0" smtClean="0">
              <a:solidFill>
                <a:srgbClr val="FF0000"/>
              </a:solidFill>
              <a:latin typeface="P22 Typewriter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986470" y="0"/>
            <a:ext cx="3157530" cy="10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P22 Typewriter" charset="0"/>
              </a:rPr>
              <a:t>Test</a:t>
            </a:r>
            <a:endParaRPr lang="en-US" sz="3200" kern="0" dirty="0">
              <a:solidFill>
                <a:srgbClr val="FF0000"/>
              </a:solidFill>
              <a:latin typeface="P22 Typewriter" charset="0"/>
            </a:endParaRPr>
          </a:p>
          <a:p>
            <a:pPr algn="r">
              <a:defRPr/>
            </a:pPr>
            <a:endParaRPr lang="en-US" sz="2400" i="1" kern="0" dirty="0" smtClean="0">
              <a:solidFill>
                <a:srgbClr val="FF0000"/>
              </a:solidFill>
              <a:latin typeface="P22 Typewriter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986470" y="6319209"/>
            <a:ext cx="3157530" cy="53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defRPr/>
            </a:pPr>
            <a:r>
              <a:rPr lang="en-US" sz="3200" kern="0" dirty="0" smtClean="0">
                <a:solidFill>
                  <a:srgbClr val="FF0000"/>
                </a:solidFill>
                <a:latin typeface="P22 Typewriter" charset="0"/>
              </a:rPr>
              <a:t>Test</a:t>
            </a:r>
            <a:endParaRPr lang="en-US" sz="2400" i="1" kern="0" dirty="0" smtClean="0">
              <a:solidFill>
                <a:srgbClr val="FF0000"/>
              </a:solidFill>
              <a:latin typeface="P22 Typewriter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212696" y="0"/>
            <a:ext cx="6540808" cy="49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kern="0" dirty="0" smtClean="0">
                <a:solidFill>
                  <a:prstClr val="white"/>
                </a:solidFill>
                <a:latin typeface="P22 Typewriter" charset="0"/>
              </a:rPr>
              <a:t>    </a:t>
            </a:r>
            <a:r>
              <a:rPr lang="en-US" sz="2400" kern="0" dirty="0" smtClean="0">
                <a:solidFill>
                  <a:srgbClr val="00FFFF"/>
                </a:solidFill>
                <a:latin typeface="P22 Typewriter" charset="0"/>
              </a:rPr>
              <a:t>This is a test, just a test, nothing but a test</a:t>
            </a:r>
            <a:endParaRPr lang="en-US" i="1" kern="0" dirty="0" smtClean="0">
              <a:solidFill>
                <a:srgbClr val="00FFFF"/>
              </a:solidFill>
              <a:latin typeface="P22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1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3942873" y="347232"/>
            <a:ext cx="4155243" cy="3940885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3882" y="3421529"/>
            <a:ext cx="8576236" cy="14942"/>
          </a:xfrm>
          <a:prstGeom prst="line">
            <a:avLst/>
          </a:prstGeom>
          <a:ln w="19050" cmpd="sng"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417358" y="164353"/>
            <a:ext cx="5230" cy="6574119"/>
          </a:xfrm>
          <a:prstGeom prst="line">
            <a:avLst/>
          </a:prstGeom>
          <a:ln w="19050" cmpd="sng"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869840" y="1037467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69015" y="2397114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35063" y="1623161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74404" y="1760620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13392" y="4124314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7910" y="2274597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11133" y="3921114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346709" y="4925161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6159331" y="1927412"/>
            <a:ext cx="1565257" cy="38926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5124824" y="1344706"/>
            <a:ext cx="723731" cy="85542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519344" y="5421208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916706" y="2584824"/>
            <a:ext cx="59765" cy="124011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646706" y="2785631"/>
            <a:ext cx="2629647" cy="2578251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3709" y="1386929"/>
            <a:ext cx="5854832" cy="5471071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22518" y="1264619"/>
            <a:ext cx="2629647" cy="2578251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85271" y="3777725"/>
            <a:ext cx="2629647" cy="2578251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38666" y="-102195"/>
            <a:ext cx="4142084" cy="3970997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723529" y="792477"/>
            <a:ext cx="2300941" cy="2180817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873813" y="3974948"/>
            <a:ext cx="3403599" cy="3226699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215341" y="-402817"/>
            <a:ext cx="3523129" cy="3435876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>
            <a:off x="3391647" y="1255059"/>
            <a:ext cx="1434354" cy="41835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flipH="1">
            <a:off x="4025732" y="4064000"/>
            <a:ext cx="1681797" cy="13825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>
            <a:off x="6021294" y="4213412"/>
            <a:ext cx="562368" cy="114229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 flipV="1">
            <a:off x="1538941" y="1822824"/>
            <a:ext cx="1419412" cy="59764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 flipV="1">
            <a:off x="1628588" y="4309827"/>
            <a:ext cx="2011662" cy="68052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flipH="1" flipV="1">
            <a:off x="3236839" y="1919239"/>
            <a:ext cx="528337" cy="212982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H="1" flipV="1">
            <a:off x="3974353" y="4392706"/>
            <a:ext cx="2510119" cy="112058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>
            <a:off x="1538941" y="2599765"/>
            <a:ext cx="2119239" cy="153375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H="1">
            <a:off x="3907781" y="2510118"/>
            <a:ext cx="1919278" cy="157857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7-21 at 18.28.5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233" y="2266761"/>
            <a:ext cx="7461581" cy="2455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48776" y="2445705"/>
            <a:ext cx="4216028" cy="5368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8525" y="2550457"/>
            <a:ext cx="837969" cy="366633"/>
          </a:xfrm>
          <a:prstGeom prst="rect">
            <a:avLst/>
          </a:prstGeom>
          <a:noFill/>
          <a:ln w="381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10334" y="2558822"/>
            <a:ext cx="837969" cy="366633"/>
          </a:xfrm>
          <a:prstGeom prst="rect">
            <a:avLst/>
          </a:prstGeom>
          <a:noFill/>
          <a:ln w="381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66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85358" y="4426670"/>
            <a:ext cx="545129" cy="256681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V="1">
            <a:off x="3637758" y="1671334"/>
            <a:ext cx="542173" cy="1397981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H="1">
            <a:off x="5463251" y="2802437"/>
            <a:ext cx="551291" cy="228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3148314" y="2579812"/>
            <a:ext cx="43090" cy="6116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10338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1759353" y="3995401"/>
            <a:ext cx="1322820" cy="1375900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flipV="1">
            <a:off x="2592729" y="2833779"/>
            <a:ext cx="1965799" cy="142927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>
            <a:off x="1878406" y="5689668"/>
            <a:ext cx="2254798" cy="38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6451073" y="3329100"/>
            <a:ext cx="0" cy="116675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3836182" y="3704345"/>
            <a:ext cx="1256679" cy="25136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14691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1759353" y="4537823"/>
            <a:ext cx="793691" cy="83347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flipV="1">
            <a:off x="2592729" y="2833779"/>
            <a:ext cx="1965799" cy="142927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>
            <a:off x="1878406" y="5689668"/>
            <a:ext cx="2254798" cy="38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6451073" y="3329100"/>
            <a:ext cx="0" cy="116675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3836182" y="3704345"/>
            <a:ext cx="1256679" cy="25136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0" name="Picture 2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1" name="Picture 30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33" name="Picture 32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84045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1759353" y="4537823"/>
            <a:ext cx="793691" cy="83347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3095401" y="2632731"/>
            <a:ext cx="86423" cy="584713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>
            <a:off x="1878406" y="5689668"/>
            <a:ext cx="2254798" cy="38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6451073" y="3329100"/>
            <a:ext cx="0" cy="116675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4920894" y="3135464"/>
            <a:ext cx="171968" cy="8202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0" name="Picture 2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1" name="Picture 30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33" name="Picture 32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4623536" y="4458444"/>
            <a:ext cx="389956" cy="4302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691922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1759353" y="4537823"/>
            <a:ext cx="793691" cy="83347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3095401" y="2632731"/>
            <a:ext cx="86423" cy="584713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>
            <a:off x="1878406" y="5689668"/>
            <a:ext cx="2254798" cy="38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6451073" y="3329100"/>
            <a:ext cx="0" cy="116675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4920894" y="3135464"/>
            <a:ext cx="171968" cy="8202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0" name="Picture 2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1" name="Picture 30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33" name="Picture 32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4623536" y="4458444"/>
            <a:ext cx="389956" cy="4302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4" name="Picture 33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914" y="889200"/>
            <a:ext cx="542358" cy="1013084"/>
          </a:xfrm>
          <a:prstGeom prst="rect">
            <a:avLst/>
          </a:prstGeom>
        </p:spPr>
      </p:pic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064692" y="248023"/>
            <a:ext cx="3911849" cy="93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2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Suppose song no</a:t>
            </a:r>
          </a:p>
          <a:p>
            <a:pPr algn="r">
              <a:lnSpc>
                <a:spcPct val="12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  longer propagates</a:t>
            </a:r>
          </a:p>
        </p:txBody>
      </p:sp>
    </p:spTree>
    <p:extLst>
      <p:ext uri="{BB962C8B-B14F-4D97-AF65-F5344CB8AC3E}">
        <p14:creationId xmlns:p14="http://schemas.microsoft.com/office/powerpoint/2010/main" val="3357890791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7-21 at 18.28.5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163" y="2455900"/>
            <a:ext cx="7461581" cy="2455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67706" y="2634844"/>
            <a:ext cx="4216028" cy="5368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7455" y="2739596"/>
            <a:ext cx="837969" cy="366633"/>
          </a:xfrm>
          <a:prstGeom prst="rect">
            <a:avLst/>
          </a:prstGeom>
          <a:noFill/>
          <a:ln w="381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29264" y="2747961"/>
            <a:ext cx="837969" cy="366633"/>
          </a:xfrm>
          <a:prstGeom prst="rect">
            <a:avLst/>
          </a:prstGeom>
          <a:noFill/>
          <a:ln w="381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9321" y="3253900"/>
            <a:ext cx="802344" cy="376091"/>
          </a:xfrm>
          <a:prstGeom prst="rect">
            <a:avLst/>
          </a:prstGeom>
          <a:noFill/>
          <a:ln w="381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67733" y="3262266"/>
            <a:ext cx="802344" cy="376091"/>
          </a:xfrm>
          <a:prstGeom prst="rect">
            <a:avLst/>
          </a:prstGeom>
          <a:noFill/>
          <a:ln w="381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 rot="20014226">
            <a:off x="4255990" y="105380"/>
            <a:ext cx="3131094" cy="6389720"/>
          </a:xfrm>
          <a:prstGeom prst="ellipse">
            <a:avLst/>
          </a:prstGeom>
          <a:solidFill>
            <a:srgbClr val="00FFFF">
              <a:alpha val="18000"/>
            </a:srgbClr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1759353" y="4537823"/>
            <a:ext cx="793691" cy="83347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3095401" y="2632731"/>
            <a:ext cx="86423" cy="584713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>
            <a:off x="1878406" y="5689668"/>
            <a:ext cx="2254798" cy="38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6451073" y="3329100"/>
            <a:ext cx="0" cy="116675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4920894" y="3135464"/>
            <a:ext cx="171968" cy="8202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0" name="Picture 2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1" name="Picture 30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33" name="Picture 32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4623536" y="4458444"/>
            <a:ext cx="389956" cy="4302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4" name="Picture 33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914" y="889200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75038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 rot="20014226">
            <a:off x="4255990" y="105380"/>
            <a:ext cx="3131094" cy="6389720"/>
          </a:xfrm>
          <a:prstGeom prst="ellipse">
            <a:avLst/>
          </a:prstGeom>
          <a:solidFill>
            <a:srgbClr val="00FFFF">
              <a:alpha val="19000"/>
            </a:srgbClr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6451073" y="3329100"/>
            <a:ext cx="0" cy="116675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4920894" y="3135464"/>
            <a:ext cx="171968" cy="8202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8956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 rot="20014226">
            <a:off x="290217" y="697837"/>
            <a:ext cx="4455573" cy="6389720"/>
          </a:xfrm>
          <a:prstGeom prst="ellipse">
            <a:avLst/>
          </a:prstGeom>
          <a:solidFill>
            <a:srgbClr val="00FFFF">
              <a:alpha val="18000"/>
            </a:srgbClr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1759353" y="4537823"/>
            <a:ext cx="793691" cy="83347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3095401" y="2632731"/>
            <a:ext cx="86423" cy="584713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>
            <a:off x="1878406" y="5689668"/>
            <a:ext cx="2254798" cy="38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6451073" y="3329100"/>
            <a:ext cx="0" cy="116675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4920894" y="3135464"/>
            <a:ext cx="171968" cy="82024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4623536" y="4458444"/>
            <a:ext cx="389956" cy="4302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790723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K1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647" y="717176"/>
            <a:ext cx="7257878" cy="567764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88168" y="0"/>
            <a:ext cx="3883597" cy="63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srgbClr val="00FFFF"/>
                </a:solidFill>
                <a:latin typeface="P22 Typewriter" charset="0"/>
              </a:rPr>
              <a:t>20,000 agents</a:t>
            </a:r>
            <a:endParaRPr lang="en-US" sz="2800" dirty="0">
              <a:solidFill>
                <a:srgbClr val="00FFFF"/>
              </a:solidFill>
              <a:latin typeface="P22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8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 bwMode="auto">
          <a:xfrm rot="20014226">
            <a:off x="290217" y="697837"/>
            <a:ext cx="4455573" cy="6389720"/>
          </a:xfrm>
          <a:prstGeom prst="ellipse">
            <a:avLst/>
          </a:prstGeom>
          <a:solidFill>
            <a:srgbClr val="00FFFF">
              <a:alpha val="18000"/>
            </a:srgbClr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 rot="20014226">
            <a:off x="4733033" y="205631"/>
            <a:ext cx="3131094" cy="5272591"/>
          </a:xfrm>
          <a:prstGeom prst="ellipse">
            <a:avLst/>
          </a:prstGeom>
          <a:solidFill>
            <a:srgbClr val="00FFFF">
              <a:alpha val="17000"/>
            </a:srgbClr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>
            <a:off x="1759353" y="4537823"/>
            <a:ext cx="793691" cy="83347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3095401" y="2632731"/>
            <a:ext cx="86423" cy="584713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>
            <a:off x="1878406" y="5689668"/>
            <a:ext cx="2254798" cy="38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 bwMode="auto">
          <a:xfrm flipV="1">
            <a:off x="4164141" y="3080274"/>
            <a:ext cx="1281049" cy="491806"/>
          </a:xfrm>
          <a:prstGeom prst="straightConnector1">
            <a:avLst/>
          </a:prstGeom>
          <a:ln w="76200" cmpd="sng"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" name="Picture 29" descr="AA028202.png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16232" y="1637549"/>
            <a:ext cx="1871656" cy="232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16891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04091" y="3162083"/>
            <a:ext cx="651149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   </a:t>
            </a: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/>
              </a:rPr>
              <a:t>the curse of equilibrium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 </a:t>
            </a:r>
            <a:endParaRPr lang="en-US" sz="3200" i="1" dirty="0">
              <a:solidFill>
                <a:prstClr val="white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2346" y="1920223"/>
            <a:ext cx="651149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1   </a:t>
            </a:r>
            <a:r>
              <a:rPr lang="en-US" sz="3200" dirty="0" smtClean="0">
                <a:solidFill>
                  <a:schemeClr val="bg1"/>
                </a:solidFill>
                <a:latin typeface="P22 Typewriter" charset="0"/>
                <a:ea typeface="ＭＳ Ｐゴシック"/>
              </a:rPr>
              <a:t>dynamic networks</a:t>
            </a:r>
            <a:endParaRPr lang="en-US" sz="3200" i="1" dirty="0">
              <a:solidFill>
                <a:schemeClr val="bg1"/>
              </a:solidFill>
              <a:latin typeface="P22 Typewriter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7997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ndomWal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54" y="196376"/>
            <a:ext cx="8042696" cy="3464546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3168" y="5672184"/>
            <a:ext cx="651149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/>
              </a:rPr>
              <a:t>    Slow mixing is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bad</a:t>
            </a:r>
            <a:endParaRPr lang="en-US" sz="3200" i="1" dirty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80224" y="4798128"/>
            <a:ext cx="651149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FFFF"/>
                </a:solidFill>
                <a:latin typeface="P22 Typewriter" charset="0"/>
                <a:ea typeface="ＭＳ Ｐゴシック"/>
              </a:rPr>
              <a:t>Rapid mixing is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good</a:t>
            </a:r>
            <a:endParaRPr lang="en-US" sz="3200" i="1" dirty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5875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andomWalk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54" y="196376"/>
            <a:ext cx="8042696" cy="3464546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13168" y="5672184"/>
            <a:ext cx="651149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/>
              </a:rPr>
              <a:t>    Torpid mixing is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bad</a:t>
            </a:r>
            <a:endParaRPr lang="en-US" sz="3200" i="1" dirty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80224" y="4798128"/>
            <a:ext cx="651149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FFFF"/>
                </a:solidFill>
                <a:latin typeface="P22 Typewriter" charset="0"/>
                <a:ea typeface="ＭＳ Ｐゴシック"/>
              </a:rPr>
              <a:t>Rapid mixing is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good</a:t>
            </a:r>
            <a:endParaRPr lang="en-US" sz="3200" i="1" dirty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962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13168" y="5672184"/>
            <a:ext cx="651149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/>
              </a:rPr>
              <a:t>    Torpid mixing is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bad</a:t>
            </a:r>
            <a:endParaRPr lang="en-US" sz="3200" i="1" dirty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80224" y="4798128"/>
            <a:ext cx="651149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FFFF"/>
                </a:solidFill>
                <a:latin typeface="P22 Typewriter" charset="0"/>
                <a:ea typeface="ＭＳ Ｐゴシック"/>
              </a:rPr>
              <a:t>Rapid mixing is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good</a:t>
            </a:r>
            <a:endParaRPr lang="en-US" sz="3200" i="1" dirty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  <p:pic>
        <p:nvPicPr>
          <p:cNvPr id="6" name="Picture 5" descr="Diffus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33" y="307853"/>
            <a:ext cx="5067300" cy="35433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39004" y="96612"/>
            <a:ext cx="3904481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3200" i="1" dirty="0" smtClean="0">
                <a:solidFill>
                  <a:srgbClr val="FFFFFF"/>
                </a:solidFill>
                <a:latin typeface="Times New Roman"/>
                <a:ea typeface="ＭＳ Ｐゴシック"/>
                <a:cs typeface="Times New Roman"/>
              </a:rPr>
              <a:t>diffusion</a:t>
            </a:r>
            <a:endParaRPr lang="en-US" sz="3200" i="1" dirty="0">
              <a:solidFill>
                <a:srgbClr val="FF0000"/>
              </a:solidFill>
              <a:latin typeface="Times New Roman"/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758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13168" y="5672184"/>
            <a:ext cx="651149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/>
              </a:rPr>
              <a:t>    Torpid mixing is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bad</a:t>
            </a:r>
            <a:endParaRPr lang="en-US" sz="3200" i="1" dirty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80224" y="4798128"/>
            <a:ext cx="651149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00FFFF"/>
                </a:solidFill>
                <a:latin typeface="P22 Typewriter" charset="0"/>
                <a:ea typeface="ＭＳ Ｐゴシック"/>
              </a:rPr>
              <a:t>Rapid mixing is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good</a:t>
            </a:r>
            <a:endParaRPr lang="en-US" sz="3200" i="1" dirty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  <p:pic>
        <p:nvPicPr>
          <p:cNvPr id="6" name="Picture 5" descr="Amas_de_percolation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419" y="463811"/>
            <a:ext cx="4993280" cy="3533316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37842" y="0"/>
            <a:ext cx="2918998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3200" i="1" dirty="0" smtClean="0">
                <a:solidFill>
                  <a:srgbClr val="FFFFFF"/>
                </a:solidFill>
                <a:latin typeface="Times New Roman"/>
                <a:ea typeface="ＭＳ Ｐゴシック"/>
                <a:cs typeface="Times New Roman"/>
              </a:rPr>
              <a:t>percolation</a:t>
            </a:r>
            <a:endParaRPr lang="en-US" sz="3200" i="1" dirty="0">
              <a:solidFill>
                <a:srgbClr val="FF0000"/>
              </a:solidFill>
              <a:latin typeface="Times New Roman"/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359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6706" y="2597078"/>
            <a:ext cx="7756123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/>
              </a:rPr>
              <a:t>All stories about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equilibrium</a:t>
            </a:r>
            <a:endParaRPr lang="en-US" sz="3200" i="1" dirty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9058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6706" y="2597078"/>
            <a:ext cx="7756123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/>
              </a:rPr>
              <a:t>In living matter, equilibrium means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death</a:t>
            </a:r>
            <a:endParaRPr lang="en-US" sz="3200" i="1" dirty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065498" y="3912443"/>
            <a:ext cx="3066175" cy="923593"/>
          </a:xfrm>
          <a:custGeom>
            <a:avLst/>
            <a:gdLst>
              <a:gd name="connsiteX0" fmla="*/ 0 w 3066175"/>
              <a:gd name="connsiteY0" fmla="*/ 0 h 923593"/>
              <a:gd name="connsiteX1" fmla="*/ 1937207 w 3066175"/>
              <a:gd name="connsiteY1" fmla="*/ 923593 h 923593"/>
              <a:gd name="connsiteX2" fmla="*/ 3066175 w 3066175"/>
              <a:gd name="connsiteY2" fmla="*/ 0 h 923593"/>
              <a:gd name="connsiteX3" fmla="*/ 3066175 w 3066175"/>
              <a:gd name="connsiteY3" fmla="*/ 0 h 92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6175" h="923593">
                <a:moveTo>
                  <a:pt x="0" y="0"/>
                </a:moveTo>
                <a:cubicBezTo>
                  <a:pt x="713089" y="461796"/>
                  <a:pt x="1426178" y="923593"/>
                  <a:pt x="1937207" y="923593"/>
                </a:cubicBezTo>
                <a:cubicBezTo>
                  <a:pt x="2448236" y="923593"/>
                  <a:pt x="3066175" y="0"/>
                  <a:pt x="3066175" y="0"/>
                </a:cubicBezTo>
                <a:lnTo>
                  <a:pt x="3066175" y="0"/>
                </a:lnTo>
              </a:path>
            </a:pathLst>
          </a:cu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8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10548" y="116962"/>
            <a:ext cx="7756123" cy="52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/>
              </a:rPr>
              <a:t>Iterated learning</a:t>
            </a:r>
            <a:endParaRPr lang="en-US" sz="3200" i="1" dirty="0">
              <a:solidFill>
                <a:srgbClr val="FFFFFF"/>
              </a:solidFill>
              <a:latin typeface="P22 Typewriter" charset="0"/>
              <a:ea typeface="ＭＳ Ｐゴシック"/>
            </a:endParaRPr>
          </a:p>
        </p:txBody>
      </p:sp>
      <p:pic>
        <p:nvPicPr>
          <p:cNvPr id="2" name="Picture 1" descr="Frederic_Clay_Bartlet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941" y="1392886"/>
            <a:ext cx="2256767" cy="4154503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0861" y="5724966"/>
            <a:ext cx="5284766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2800" i="1" dirty="0" smtClean="0">
                <a:solidFill>
                  <a:srgbClr val="FFFFFF"/>
                </a:solidFill>
                <a:latin typeface="Times New Roman"/>
                <a:ea typeface="ＭＳ Ｐゴシック"/>
                <a:cs typeface="Times New Roman"/>
              </a:rPr>
              <a:t>Frederic C. Bartlett    </a:t>
            </a:r>
            <a:r>
              <a:rPr lang="en-US" sz="2800" i="1" dirty="0" smtClean="0">
                <a:solidFill>
                  <a:srgbClr val="00FFFF"/>
                </a:solidFill>
                <a:latin typeface="Times New Roman"/>
                <a:ea typeface="ＭＳ Ｐゴシック"/>
                <a:cs typeface="Times New Roman"/>
              </a:rPr>
              <a:t>1932</a:t>
            </a:r>
            <a:endParaRPr lang="en-US" sz="2800" i="1" dirty="0">
              <a:solidFill>
                <a:srgbClr val="FF0000"/>
              </a:solidFill>
              <a:latin typeface="Times New Roman"/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11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67-9910-1-P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20" y="249806"/>
            <a:ext cx="8183230" cy="61879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33573" y="2861454"/>
            <a:ext cx="8773568" cy="38250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350324" y="408779"/>
            <a:ext cx="6487111" cy="38250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K3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198" y="677116"/>
            <a:ext cx="7272859" cy="570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67-9910-1-P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20" y="249806"/>
            <a:ext cx="8183230" cy="61879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33573" y="2861454"/>
            <a:ext cx="8773568" cy="38250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102118" y="408779"/>
            <a:ext cx="4735317" cy="38250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7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67-9910-1-P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20" y="249806"/>
            <a:ext cx="8183230" cy="61879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33573" y="2861454"/>
            <a:ext cx="8773568" cy="38250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912305" y="408779"/>
            <a:ext cx="2925130" cy="38250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87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67-9910-1-P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20" y="249806"/>
            <a:ext cx="8183230" cy="618793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33573" y="2861454"/>
            <a:ext cx="8773568" cy="382500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1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67-9910-1-P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20" y="249806"/>
            <a:ext cx="8183230" cy="61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8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98834" y="273946"/>
            <a:ext cx="2253704" cy="1930078"/>
            <a:chOff x="298834" y="273946"/>
            <a:chExt cx="2253704" cy="1930078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298834" y="273946"/>
              <a:ext cx="0" cy="193007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14269" y="2194547"/>
              <a:ext cx="2238269" cy="9477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pSp>
        <p:nvGrpSpPr>
          <p:cNvPr id="13" name="Group 12"/>
          <p:cNvGrpSpPr/>
          <p:nvPr/>
        </p:nvGrpSpPr>
        <p:grpSpPr>
          <a:xfrm>
            <a:off x="3302606" y="267022"/>
            <a:ext cx="2253704" cy="1930078"/>
            <a:chOff x="298834" y="273946"/>
            <a:chExt cx="2253704" cy="1930078"/>
          </a:xfrm>
        </p:grpSpPr>
        <p:cxnSp>
          <p:nvCxnSpPr>
            <p:cNvPr id="14" name="Straight Connector 13"/>
            <p:cNvCxnSpPr/>
            <p:nvPr/>
          </p:nvCxnSpPr>
          <p:spPr bwMode="auto">
            <a:xfrm>
              <a:off x="298834" y="273946"/>
              <a:ext cx="0" cy="193007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314269" y="2194547"/>
              <a:ext cx="2238269" cy="9477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pSp>
        <p:nvGrpSpPr>
          <p:cNvPr id="16" name="Group 15"/>
          <p:cNvGrpSpPr/>
          <p:nvPr/>
        </p:nvGrpSpPr>
        <p:grpSpPr>
          <a:xfrm>
            <a:off x="6455794" y="267022"/>
            <a:ext cx="2253704" cy="1930078"/>
            <a:chOff x="298834" y="273946"/>
            <a:chExt cx="2253704" cy="1930078"/>
          </a:xfrm>
        </p:grpSpPr>
        <p:cxnSp>
          <p:nvCxnSpPr>
            <p:cNvPr id="17" name="Straight Connector 16"/>
            <p:cNvCxnSpPr/>
            <p:nvPr/>
          </p:nvCxnSpPr>
          <p:spPr bwMode="auto">
            <a:xfrm>
              <a:off x="298834" y="273946"/>
              <a:ext cx="0" cy="193007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314269" y="2194547"/>
              <a:ext cx="2238269" cy="9477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pSp>
        <p:nvGrpSpPr>
          <p:cNvPr id="19" name="Group 18"/>
          <p:cNvGrpSpPr/>
          <p:nvPr/>
        </p:nvGrpSpPr>
        <p:grpSpPr>
          <a:xfrm>
            <a:off x="463686" y="2966577"/>
            <a:ext cx="2253704" cy="1930078"/>
            <a:chOff x="298834" y="273946"/>
            <a:chExt cx="2253704" cy="1930078"/>
          </a:xfrm>
        </p:grpSpPr>
        <p:cxnSp>
          <p:nvCxnSpPr>
            <p:cNvPr id="20" name="Straight Connector 19"/>
            <p:cNvCxnSpPr/>
            <p:nvPr/>
          </p:nvCxnSpPr>
          <p:spPr bwMode="auto">
            <a:xfrm>
              <a:off x="298834" y="273946"/>
              <a:ext cx="0" cy="193007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14269" y="2194547"/>
              <a:ext cx="2238269" cy="9477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pSp>
        <p:nvGrpSpPr>
          <p:cNvPr id="22" name="Group 21"/>
          <p:cNvGrpSpPr/>
          <p:nvPr/>
        </p:nvGrpSpPr>
        <p:grpSpPr>
          <a:xfrm>
            <a:off x="3467458" y="2959653"/>
            <a:ext cx="2253704" cy="1930078"/>
            <a:chOff x="298834" y="273946"/>
            <a:chExt cx="2253704" cy="1930078"/>
          </a:xfrm>
        </p:grpSpPr>
        <p:cxnSp>
          <p:nvCxnSpPr>
            <p:cNvPr id="23" name="Straight Connector 22"/>
            <p:cNvCxnSpPr/>
            <p:nvPr/>
          </p:nvCxnSpPr>
          <p:spPr bwMode="auto">
            <a:xfrm>
              <a:off x="298834" y="273946"/>
              <a:ext cx="0" cy="193007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314269" y="2194547"/>
              <a:ext cx="2238269" cy="9477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grpSp>
        <p:nvGrpSpPr>
          <p:cNvPr id="25" name="Group 24"/>
          <p:cNvGrpSpPr/>
          <p:nvPr/>
        </p:nvGrpSpPr>
        <p:grpSpPr>
          <a:xfrm>
            <a:off x="6620646" y="2959653"/>
            <a:ext cx="2253704" cy="1930078"/>
            <a:chOff x="298834" y="273946"/>
            <a:chExt cx="2253704" cy="1930078"/>
          </a:xfrm>
        </p:grpSpPr>
        <p:cxnSp>
          <p:nvCxnSpPr>
            <p:cNvPr id="26" name="Straight Connector 25"/>
            <p:cNvCxnSpPr/>
            <p:nvPr/>
          </p:nvCxnSpPr>
          <p:spPr bwMode="auto">
            <a:xfrm>
              <a:off x="298834" y="273946"/>
              <a:ext cx="0" cy="1930078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314269" y="2194547"/>
              <a:ext cx="2238269" cy="9477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</p:grpSp>
      <p:sp>
        <p:nvSpPr>
          <p:cNvPr id="28" name="Oval 27"/>
          <p:cNvSpPr/>
          <p:nvPr/>
        </p:nvSpPr>
        <p:spPr bwMode="auto">
          <a:xfrm>
            <a:off x="423347" y="398467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588199" y="588223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852662" y="840240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366151" y="1254135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1643066" y="1431438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845272" y="1646099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2137620" y="1838830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414534" y="2078395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575747" y="550867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40599" y="740623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1005062" y="992640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1518551" y="1406535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1795466" y="1583838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1997672" y="1798499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1266022" y="1191320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4" name="Oval 43"/>
          <p:cNvSpPr/>
          <p:nvPr/>
        </p:nvSpPr>
        <p:spPr bwMode="auto">
          <a:xfrm>
            <a:off x="2290020" y="1991230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2554483" y="2156082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575747" y="550867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426081" y="450143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" name="Oval 47"/>
          <p:cNvSpPr/>
          <p:nvPr/>
        </p:nvSpPr>
        <p:spPr bwMode="auto">
          <a:xfrm>
            <a:off x="3628286" y="727065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917652" y="966629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4070052" y="1119029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679266" y="1308785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5296256" y="1411377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5174725" y="1053241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5464091" y="1205641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4906760" y="1171259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4797681" y="987452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4377316" y="915714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4579522" y="1130374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3822969" y="759785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3514667" y="912185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4289638" y="1201559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" name="Oval 61"/>
          <p:cNvSpPr/>
          <p:nvPr/>
        </p:nvSpPr>
        <p:spPr bwMode="auto">
          <a:xfrm>
            <a:off x="4168106" y="818518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9" name="Oval 78"/>
          <p:cNvSpPr/>
          <p:nvPr/>
        </p:nvSpPr>
        <p:spPr bwMode="auto">
          <a:xfrm>
            <a:off x="6678881" y="1025914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0" name="Oval 79"/>
          <p:cNvSpPr/>
          <p:nvPr/>
        </p:nvSpPr>
        <p:spPr bwMode="auto">
          <a:xfrm>
            <a:off x="6893538" y="929272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1" name="Oval 80"/>
          <p:cNvSpPr/>
          <p:nvPr/>
        </p:nvSpPr>
        <p:spPr bwMode="auto">
          <a:xfrm>
            <a:off x="7133098" y="1193741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" name="Oval 81"/>
          <p:cNvSpPr/>
          <p:nvPr/>
        </p:nvSpPr>
        <p:spPr bwMode="auto">
          <a:xfrm>
            <a:off x="7360206" y="1109551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7562412" y="1311759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896225" y="1152857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7809065" y="981502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8094320" y="1358039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8184463" y="1149329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8697954" y="1351536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8377201" y="1416772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8542053" y="1656337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568225" y="4079656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720625" y="4232056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922831" y="3985989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1137488" y="4213101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1289887" y="4066650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1479642" y="4293763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1656945" y="4072600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1759539" y="4249904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" name="Oval 98"/>
          <p:cNvSpPr/>
          <p:nvPr/>
        </p:nvSpPr>
        <p:spPr bwMode="auto">
          <a:xfrm>
            <a:off x="1924391" y="3991384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2139048" y="4455087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341253" y="4233924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2543458" y="4498393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048386" y="4152708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3670052" y="4205492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5" name="Oval 104"/>
          <p:cNvSpPr/>
          <p:nvPr/>
        </p:nvSpPr>
        <p:spPr bwMode="auto">
          <a:xfrm>
            <a:off x="3872257" y="3984329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6" name="Oval 105"/>
          <p:cNvSpPr/>
          <p:nvPr/>
        </p:nvSpPr>
        <p:spPr bwMode="auto">
          <a:xfrm>
            <a:off x="4012206" y="4261250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7" name="Oval 106"/>
          <p:cNvSpPr/>
          <p:nvPr/>
        </p:nvSpPr>
        <p:spPr bwMode="auto">
          <a:xfrm>
            <a:off x="4177058" y="3928017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8" name="Oval 107"/>
          <p:cNvSpPr/>
          <p:nvPr/>
        </p:nvSpPr>
        <p:spPr bwMode="auto">
          <a:xfrm>
            <a:off x="4267201" y="4192487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4456954" y="4083392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" name="Oval 109"/>
          <p:cNvSpPr/>
          <p:nvPr/>
        </p:nvSpPr>
        <p:spPr bwMode="auto">
          <a:xfrm>
            <a:off x="4522195" y="3787516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" name="Oval 110"/>
          <p:cNvSpPr/>
          <p:nvPr/>
        </p:nvSpPr>
        <p:spPr bwMode="auto">
          <a:xfrm>
            <a:off x="4786658" y="3915012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" name="Oval 111"/>
          <p:cNvSpPr/>
          <p:nvPr/>
        </p:nvSpPr>
        <p:spPr bwMode="auto">
          <a:xfrm>
            <a:off x="4939058" y="3781014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5066555" y="3572302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5268761" y="3799415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5321549" y="3366565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5536206" y="3643486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5601446" y="3384967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4770185" y="3686793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4287563" y="3727124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0" name="Oval 119"/>
          <p:cNvSpPr/>
          <p:nvPr/>
        </p:nvSpPr>
        <p:spPr bwMode="auto">
          <a:xfrm>
            <a:off x="6748532" y="4582030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1" name="Oval 120"/>
          <p:cNvSpPr/>
          <p:nvPr/>
        </p:nvSpPr>
        <p:spPr bwMode="auto">
          <a:xfrm>
            <a:off x="6900932" y="4385771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" name="Oval 121"/>
          <p:cNvSpPr/>
          <p:nvPr/>
        </p:nvSpPr>
        <p:spPr bwMode="auto">
          <a:xfrm>
            <a:off x="7177846" y="4239320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" name="Oval 122"/>
          <p:cNvSpPr/>
          <p:nvPr/>
        </p:nvSpPr>
        <p:spPr bwMode="auto">
          <a:xfrm>
            <a:off x="8513130" y="3109153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4" name="Oval 123"/>
          <p:cNvSpPr/>
          <p:nvPr/>
        </p:nvSpPr>
        <p:spPr bwMode="auto">
          <a:xfrm>
            <a:off x="7034395" y="4307530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5" name="Oval 124"/>
          <p:cNvSpPr/>
          <p:nvPr/>
        </p:nvSpPr>
        <p:spPr bwMode="auto">
          <a:xfrm>
            <a:off x="7348664" y="4123723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6" name="Oval 125"/>
          <p:cNvSpPr/>
          <p:nvPr/>
        </p:nvSpPr>
        <p:spPr bwMode="auto">
          <a:xfrm>
            <a:off x="7525967" y="4027081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7" name="Oval 126"/>
          <p:cNvSpPr/>
          <p:nvPr/>
        </p:nvSpPr>
        <p:spPr bwMode="auto">
          <a:xfrm>
            <a:off x="7653463" y="3893082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8" name="Oval 127"/>
          <p:cNvSpPr/>
          <p:nvPr/>
        </p:nvSpPr>
        <p:spPr bwMode="auto">
          <a:xfrm>
            <a:off x="7896225" y="3696823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9" name="Oval 128"/>
          <p:cNvSpPr/>
          <p:nvPr/>
        </p:nvSpPr>
        <p:spPr bwMode="auto">
          <a:xfrm>
            <a:off x="8070327" y="3637537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0" name="Oval 129"/>
          <p:cNvSpPr/>
          <p:nvPr/>
        </p:nvSpPr>
        <p:spPr bwMode="auto">
          <a:xfrm>
            <a:off x="8185372" y="3466182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1" name="Oval 130"/>
          <p:cNvSpPr/>
          <p:nvPr/>
        </p:nvSpPr>
        <p:spPr bwMode="auto">
          <a:xfrm>
            <a:off x="8300418" y="3319732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2" name="Oval 131"/>
          <p:cNvSpPr/>
          <p:nvPr/>
        </p:nvSpPr>
        <p:spPr bwMode="auto">
          <a:xfrm>
            <a:off x="8440366" y="3272898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3" name="Oval 132"/>
          <p:cNvSpPr/>
          <p:nvPr/>
        </p:nvSpPr>
        <p:spPr bwMode="auto">
          <a:xfrm>
            <a:off x="8679926" y="3039283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4" name="Oval 133"/>
          <p:cNvSpPr/>
          <p:nvPr/>
        </p:nvSpPr>
        <p:spPr bwMode="auto">
          <a:xfrm>
            <a:off x="7809065" y="3752027"/>
            <a:ext cx="87160" cy="8716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796537" y="5491351"/>
            <a:ext cx="6701243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Kalish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, Griffiths,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Lewandowsky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 (2007)</a:t>
            </a:r>
            <a:endParaRPr lang="en-US" sz="2400" i="1" dirty="0">
              <a:solidFill>
                <a:srgbClr val="000000"/>
              </a:solidFill>
              <a:latin typeface="Times New Roman"/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335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178" y="1995485"/>
            <a:ext cx="6796299" cy="2698962"/>
          </a:xfrm>
          <a:prstGeom prst="rect">
            <a:avLst/>
          </a:prstGeom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270893"/>
              </p:ext>
            </p:extLst>
          </p:nvPr>
        </p:nvGraphicFramePr>
        <p:xfrm>
          <a:off x="4325920" y="1486306"/>
          <a:ext cx="17145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477" name="Equation" r:id="rId5" imgW="635000" imgH="190500" progId="Equation.DSMT4">
                  <p:embed/>
                </p:oleObj>
              </mc:Choice>
              <mc:Fallback>
                <p:oleObj name="Equation" r:id="rId5" imgW="635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20" y="1486306"/>
                        <a:ext cx="17145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181426"/>
              </p:ext>
            </p:extLst>
          </p:nvPr>
        </p:nvGraphicFramePr>
        <p:xfrm>
          <a:off x="7238196" y="1473846"/>
          <a:ext cx="17145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478" name="Equation" r:id="rId7" imgW="635000" imgH="190500" progId="Equation.DSMT4">
                  <p:embed/>
                </p:oleObj>
              </mc:Choice>
              <mc:Fallback>
                <p:oleObj name="Equation" r:id="rId7" imgW="635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8196" y="1473846"/>
                        <a:ext cx="17145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227998"/>
              </p:ext>
            </p:extLst>
          </p:nvPr>
        </p:nvGraphicFramePr>
        <p:xfrm>
          <a:off x="200306" y="148878"/>
          <a:ext cx="17843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479" name="Equation" r:id="rId8" imgW="660400" imgH="203200" progId="Equation.DSMT4">
                  <p:embed/>
                </p:oleObj>
              </mc:Choice>
              <mc:Fallback>
                <p:oleObj name="Equation" r:id="rId8" imgW="660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06" y="148878"/>
                        <a:ext cx="17843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87160" y="99617"/>
            <a:ext cx="3660713" cy="1319923"/>
          </a:xfrm>
          <a:prstGeom prst="rect">
            <a:avLst/>
          </a:prstGeom>
          <a:solidFill>
            <a:schemeClr val="tx1">
              <a:alpha val="12000"/>
            </a:schemeClr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02794" y="5867170"/>
            <a:ext cx="6464162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Gibbs sampling: mixes to prior</a:t>
            </a:r>
            <a:endParaRPr lang="en-US" sz="2400" i="1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96147" y="5867170"/>
            <a:ext cx="6701243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Kalish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 &amp; Griffiths (2005)</a:t>
            </a:r>
            <a:endParaRPr lang="en-US" sz="2400" i="1" dirty="0">
              <a:solidFill>
                <a:srgbClr val="000000"/>
              </a:solidFill>
              <a:latin typeface="Times New Roman"/>
              <a:ea typeface="ＭＳ Ｐゴシック"/>
              <a:cs typeface="Times New Roman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15167"/>
              </p:ext>
            </p:extLst>
          </p:nvPr>
        </p:nvGraphicFramePr>
        <p:xfrm>
          <a:off x="185965" y="766901"/>
          <a:ext cx="34655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480" name="Equation" r:id="rId10" imgW="1282700" imgH="190500" progId="Equation.DSMT4">
                  <p:embed/>
                </p:oleObj>
              </mc:Choice>
              <mc:Fallback>
                <p:oleObj name="Equation" r:id="rId10" imgW="1282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65" y="766901"/>
                        <a:ext cx="346551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painter-cartoon-clipart-1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160" y="2916920"/>
            <a:ext cx="1929968" cy="1918812"/>
          </a:xfrm>
          <a:prstGeom prst="rect">
            <a:avLst/>
          </a:prstGeom>
        </p:spPr>
      </p:pic>
      <p:pic>
        <p:nvPicPr>
          <p:cNvPr id="22" name="Picture 21" descr="2367-9910-1-PB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04037">
            <a:off x="1460966" y="3737199"/>
            <a:ext cx="434371" cy="581388"/>
          </a:xfrm>
          <a:prstGeom prst="rect">
            <a:avLst/>
          </a:prstGeom>
        </p:spPr>
      </p:pic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588443"/>
              </p:ext>
            </p:extLst>
          </p:nvPr>
        </p:nvGraphicFramePr>
        <p:xfrm>
          <a:off x="1248775" y="2716571"/>
          <a:ext cx="8032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481" name="Equation" r:id="rId14" imgW="241300" imgH="203200" progId="Equation.DSMT4">
                  <p:embed/>
                </p:oleObj>
              </mc:Choice>
              <mc:Fallback>
                <p:oleObj name="Equation" r:id="rId14" imgW="24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775" y="2716571"/>
                        <a:ext cx="80327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378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178" y="1995485"/>
            <a:ext cx="6796299" cy="2698962"/>
          </a:xfrm>
          <a:prstGeom prst="rect">
            <a:avLst/>
          </a:prstGeom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994809"/>
              </p:ext>
            </p:extLst>
          </p:nvPr>
        </p:nvGraphicFramePr>
        <p:xfrm>
          <a:off x="4325920" y="1486306"/>
          <a:ext cx="17145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558" name="Equation" r:id="rId5" imgW="635000" imgH="190500" progId="Equation.DSMT4">
                  <p:embed/>
                </p:oleObj>
              </mc:Choice>
              <mc:Fallback>
                <p:oleObj name="Equation" r:id="rId5" imgW="635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5920" y="1486306"/>
                        <a:ext cx="17145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342139"/>
              </p:ext>
            </p:extLst>
          </p:nvPr>
        </p:nvGraphicFramePr>
        <p:xfrm>
          <a:off x="7238196" y="1473846"/>
          <a:ext cx="171450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559" name="Equation" r:id="rId7" imgW="635000" imgH="190500" progId="Equation.DSMT4">
                  <p:embed/>
                </p:oleObj>
              </mc:Choice>
              <mc:Fallback>
                <p:oleObj name="Equation" r:id="rId7" imgW="6350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8196" y="1473846"/>
                        <a:ext cx="1714500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316895"/>
              </p:ext>
            </p:extLst>
          </p:nvPr>
        </p:nvGraphicFramePr>
        <p:xfrm>
          <a:off x="200306" y="148878"/>
          <a:ext cx="17843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560" name="Equation" r:id="rId8" imgW="660400" imgH="203200" progId="Equation.DSMT4">
                  <p:embed/>
                </p:oleObj>
              </mc:Choice>
              <mc:Fallback>
                <p:oleObj name="Equation" r:id="rId8" imgW="660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06" y="148878"/>
                        <a:ext cx="178435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87160" y="99617"/>
            <a:ext cx="3660713" cy="1319923"/>
          </a:xfrm>
          <a:prstGeom prst="rect">
            <a:avLst/>
          </a:prstGeom>
          <a:solidFill>
            <a:schemeClr val="tx1">
              <a:alpha val="12000"/>
            </a:schemeClr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02794" y="5867170"/>
            <a:ext cx="6464162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Lengthen learning sessions</a:t>
            </a:r>
            <a:endParaRPr lang="en-US" sz="2400" i="1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96147" y="5867170"/>
            <a:ext cx="6701243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with  C. Wang  (2016)</a:t>
            </a:r>
            <a:endParaRPr lang="en-US" sz="2400" i="1" dirty="0">
              <a:solidFill>
                <a:srgbClr val="000000"/>
              </a:solidFill>
              <a:latin typeface="Times New Roman"/>
              <a:ea typeface="ＭＳ Ｐゴシック"/>
              <a:cs typeface="Times New Roman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462220"/>
              </p:ext>
            </p:extLst>
          </p:nvPr>
        </p:nvGraphicFramePr>
        <p:xfrm>
          <a:off x="185965" y="766901"/>
          <a:ext cx="34655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561" name="Equation" r:id="rId10" imgW="1282700" imgH="190500" progId="Equation.DSMT4">
                  <p:embed/>
                </p:oleObj>
              </mc:Choice>
              <mc:Fallback>
                <p:oleObj name="Equation" r:id="rId10" imgW="1282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65" y="766901"/>
                        <a:ext cx="3465512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painter-cartoon-clipart-1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7160" y="2916920"/>
            <a:ext cx="1929968" cy="1918812"/>
          </a:xfrm>
          <a:prstGeom prst="rect">
            <a:avLst/>
          </a:prstGeom>
        </p:spPr>
      </p:pic>
      <p:pic>
        <p:nvPicPr>
          <p:cNvPr id="22" name="Picture 21" descr="2367-9910-1-PB.jp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04037">
            <a:off x="1460966" y="3737199"/>
            <a:ext cx="434371" cy="581388"/>
          </a:xfrm>
          <a:prstGeom prst="rect">
            <a:avLst/>
          </a:prstGeom>
        </p:spPr>
      </p:pic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47509"/>
              </p:ext>
            </p:extLst>
          </p:nvPr>
        </p:nvGraphicFramePr>
        <p:xfrm>
          <a:off x="1248775" y="2716571"/>
          <a:ext cx="803275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562" name="Equation" r:id="rId14" imgW="241300" imgH="203200" progId="Equation.DSMT4">
                  <p:embed/>
                </p:oleObj>
              </mc:Choice>
              <mc:Fallback>
                <p:oleObj name="Equation" r:id="rId14" imgW="24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775" y="2716571"/>
                        <a:ext cx="803275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725296"/>
              </p:ext>
            </p:extLst>
          </p:nvPr>
        </p:nvGraphicFramePr>
        <p:xfrm>
          <a:off x="2317750" y="4471988"/>
          <a:ext cx="113188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563" name="Equation" r:id="rId16" imgW="419100" imgH="203200" progId="Equation.DSMT4">
                  <p:embed/>
                </p:oleObj>
              </mc:Choice>
              <mc:Fallback>
                <p:oleObj name="Equation" r:id="rId16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4471988"/>
                        <a:ext cx="1131888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394632"/>
              </p:ext>
            </p:extLst>
          </p:nvPr>
        </p:nvGraphicFramePr>
        <p:xfrm>
          <a:off x="4979931" y="4487267"/>
          <a:ext cx="1166812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564" name="Equation" r:id="rId18" imgW="431800" imgH="203200" progId="Equation.DSMT4">
                  <p:embed/>
                </p:oleObj>
              </mc:Choice>
              <mc:Fallback>
                <p:oleObj name="Equation" r:id="rId18" imgW="431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31" y="4487267"/>
                        <a:ext cx="1166812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679169"/>
              </p:ext>
            </p:extLst>
          </p:nvPr>
        </p:nvGraphicFramePr>
        <p:xfrm>
          <a:off x="7782365" y="4450011"/>
          <a:ext cx="116681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565" name="Equation" r:id="rId20" imgW="431800" imgH="203200" progId="Equation.DSMT4">
                  <p:embed/>
                </p:oleObj>
              </mc:Choice>
              <mc:Fallback>
                <p:oleObj name="Equation" r:id="rId20" imgW="431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365" y="4450011"/>
                        <a:ext cx="1166813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240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8983" y="1156168"/>
            <a:ext cx="7881739" cy="3262453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solidFill>
              <a:schemeClr val="bg1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06698" y="173954"/>
            <a:ext cx="7833813" cy="4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FINITE CASE :  </a:t>
            </a:r>
            <a:r>
              <a:rPr lang="en-US" sz="2400" i="1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 = # hypotheses ;   </a:t>
            </a:r>
            <a:r>
              <a:rPr lang="en-US" sz="2400" i="1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s </a:t>
            </a: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= # data items </a:t>
            </a:r>
            <a:endParaRPr lang="en-US" sz="2400" i="1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183036" y="2901343"/>
            <a:ext cx="6713189" cy="4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For </a:t>
            </a:r>
            <a:r>
              <a:rPr lang="en-US" sz="2400" i="1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any</a:t>
            </a: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 learner, with </a:t>
            </a:r>
            <a:r>
              <a:rPr lang="en-US" sz="2400" dirty="0" err="1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prob</a:t>
            </a: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 &gt;          ,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total variation between          and random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from posterior is at most </a:t>
            </a:r>
            <a:endParaRPr lang="en-US" sz="2400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2921"/>
              </p:ext>
            </p:extLst>
          </p:nvPr>
        </p:nvGraphicFramePr>
        <p:xfrm>
          <a:off x="4642909" y="3525696"/>
          <a:ext cx="4048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544" name="Equation" r:id="rId4" imgW="165100" imgH="177800" progId="Equation.DSMT4">
                  <p:embed/>
                </p:oleObj>
              </mc:Choice>
              <mc:Fallback>
                <p:oleObj name="Equation" r:id="rId4" imgW="1651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909" y="3525696"/>
                        <a:ext cx="40481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671153"/>
              </p:ext>
            </p:extLst>
          </p:nvPr>
        </p:nvGraphicFramePr>
        <p:xfrm>
          <a:off x="5080172" y="2465906"/>
          <a:ext cx="708219" cy="37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545" name="Equation" r:id="rId6" imgW="317500" imgH="165100" progId="Equation.DSMT4">
                  <p:embed/>
                </p:oleObj>
              </mc:Choice>
              <mc:Fallback>
                <p:oleObj name="Equation" r:id="rId6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172" y="2465906"/>
                        <a:ext cx="708219" cy="372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695427"/>
              </p:ext>
            </p:extLst>
          </p:nvPr>
        </p:nvGraphicFramePr>
        <p:xfrm>
          <a:off x="4449921" y="2939959"/>
          <a:ext cx="642362" cy="545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546" name="Equation" r:id="rId8" imgW="241300" imgH="203200" progId="Equation.DSMT4">
                  <p:embed/>
                </p:oleObj>
              </mc:Choice>
              <mc:Fallback>
                <p:oleObj name="Equation" r:id="rId8" imgW="24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921" y="2939959"/>
                        <a:ext cx="642362" cy="545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073497"/>
              </p:ext>
            </p:extLst>
          </p:nvPr>
        </p:nvGraphicFramePr>
        <p:xfrm>
          <a:off x="2677052" y="1392586"/>
          <a:ext cx="3498850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547" name="Equation" r:id="rId10" imgW="1295400" imgH="203200" progId="Equation.DSMT4">
                  <p:embed/>
                </p:oleObj>
              </mc:Choice>
              <mc:Fallback>
                <p:oleObj name="Equation" r:id="rId10" imgW="1295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052" y="1392586"/>
                        <a:ext cx="3498850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770908"/>
              </p:ext>
            </p:extLst>
          </p:nvPr>
        </p:nvGraphicFramePr>
        <p:xfrm>
          <a:off x="2660423" y="5032328"/>
          <a:ext cx="3500438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548" name="Equation" r:id="rId12" imgW="1295400" imgH="419100" progId="Equation.DSMT4">
                  <p:embed/>
                </p:oleObj>
              </mc:Choice>
              <mc:Fallback>
                <p:oleObj name="Equation" r:id="rId12" imgW="12954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423" y="5032328"/>
                        <a:ext cx="3500438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722946"/>
              </p:ext>
            </p:extLst>
          </p:nvPr>
        </p:nvGraphicFramePr>
        <p:xfrm>
          <a:off x="6871992" y="2924839"/>
          <a:ext cx="4397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9549" name="Equation" r:id="rId14" imgW="165100" imgH="203200" progId="Equation.DSMT4">
                  <p:embed/>
                </p:oleObj>
              </mc:Choice>
              <mc:Fallback>
                <p:oleObj name="Equation" r:id="rId14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1992" y="2924839"/>
                        <a:ext cx="4397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8983" y="1156168"/>
            <a:ext cx="7881739" cy="3262453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solidFill>
              <a:srgbClr val="FFFFFF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06698" y="173954"/>
            <a:ext cx="7833813" cy="4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FINITE CASE :  </a:t>
            </a:r>
            <a:r>
              <a:rPr lang="en-US" sz="2400" i="1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 = # hypotheses ;   </a:t>
            </a:r>
            <a:r>
              <a:rPr lang="en-US" sz="2400" i="1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s </a:t>
            </a: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= # data items </a:t>
            </a:r>
            <a:endParaRPr lang="en-US" sz="2400" i="1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183036" y="2901343"/>
            <a:ext cx="6713189" cy="4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For </a:t>
            </a:r>
            <a:r>
              <a:rPr lang="en-US" sz="2400" i="1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any</a:t>
            </a: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 learner, with </a:t>
            </a:r>
            <a:r>
              <a:rPr lang="en-US" sz="2400" dirty="0" err="1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prob</a:t>
            </a: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 &gt;          ,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total variation between          and random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from posterior is at most </a:t>
            </a:r>
            <a:endParaRPr lang="en-US" sz="2400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48419"/>
              </p:ext>
            </p:extLst>
          </p:nvPr>
        </p:nvGraphicFramePr>
        <p:xfrm>
          <a:off x="957651" y="5360112"/>
          <a:ext cx="9017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587" name="Equation" r:id="rId4" imgW="368300" imgH="177800" progId="Equation.DSMT4">
                  <p:embed/>
                </p:oleObj>
              </mc:Choice>
              <mc:Fallback>
                <p:oleObj name="Equation" r:id="rId4" imgW="3683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651" y="5360112"/>
                        <a:ext cx="9017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421883"/>
              </p:ext>
            </p:extLst>
          </p:nvPr>
        </p:nvGraphicFramePr>
        <p:xfrm>
          <a:off x="5080172" y="2465906"/>
          <a:ext cx="708219" cy="37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588" name="Equation" r:id="rId6" imgW="317500" imgH="165100" progId="Equation.DSMT4">
                  <p:embed/>
                </p:oleObj>
              </mc:Choice>
              <mc:Fallback>
                <p:oleObj name="Equation" r:id="rId6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172" y="2465906"/>
                        <a:ext cx="708219" cy="372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03348"/>
              </p:ext>
            </p:extLst>
          </p:nvPr>
        </p:nvGraphicFramePr>
        <p:xfrm>
          <a:off x="4449921" y="2939959"/>
          <a:ext cx="642362" cy="545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589" name="Equation" r:id="rId8" imgW="241300" imgH="203200" progId="Equation.DSMT4">
                  <p:embed/>
                </p:oleObj>
              </mc:Choice>
              <mc:Fallback>
                <p:oleObj name="Equation" r:id="rId8" imgW="24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921" y="2939959"/>
                        <a:ext cx="642362" cy="5458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992334"/>
              </p:ext>
            </p:extLst>
          </p:nvPr>
        </p:nvGraphicFramePr>
        <p:xfrm>
          <a:off x="2676525" y="1392238"/>
          <a:ext cx="34988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590" name="Equation" r:id="rId10" imgW="1295400" imgH="203200" progId="Equation.DSMT4">
                  <p:embed/>
                </p:oleObj>
              </mc:Choice>
              <mc:Fallback>
                <p:oleObj name="Equation" r:id="rId10" imgW="1295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6525" y="1392238"/>
                        <a:ext cx="3498850" cy="55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686052"/>
              </p:ext>
            </p:extLst>
          </p:nvPr>
        </p:nvGraphicFramePr>
        <p:xfrm>
          <a:off x="6871992" y="2924839"/>
          <a:ext cx="43973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591" name="Equation" r:id="rId12" imgW="165100" imgH="203200" progId="Equation.DSMT4">
                  <p:embed/>
                </p:oleObj>
              </mc:Choice>
              <mc:Fallback>
                <p:oleObj name="Equation" r:id="rId12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1992" y="2924839"/>
                        <a:ext cx="43973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738191"/>
              </p:ext>
            </p:extLst>
          </p:nvPr>
        </p:nvGraphicFramePr>
        <p:xfrm>
          <a:off x="4654188" y="3511336"/>
          <a:ext cx="404813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592" name="Equation" r:id="rId14" imgW="165100" imgH="177800" progId="Equation.DSMT4">
                  <p:embed/>
                </p:oleObj>
              </mc:Choice>
              <mc:Fallback>
                <p:oleObj name="Equation" r:id="rId14" imgW="1651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188" y="3511336"/>
                        <a:ext cx="404813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982951"/>
              </p:ext>
            </p:extLst>
          </p:nvPr>
        </p:nvGraphicFramePr>
        <p:xfrm>
          <a:off x="2805942" y="5051425"/>
          <a:ext cx="415766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0593" name="Equation" r:id="rId16" imgW="1536700" imgH="431800" progId="Equation.DSMT4">
                  <p:embed/>
                </p:oleObj>
              </mc:Choice>
              <mc:Fallback>
                <p:oleObj name="Equation" r:id="rId16" imgW="1536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5942" y="5051425"/>
                        <a:ext cx="4157662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468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48983" y="1156169"/>
            <a:ext cx="7881739" cy="2563860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solidFill>
              <a:srgbClr val="FFFFFF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825171" y="207530"/>
            <a:ext cx="3781857" cy="4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254CD0"/>
                </a:solidFill>
                <a:latin typeface="P22 Typewriter" charset="0"/>
                <a:ea typeface="ＭＳ Ｐゴシック"/>
              </a:rPr>
              <a:t>ROOT-SINE DISTANCE</a:t>
            </a:r>
            <a:endParaRPr lang="en-US" sz="2400" dirty="0">
              <a:solidFill>
                <a:srgbClr val="254CD0"/>
              </a:solidFill>
              <a:latin typeface="P22 Typewriter" charset="0"/>
              <a:ea typeface="ＭＳ Ｐゴシック"/>
            </a:endParaRP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463407"/>
              </p:ext>
            </p:extLst>
          </p:nvPr>
        </p:nvGraphicFramePr>
        <p:xfrm>
          <a:off x="1852871" y="1765450"/>
          <a:ext cx="5888037" cy="133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516" name="Equation" r:id="rId4" imgW="2209800" imgH="495300" progId="Equation.DSMT4">
                  <p:embed/>
                </p:oleObj>
              </mc:Choice>
              <mc:Fallback>
                <p:oleObj name="Equation" r:id="rId4" imgW="22098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871" y="1765450"/>
                        <a:ext cx="5888037" cy="1331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488617"/>
              </p:ext>
            </p:extLst>
          </p:nvPr>
        </p:nvGraphicFramePr>
        <p:xfrm>
          <a:off x="2700892" y="4119124"/>
          <a:ext cx="3857625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517" name="Equation" r:id="rId6" imgW="1447800" imgH="850900" progId="Equation.DSMT4">
                  <p:embed/>
                </p:oleObj>
              </mc:Choice>
              <mc:Fallback>
                <p:oleObj name="Equation" r:id="rId6" imgW="1447800" imgH="850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892" y="4119124"/>
                        <a:ext cx="3857625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565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K4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856" y="681226"/>
            <a:ext cx="7264026" cy="573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6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41121" y="0"/>
            <a:ext cx="8480089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Easier to achieve sustainability if teacher is randomized</a:t>
            </a:r>
            <a:endParaRPr lang="en-US" sz="2400" i="1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3186302"/>
            <a:ext cx="1257260" cy="1406009"/>
            <a:chOff x="87160" y="2916920"/>
            <a:chExt cx="1929968" cy="1918812"/>
          </a:xfrm>
        </p:grpSpPr>
        <p:pic>
          <p:nvPicPr>
            <p:cNvPr id="21" name="Picture 20" descr="painter-cartoon-clipart-1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7160" y="2916920"/>
              <a:ext cx="1929968" cy="1918812"/>
            </a:xfrm>
            <a:prstGeom prst="rect">
              <a:avLst/>
            </a:prstGeom>
          </p:spPr>
        </p:pic>
        <p:pic>
          <p:nvPicPr>
            <p:cNvPr id="22" name="Picture 21" descr="2367-9910-1-PB.jp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04037">
              <a:off x="1460966" y="3737199"/>
              <a:ext cx="434371" cy="581388"/>
            </a:xfrm>
            <a:prstGeom prst="rect">
              <a:avLst/>
            </a:prstGeom>
          </p:spPr>
        </p:pic>
      </p:grp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090217"/>
              </p:ext>
            </p:extLst>
          </p:nvPr>
        </p:nvGraphicFramePr>
        <p:xfrm>
          <a:off x="299416" y="4589411"/>
          <a:ext cx="667587" cy="567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2521" name="Equation" r:id="rId6" imgW="241300" imgH="203200" progId="Equation.DSMT4">
                  <p:embed/>
                </p:oleObj>
              </mc:Choice>
              <mc:Fallback>
                <p:oleObj name="Equation" r:id="rId6" imgW="241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16" y="4589411"/>
                        <a:ext cx="667587" cy="567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9" descr="iter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125" y="2974489"/>
            <a:ext cx="4396875" cy="1526009"/>
          </a:xfrm>
          <a:prstGeom prst="rect">
            <a:avLst/>
          </a:prstGeom>
        </p:spPr>
      </p:pic>
      <p:pic>
        <p:nvPicPr>
          <p:cNvPr id="2" name="Picture 1" descr="iter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3623" y="2988849"/>
            <a:ext cx="4396875" cy="1526009"/>
          </a:xfrm>
          <a:prstGeom prst="rect">
            <a:avLst/>
          </a:prstGeom>
        </p:spPr>
      </p:pic>
      <p:cxnSp>
        <p:nvCxnSpPr>
          <p:cNvPr id="5" name="Curved Connector 4"/>
          <p:cNvCxnSpPr/>
          <p:nvPr/>
        </p:nvCxnSpPr>
        <p:spPr bwMode="auto">
          <a:xfrm>
            <a:off x="4387580" y="4566655"/>
            <a:ext cx="914400" cy="914400"/>
          </a:xfrm>
          <a:prstGeom prst="curvedConnector3">
            <a:avLst/>
          </a:prstGeom>
          <a:solidFill>
            <a:schemeClr val="bg1"/>
          </a:solidFill>
          <a:ln>
            <a:noFill/>
            <a:tailEnd type="arrow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cxnSp>
      <p:sp>
        <p:nvSpPr>
          <p:cNvPr id="14" name="Freeform 13"/>
          <p:cNvSpPr/>
          <p:nvPr/>
        </p:nvSpPr>
        <p:spPr>
          <a:xfrm>
            <a:off x="2809591" y="5118245"/>
            <a:ext cx="1257260" cy="436142"/>
          </a:xfrm>
          <a:custGeom>
            <a:avLst/>
            <a:gdLst>
              <a:gd name="connsiteX0" fmla="*/ 0 w 1257260"/>
              <a:gd name="connsiteY0" fmla="*/ 0 h 436142"/>
              <a:gd name="connsiteX1" fmla="*/ 1257260 w 1257260"/>
              <a:gd name="connsiteY1" fmla="*/ 436142 h 436142"/>
              <a:gd name="connsiteX2" fmla="*/ 1257260 w 1257260"/>
              <a:gd name="connsiteY2" fmla="*/ 436142 h 436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260" h="436142">
                <a:moveTo>
                  <a:pt x="0" y="0"/>
                </a:moveTo>
                <a:lnTo>
                  <a:pt x="1257260" y="436142"/>
                </a:lnTo>
                <a:lnTo>
                  <a:pt x="1257260" y="436142"/>
                </a:lnTo>
              </a:path>
            </a:pathLst>
          </a:cu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89538" y="5028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79004" y="50541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9982" y="50027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88933" y="52978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32011" y="6336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  <a:latin typeface="P22 Typewriter"/>
              <a:ea typeface="ＭＳ Ｐゴシック"/>
            </a:endParaRPr>
          </a:p>
        </p:txBody>
      </p:sp>
      <p:sp>
        <p:nvSpPr>
          <p:cNvPr id="35" name="Curved Down Arrow 34"/>
          <p:cNvSpPr/>
          <p:nvPr/>
        </p:nvSpPr>
        <p:spPr bwMode="auto">
          <a:xfrm rot="10800000">
            <a:off x="1295746" y="4566655"/>
            <a:ext cx="3181638" cy="641384"/>
          </a:xfrm>
          <a:prstGeom prst="curvedDownArrow">
            <a:avLst/>
          </a:prstGeom>
          <a:solidFill>
            <a:srgbClr val="000000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6" name="Curved Down Arrow 35"/>
          <p:cNvSpPr/>
          <p:nvPr/>
        </p:nvSpPr>
        <p:spPr bwMode="auto">
          <a:xfrm rot="10800000" flipV="1">
            <a:off x="3155979" y="2129395"/>
            <a:ext cx="3218574" cy="729647"/>
          </a:xfrm>
          <a:prstGeom prst="curvedDownArrow">
            <a:avLst/>
          </a:prstGeom>
          <a:solidFill>
            <a:srgbClr val="000000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7" name="Curved Down Arrow 36"/>
          <p:cNvSpPr/>
          <p:nvPr/>
        </p:nvSpPr>
        <p:spPr bwMode="auto">
          <a:xfrm rot="10800000">
            <a:off x="2681299" y="4616433"/>
            <a:ext cx="5489339" cy="641384"/>
          </a:xfrm>
          <a:prstGeom prst="curvedDownArrow">
            <a:avLst/>
          </a:prstGeom>
          <a:solidFill>
            <a:srgbClr val="000000"/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0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931076" y="2937539"/>
            <a:ext cx="4035171" cy="4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LINEAR REGRESSION</a:t>
            </a:r>
            <a:endParaRPr lang="en-US" sz="2400" i="1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6203" y="2816457"/>
            <a:ext cx="6796299" cy="2698962"/>
          </a:xfrm>
          <a:prstGeom prst="rect">
            <a:avLst/>
          </a:prstGeom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087759"/>
              </p:ext>
            </p:extLst>
          </p:nvPr>
        </p:nvGraphicFramePr>
        <p:xfrm>
          <a:off x="355480" y="115450"/>
          <a:ext cx="408463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21" name="Equation" r:id="rId5" imgW="1511300" imgH="228600" progId="Equation.DSMT4">
                  <p:embed/>
                </p:oleObj>
              </mc:Choice>
              <mc:Fallback>
                <p:oleObj name="Equation" r:id="rId5" imgW="1511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80" y="115450"/>
                        <a:ext cx="408463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115463" y="112446"/>
            <a:ext cx="6016886" cy="1837362"/>
          </a:xfrm>
          <a:prstGeom prst="rect">
            <a:avLst/>
          </a:prstGeom>
          <a:solidFill>
            <a:schemeClr val="tx1">
              <a:alpha val="12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187032"/>
              </p:ext>
            </p:extLst>
          </p:nvPr>
        </p:nvGraphicFramePr>
        <p:xfrm>
          <a:off x="323388" y="678757"/>
          <a:ext cx="5627688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22" name="Equation" r:id="rId7" imgW="2082800" imgH="228600" progId="Equation.DSMT4">
                  <p:embed/>
                </p:oleObj>
              </mc:Choice>
              <mc:Fallback>
                <p:oleObj name="Equation" r:id="rId7" imgW="2082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88" y="678757"/>
                        <a:ext cx="5627688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painter-cartoon-clipart-1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3545477"/>
            <a:ext cx="1929968" cy="191881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1449698" y="4387067"/>
            <a:ext cx="243755" cy="500279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</p:cxn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768252"/>
              </p:ext>
            </p:extLst>
          </p:nvPr>
        </p:nvGraphicFramePr>
        <p:xfrm>
          <a:off x="306351" y="1266826"/>
          <a:ext cx="5661025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23" name="Equation" r:id="rId10" imgW="2095500" imgH="228600" progId="Equation.DSMT4">
                  <p:embed/>
                </p:oleObj>
              </mc:Choice>
              <mc:Fallback>
                <p:oleObj name="Equation" r:id="rId10" imgW="2095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51" y="1266826"/>
                        <a:ext cx="5661025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98140"/>
              </p:ext>
            </p:extLst>
          </p:nvPr>
        </p:nvGraphicFramePr>
        <p:xfrm>
          <a:off x="6452547" y="722282"/>
          <a:ext cx="240188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24" name="Equation" r:id="rId12" imgW="889000" imgH="203200" progId="Equation.DSMT4">
                  <p:embed/>
                </p:oleObj>
              </mc:Choice>
              <mc:Fallback>
                <p:oleObj name="Equation" r:id="rId12" imgW="889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547" y="722282"/>
                        <a:ext cx="2401888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179791"/>
              </p:ext>
            </p:extLst>
          </p:nvPr>
        </p:nvGraphicFramePr>
        <p:xfrm>
          <a:off x="2129644" y="5703888"/>
          <a:ext cx="5109375" cy="934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625" name="Equation" r:id="rId14" imgW="2235200" imgH="406400" progId="Equation.DSMT4">
                  <p:embed/>
                </p:oleObj>
              </mc:Choice>
              <mc:Fallback>
                <p:oleObj name="Equation" r:id="rId14" imgW="22352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9644" y="5703888"/>
                        <a:ext cx="5109375" cy="9345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88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610346" y="333519"/>
            <a:ext cx="4189121" cy="482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254CD0"/>
                </a:solidFill>
                <a:latin typeface="P22 Typewriter" charset="0"/>
                <a:ea typeface="ＭＳ Ｐゴシック"/>
              </a:rPr>
              <a:t>RANDOM MATRIX THEORY</a:t>
            </a:r>
            <a:endParaRPr lang="en-US" sz="2400" i="1" dirty="0">
              <a:solidFill>
                <a:srgbClr val="254CD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0517" y="824359"/>
            <a:ext cx="3489538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Davidson &amp;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Szarek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 (2001)</a:t>
            </a:r>
            <a:endParaRPr lang="en-US" sz="2400" i="1" dirty="0">
              <a:solidFill>
                <a:srgbClr val="000000"/>
              </a:solidFill>
              <a:latin typeface="Times New Roman"/>
              <a:ea typeface="ＭＳ Ｐゴシック"/>
              <a:cs typeface="Times New Roman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091586"/>
              </p:ext>
            </p:extLst>
          </p:nvPr>
        </p:nvGraphicFramePr>
        <p:xfrm>
          <a:off x="3212615" y="3851399"/>
          <a:ext cx="455771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588" name="Equation" r:id="rId4" imgW="1993900" imgH="254000" progId="Equation.DSMT4">
                  <p:embed/>
                </p:oleObj>
              </mc:Choice>
              <mc:Fallback>
                <p:oleObj name="Equation" r:id="rId4" imgW="1993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615" y="3851399"/>
                        <a:ext cx="455771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955810"/>
              </p:ext>
            </p:extLst>
          </p:nvPr>
        </p:nvGraphicFramePr>
        <p:xfrm>
          <a:off x="987331" y="3411776"/>
          <a:ext cx="73152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4589" name="Equation" r:id="rId6" imgW="3200400" imgH="444500" progId="Equation.DSMT4">
                  <p:embed/>
                </p:oleObj>
              </mc:Choice>
              <mc:Fallback>
                <p:oleObj name="Equation" r:id="rId6" imgW="3200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331" y="3411776"/>
                        <a:ext cx="73152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 bwMode="auto">
          <a:xfrm>
            <a:off x="602972" y="2964872"/>
            <a:ext cx="8082385" cy="1832681"/>
          </a:xfrm>
          <a:prstGeom prst="rect">
            <a:avLst/>
          </a:prstGeom>
          <a:solidFill>
            <a:schemeClr val="tx1">
              <a:alpha val="7000"/>
            </a:schemeClr>
          </a:solidFill>
          <a:ln>
            <a:solidFill>
              <a:srgbClr val="FFFFFF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2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08024" y="0"/>
            <a:ext cx="8040940" cy="7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22 Typewriter" charset="0"/>
              </a:rPr>
              <a:t>Curse of mid-dimensionality</a:t>
            </a:r>
            <a:endParaRPr lang="en-US" sz="2400" b="1" i="1" kern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22 Typewriter" charset="0"/>
            </a:endParaRPr>
          </a:p>
        </p:txBody>
      </p:sp>
      <p:sp>
        <p:nvSpPr>
          <p:cNvPr id="17" name="Rounded Rectangular Callout 16"/>
          <p:cNvSpPr/>
          <p:nvPr/>
        </p:nvSpPr>
        <p:spPr bwMode="auto">
          <a:xfrm>
            <a:off x="3244218" y="4555561"/>
            <a:ext cx="3281901" cy="875448"/>
          </a:xfrm>
          <a:prstGeom prst="wedgeRoundRectCallout">
            <a:avLst>
              <a:gd name="adj1" fmla="val -32360"/>
              <a:gd name="adj2" fmla="val -286666"/>
              <a:gd name="adj3" fmla="val 16667"/>
            </a:avLst>
          </a:prstGeom>
          <a:solidFill>
            <a:schemeClr val="accent5">
              <a:lumMod val="75000"/>
              <a:alpha val="71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Rounded Rectangular Callout 17"/>
          <p:cNvSpPr/>
          <p:nvPr/>
        </p:nvSpPr>
        <p:spPr bwMode="auto">
          <a:xfrm>
            <a:off x="337791" y="3652443"/>
            <a:ext cx="2493195" cy="803394"/>
          </a:xfrm>
          <a:prstGeom prst="wedgeRoundRectCallout">
            <a:avLst>
              <a:gd name="adj1" fmla="val 4216"/>
              <a:gd name="adj2" fmla="val -191014"/>
              <a:gd name="adj3" fmla="val 16667"/>
            </a:avLst>
          </a:prstGeom>
          <a:solidFill>
            <a:schemeClr val="accent5">
              <a:lumMod val="75000"/>
              <a:alpha val="69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6230139" y="3462826"/>
            <a:ext cx="2565827" cy="803394"/>
          </a:xfrm>
          <a:prstGeom prst="wedgeRoundRectCallout">
            <a:avLst>
              <a:gd name="adj1" fmla="val -47320"/>
              <a:gd name="adj2" fmla="val -172758"/>
              <a:gd name="adj3" fmla="val 16667"/>
            </a:avLst>
          </a:prstGeom>
          <a:solidFill>
            <a:schemeClr val="accent5">
              <a:lumMod val="75000"/>
              <a:alpha val="7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04961" y="3538364"/>
            <a:ext cx="2413425" cy="76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dyn</a:t>
            </a:r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. sys.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401937" y="4509370"/>
            <a:ext cx="3181095" cy="71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natural algorithms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040397" y="1552962"/>
            <a:ext cx="6725577" cy="96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P22 Typewriter" charset="0"/>
                <a:ea typeface="ＭＳ Ｐゴシック"/>
              </a:rPr>
              <a:t>low-dim          mid-dim  </a:t>
            </a:r>
            <a:r>
              <a:rPr lang="en-US" sz="2800" dirty="0">
                <a:solidFill>
                  <a:schemeClr val="bg1"/>
                </a:solidFill>
                <a:latin typeface="P22 Typewriter" charset="0"/>
                <a:ea typeface="ＭＳ Ｐゴシック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P22 Typewriter" charset="0"/>
                <a:ea typeface="ＭＳ Ｐゴシック"/>
              </a:rPr>
              <a:t>       high-dim</a:t>
            </a:r>
            <a:endParaRPr lang="en-US" sz="2800" dirty="0">
              <a:solidFill>
                <a:schemeClr val="bg1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473921" y="3247315"/>
            <a:ext cx="2419635" cy="96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stat. mech.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49048" y="4320762"/>
            <a:ext cx="1777629" cy="93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P22 Typewriter" charset="0"/>
                <a:ea typeface="ＭＳ Ｐゴシック"/>
              </a:rPr>
              <a:t>calculus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900753" y="4108392"/>
            <a:ext cx="2881811" cy="93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2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P22 Typewriter" charset="0"/>
                <a:ea typeface="ＭＳ Ｐゴシック"/>
              </a:rPr>
              <a:t>universality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617288" y="5283761"/>
            <a:ext cx="2800740" cy="93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FFFF00"/>
                </a:solidFill>
                <a:latin typeface="P22 Typewriter" charset="0"/>
                <a:ea typeface="ＭＳ Ｐゴシック"/>
              </a:rPr>
              <a:t>dynamic graphs</a:t>
            </a:r>
          </a:p>
        </p:txBody>
      </p:sp>
    </p:spTree>
    <p:extLst>
      <p:ext uri="{BB962C8B-B14F-4D97-AF65-F5344CB8AC3E}">
        <p14:creationId xmlns:p14="http://schemas.microsoft.com/office/powerpoint/2010/main" val="48731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474564" y="2940627"/>
            <a:ext cx="7334250" cy="121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3200" b="1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Thank you</a:t>
            </a:r>
            <a:r>
              <a:rPr lang="en-US" sz="3200" b="1" dirty="0">
                <a:solidFill>
                  <a:srgbClr val="000000"/>
                </a:solidFill>
                <a:latin typeface="P22 Typewriter" charset="0"/>
                <a:ea typeface="ＭＳ Ｐゴシック"/>
              </a:rPr>
              <a:t> </a:t>
            </a:r>
            <a:r>
              <a:rPr lang="en-US" sz="3200" b="1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5350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360">
        <p:fade/>
      </p:transition>
    </mc:Choice>
    <mc:Fallback xmlns="">
      <p:transition xmlns:p14="http://schemas.microsoft.com/office/powerpoint/2010/main" spd="med" advTm="2936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7298" name="flocking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6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71" fill="hold"/>
                                        <p:tgtEl>
                                          <p:spTgt spid="5687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68729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87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687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87298"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0" name="starlings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73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98" fill="hold"/>
                                        <p:tgtEl>
                                          <p:spTgt spid="1003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0353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03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03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3530"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979613" y="756862"/>
            <a:ext cx="3300106" cy="151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solidFill>
                  <a:prstClr val="white"/>
                </a:solidFill>
                <a:latin typeface="P22 Typewriter" charset="0"/>
              </a:rPr>
              <a:t>Huygens   1665</a:t>
            </a:r>
            <a:endParaRPr lang="en-US" sz="2400" i="1" dirty="0">
              <a:solidFill>
                <a:srgbClr val="FF0000"/>
              </a:solidFill>
              <a:latin typeface="P22 Typewriter" charset="0"/>
            </a:endParaRPr>
          </a:p>
        </p:txBody>
      </p:sp>
      <p:pic>
        <p:nvPicPr>
          <p:cNvPr id="6" name="Picture 5" descr="images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3571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3140" y="2804162"/>
            <a:ext cx="1420163" cy="2857500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3571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5243" y="2792708"/>
            <a:ext cx="1420163" cy="2857500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67" l="3571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21" y="2794908"/>
            <a:ext cx="1420163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3218" name="metronome3.wmv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360">
        <p:fade/>
      </p:transition>
    </mc:Choice>
    <mc:Fallback xmlns="">
      <p:transition xmlns:p14="http://schemas.microsoft.com/office/powerpoint/2010/main" spd="med" advTm="2936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55" fill="hold"/>
                                        <p:tgtEl>
                                          <p:spTgt spid="9353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mute="1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3532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353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353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321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K5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992" y="705130"/>
            <a:ext cx="7230808" cy="57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4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109761" y="0"/>
            <a:ext cx="6511494" cy="102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prstClr val="white"/>
                </a:solidFill>
                <a:latin typeface="P22 Typewriter" charset="0"/>
              </a:rPr>
              <a:t>Large distributed sync systems</a:t>
            </a:r>
            <a:endParaRPr lang="en-US" sz="3200" i="1" dirty="0">
              <a:solidFill>
                <a:prstClr val="white"/>
              </a:solidFill>
              <a:latin typeface="P22 Typewriter" charset="0"/>
            </a:endParaRPr>
          </a:p>
        </p:txBody>
      </p:sp>
      <p:pic>
        <p:nvPicPr>
          <p:cNvPr id="2" name="Picture 1" descr="03-all-that-glitters.jpg__1072x0_q85_upscal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5743"/>
            <a:ext cx="9144000" cy="5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0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73" y="3445239"/>
            <a:ext cx="8929111" cy="4874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Calibri"/>
              <a:ea typeface="ＭＳ Ｐゴシック"/>
            </a:endParaRPr>
          </a:p>
        </p:txBody>
      </p:sp>
      <p:sp>
        <p:nvSpPr>
          <p:cNvPr id="3" name="Regular Pentagon 2"/>
          <p:cNvSpPr/>
          <p:nvPr/>
        </p:nvSpPr>
        <p:spPr>
          <a:xfrm rot="10800000">
            <a:off x="4003003" y="2245894"/>
            <a:ext cx="1122945" cy="1069469"/>
          </a:xfrm>
          <a:prstGeom prst="pentago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  <a:ea typeface="ＭＳ Ｐゴシック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56446" y="124555"/>
            <a:ext cx="8040940" cy="72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kern="0" dirty="0" smtClean="0">
                <a:ln w="11430"/>
                <a:solidFill>
                  <a:srgbClr val="FFCF2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P22 Typewriter" charset="0"/>
                <a:ea typeface="ＭＳ Ｐゴシック"/>
              </a:rPr>
              <a:t>In biology</a:t>
            </a:r>
            <a:endParaRPr lang="en-US" sz="2400" b="1" i="1" kern="0" dirty="0" smtClean="0">
              <a:ln w="11430"/>
              <a:solidFill>
                <a:srgbClr val="FFCF2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P22 Typewriter" charset="0"/>
              <a:ea typeface="ＭＳ Ｐゴシック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0843" y="3124824"/>
            <a:ext cx="8729578" cy="10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ribosomal RNA   …     gene expression       …       metabolism</a:t>
            </a:r>
            <a:endParaRPr lang="en-US" i="1" kern="0" dirty="0" smtClean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388058" y="3921583"/>
            <a:ext cx="3157530" cy="10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000" kern="0" dirty="0" smtClean="0">
                <a:solidFill>
                  <a:srgbClr val="A6A6A6"/>
                </a:solidFill>
                <a:latin typeface="P22 Typewriter" charset="0"/>
                <a:ea typeface="ＭＳ Ｐゴシック"/>
              </a:rPr>
              <a:t>      </a:t>
            </a:r>
            <a:r>
              <a:rPr lang="en-US" sz="2000" kern="0" dirty="0">
                <a:solidFill>
                  <a:srgbClr val="A6A6A6"/>
                </a:solidFill>
                <a:latin typeface="P22 Typewriter" charset="0"/>
                <a:ea typeface="ＭＳ Ｐゴシック"/>
              </a:rPr>
              <a:t> </a:t>
            </a:r>
            <a:r>
              <a:rPr lang="en-US" sz="2000" kern="0" dirty="0" smtClean="0">
                <a:solidFill>
                  <a:srgbClr val="A6A6A6"/>
                </a:solidFill>
                <a:latin typeface="P22 Typewriter" charset="0"/>
                <a:ea typeface="ＭＳ Ｐゴシック"/>
              </a:rPr>
              <a:t> minutes</a:t>
            </a:r>
            <a:endParaRPr lang="en-US" sz="1600" i="1" kern="0" dirty="0" smtClean="0">
              <a:solidFill>
                <a:srgbClr val="A6A6A6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99881" y="3892218"/>
            <a:ext cx="3157530" cy="10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000" kern="0" dirty="0">
                <a:solidFill>
                  <a:prstClr val="white">
                    <a:lumMod val="65000"/>
                  </a:prstClr>
                </a:solidFill>
                <a:latin typeface="P22 Typewriter" charset="0"/>
                <a:ea typeface="ＭＳ Ｐゴシック"/>
              </a:rPr>
              <a:t>b</a:t>
            </a:r>
            <a:r>
              <a:rPr lang="en-US" sz="2000" kern="0" dirty="0" smtClean="0">
                <a:solidFill>
                  <a:prstClr val="white">
                    <a:lumMod val="65000"/>
                  </a:prstClr>
                </a:solidFill>
                <a:latin typeface="P22 Typewriter" charset="0"/>
                <a:ea typeface="ＭＳ Ｐゴシック"/>
              </a:rPr>
              <a:t>illions of years</a:t>
            </a:r>
            <a:endParaRPr lang="en-US" sz="1600" i="1" kern="0" dirty="0" smtClean="0">
              <a:solidFill>
                <a:prstClr val="white">
                  <a:lumMod val="65000"/>
                </a:prstClr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636627" y="3928395"/>
            <a:ext cx="3157530" cy="10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defRPr/>
            </a:pPr>
            <a:r>
              <a:rPr lang="en-US" sz="2000" kern="0" dirty="0" smtClean="0">
                <a:solidFill>
                  <a:srgbClr val="A6A6A6"/>
                </a:solidFill>
                <a:latin typeface="P22 Typewriter" charset="0"/>
                <a:ea typeface="ＭＳ Ｐゴシック"/>
              </a:rPr>
              <a:t>microseconds</a:t>
            </a:r>
            <a:endParaRPr lang="en-US" sz="1600" i="1" kern="0" dirty="0" smtClean="0">
              <a:solidFill>
                <a:srgbClr val="A6A6A6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083777" y="5660375"/>
            <a:ext cx="5156790" cy="106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800" kern="0" dirty="0" smtClean="0">
                <a:solidFill>
                  <a:srgbClr val="00FFFF"/>
                </a:solidFill>
                <a:latin typeface="P22 Typewriter" charset="0"/>
                <a:ea typeface="ＭＳ Ｐゴシック"/>
              </a:rPr>
              <a:t>       huge timescale ratios</a:t>
            </a:r>
          </a:p>
          <a:p>
            <a:pPr>
              <a:defRPr/>
            </a:pPr>
            <a:r>
              <a:rPr lang="en-US" sz="2800" kern="0" dirty="0" smtClean="0">
                <a:solidFill>
                  <a:srgbClr val="00FFFF"/>
                </a:solidFill>
                <a:latin typeface="P22 Typewriter" charset="0"/>
                <a:ea typeface="ＭＳ Ｐゴシック"/>
              </a:rPr>
              <a:t>    no timescale separation</a:t>
            </a:r>
            <a:endParaRPr lang="en-US" sz="2800" kern="0" dirty="0">
              <a:solidFill>
                <a:srgbClr val="00FFFF"/>
              </a:solidFill>
              <a:latin typeface="P22 Typewriter" charset="0"/>
              <a:ea typeface="ＭＳ Ｐゴシック"/>
            </a:endParaRPr>
          </a:p>
          <a:p>
            <a:pPr>
              <a:defRPr/>
            </a:pPr>
            <a:endParaRPr lang="en-US" sz="2000" i="1" kern="0" dirty="0" smtClean="0">
              <a:solidFill>
                <a:srgbClr val="00FFFF"/>
              </a:solidFill>
              <a:latin typeface="P22 Typewriter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3929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0" y="3419405"/>
            <a:ext cx="9144000" cy="558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pod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581" y="0"/>
            <a:ext cx="4366391" cy="3274794"/>
          </a:xfrm>
          <a:prstGeom prst="rect">
            <a:avLst/>
          </a:prstGeom>
        </p:spPr>
      </p:pic>
      <p:pic>
        <p:nvPicPr>
          <p:cNvPr id="7" name="Picture 6" descr="pod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03" y="3715241"/>
            <a:ext cx="3617762" cy="2832029"/>
          </a:xfrm>
          <a:prstGeom prst="rect">
            <a:avLst/>
          </a:prstGeom>
        </p:spPr>
      </p:pic>
      <p:pic>
        <p:nvPicPr>
          <p:cNvPr id="8" name="Picture 7" descr="pod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008" y="3607163"/>
            <a:ext cx="2193083" cy="3007656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91502" y="5212379"/>
            <a:ext cx="1493361" cy="70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6000" dirty="0" smtClean="0">
                <a:solidFill>
                  <a:srgbClr val="FFFFFF"/>
                </a:solidFill>
                <a:latin typeface="P22 Typewriter" charset="0"/>
                <a:ea typeface="ＭＳ Ｐゴシック"/>
              </a:rPr>
              <a:t>+</a:t>
            </a:r>
          </a:p>
        </p:txBody>
      </p:sp>
      <p:sp>
        <p:nvSpPr>
          <p:cNvPr id="14" name="Bent Arrow 13"/>
          <p:cNvSpPr/>
          <p:nvPr/>
        </p:nvSpPr>
        <p:spPr bwMode="auto">
          <a:xfrm rot="5400000">
            <a:off x="6499047" y="1823827"/>
            <a:ext cx="1310629" cy="1175412"/>
          </a:xfrm>
          <a:prstGeom prst="bentArrow">
            <a:avLst/>
          </a:prstGeom>
          <a:noFill/>
          <a:ln w="19050" cmpd="sng">
            <a:solidFill>
              <a:schemeClr val="bg1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Bent Arrow 20"/>
          <p:cNvSpPr/>
          <p:nvPr/>
        </p:nvSpPr>
        <p:spPr bwMode="auto">
          <a:xfrm rot="5400000" flipV="1">
            <a:off x="1298751" y="1891674"/>
            <a:ext cx="1310629" cy="1087749"/>
          </a:xfrm>
          <a:prstGeom prst="bentArrow">
            <a:avLst/>
          </a:prstGeom>
          <a:noFill/>
          <a:ln w="19050" cmpd="sng">
            <a:solidFill>
              <a:schemeClr val="bg1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8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d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2426" y="0"/>
            <a:ext cx="3153438" cy="2365079"/>
          </a:xfrm>
          <a:prstGeom prst="rect">
            <a:avLst/>
          </a:prstGeom>
        </p:spPr>
      </p:pic>
      <p:pic>
        <p:nvPicPr>
          <p:cNvPr id="7" name="Picture 6" descr="pod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75" y="2289586"/>
            <a:ext cx="2763352" cy="2163187"/>
          </a:xfrm>
          <a:prstGeom prst="rect">
            <a:avLst/>
          </a:prstGeom>
        </p:spPr>
      </p:pic>
      <p:pic>
        <p:nvPicPr>
          <p:cNvPr id="8" name="Picture 7" descr="pod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271" y="2298672"/>
            <a:ext cx="1591213" cy="2182234"/>
          </a:xfrm>
          <a:prstGeom prst="rect">
            <a:avLst/>
          </a:prstGeom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432399" y="3303195"/>
            <a:ext cx="1493361" cy="70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6000" dirty="0" smtClean="0">
                <a:solidFill>
                  <a:srgbClr val="FFFFFF"/>
                </a:solidFill>
                <a:latin typeface="P22 Typewriter" charset="0"/>
                <a:ea typeface="ＭＳ Ｐゴシック"/>
              </a:rPr>
              <a:t>+</a:t>
            </a:r>
          </a:p>
        </p:txBody>
      </p:sp>
      <p:sp>
        <p:nvSpPr>
          <p:cNvPr id="14" name="Bent Arrow 13"/>
          <p:cNvSpPr/>
          <p:nvPr/>
        </p:nvSpPr>
        <p:spPr bwMode="auto">
          <a:xfrm rot="5400000">
            <a:off x="6189286" y="1301453"/>
            <a:ext cx="670895" cy="587677"/>
          </a:xfrm>
          <a:prstGeom prst="bentArrow">
            <a:avLst/>
          </a:prstGeom>
          <a:noFill/>
          <a:ln w="19050" cmpd="sng">
            <a:solidFill>
              <a:schemeClr val="bg1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" name="Bent Arrow 20"/>
          <p:cNvSpPr/>
          <p:nvPr/>
        </p:nvSpPr>
        <p:spPr bwMode="auto">
          <a:xfrm rot="5400000" flipV="1">
            <a:off x="2433740" y="1295254"/>
            <a:ext cx="703322" cy="592940"/>
          </a:xfrm>
          <a:prstGeom prst="bentArrow">
            <a:avLst/>
          </a:prstGeom>
          <a:noFill/>
          <a:ln w="19050" cmpd="sng">
            <a:solidFill>
              <a:schemeClr val="bg1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10" name="Picture 9" descr="pod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034" y="4569718"/>
            <a:ext cx="3051042" cy="2288282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991701" y="5401560"/>
            <a:ext cx="3911849" cy="93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2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If song resumes</a:t>
            </a:r>
          </a:p>
          <a:p>
            <a:pPr algn="r">
              <a:lnSpc>
                <a:spcPct val="12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propagating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0" y="2207724"/>
            <a:ext cx="9144000" cy="558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4579210"/>
            <a:ext cx="9144000" cy="5582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4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518904" y="5434514"/>
            <a:ext cx="8044644" cy="1286942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966378" y="147929"/>
            <a:ext cx="5066155" cy="807936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solidFill>
              <a:srgbClr val="FFFFFF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988327" y="0"/>
            <a:ext cx="7139818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bg1"/>
                </a:solidFill>
                <a:latin typeface="P22 Typewriter" charset="0"/>
              </a:rPr>
              <a:t>Hegselmann</a:t>
            </a:r>
            <a:r>
              <a:rPr lang="en-US" sz="2800" dirty="0" smtClean="0">
                <a:solidFill>
                  <a:schemeClr val="bg1"/>
                </a:solidFill>
                <a:latin typeface="P22 Typewriter" charset="0"/>
              </a:rPr>
              <a:t>-Krause in 1D</a:t>
            </a:r>
            <a:endParaRPr lang="en-US" sz="2800" i="1" dirty="0">
              <a:solidFill>
                <a:schemeClr val="bg1"/>
              </a:solidFill>
              <a:latin typeface="P22 Typewriter" charset="0"/>
            </a:endParaRPr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5256961"/>
              </p:ext>
            </p:extLst>
          </p:nvPr>
        </p:nvGraphicFramePr>
        <p:xfrm>
          <a:off x="1843480" y="1856116"/>
          <a:ext cx="4219519" cy="587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97" name="Equation" r:id="rId4" imgW="1930400" imgH="266700" progId="Equation.DSMT4">
                  <p:embed/>
                </p:oleObj>
              </mc:Choice>
              <mc:Fallback>
                <p:oleObj name="Equation" r:id="rId4" imgW="19304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480" y="1856116"/>
                        <a:ext cx="4219519" cy="587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215484"/>
              </p:ext>
            </p:extLst>
          </p:nvPr>
        </p:nvGraphicFramePr>
        <p:xfrm>
          <a:off x="1857135" y="2735142"/>
          <a:ext cx="3550405" cy="93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98" name="Equation" r:id="rId6" imgW="1701800" imgH="444500" progId="Equation.DSMT4">
                  <p:embed/>
                </p:oleObj>
              </mc:Choice>
              <mc:Fallback>
                <p:oleObj name="Equation" r:id="rId6" imgW="1701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135" y="2735142"/>
                        <a:ext cx="3550405" cy="9359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345122" y="4652534"/>
            <a:ext cx="8255311" cy="13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828292" y="4583505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56789" y="4597848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89040" y="4598385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552903" y="4585115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361725" y="4612191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149149" y="4612727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309305" y="4613264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69460" y="4613801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73031" y="4614339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00387" y="4445448"/>
            <a:ext cx="2056925" cy="0"/>
          </a:xfrm>
          <a:prstGeom prst="straightConnector1">
            <a:avLst/>
          </a:prstGeom>
          <a:ln w="57150" cmpd="sng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4" idx="0"/>
          </p:cNvCxnSpPr>
          <p:nvPr/>
        </p:nvCxnSpPr>
        <p:spPr>
          <a:xfrm>
            <a:off x="5535752" y="4459253"/>
            <a:ext cx="2733" cy="154548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31209" y="5259011"/>
            <a:ext cx="6515898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with  Bhattacharyya, </a:t>
            </a:r>
            <a:r>
              <a:rPr lang="en-US" sz="24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Braverman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, Nguyen (2013)</a:t>
            </a:r>
            <a:r>
              <a:rPr lang="en-US" sz="2400" dirty="0" smtClean="0">
                <a:solidFill>
                  <a:srgbClr val="0000FF"/>
                </a:solidFill>
                <a:latin typeface="P22 Typewriter" charset="0"/>
              </a:rPr>
              <a:t> </a:t>
            </a:r>
            <a:endParaRPr lang="en-US" sz="3200" i="1" dirty="0">
              <a:solidFill>
                <a:srgbClr val="0000FF"/>
              </a:solidFill>
              <a:latin typeface="P22 Typewriter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690790" y="5853194"/>
            <a:ext cx="5107255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Wedin-Hegarty</a:t>
            </a:r>
            <a:r>
              <a:rPr lang="en-US"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(2015)</a:t>
            </a:r>
            <a:endParaRPr lang="en-US" sz="3200" i="1" dirty="0">
              <a:solidFill>
                <a:srgbClr val="0000FF"/>
              </a:solidFill>
              <a:latin typeface="P22 Typewriter" charset="0"/>
            </a:endParaRPr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83652"/>
              </p:ext>
            </p:extLst>
          </p:nvPr>
        </p:nvGraphicFramePr>
        <p:xfrm>
          <a:off x="3894646" y="6013360"/>
          <a:ext cx="12795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99" name="Equation" r:id="rId8" imgW="419100" imgH="228600" progId="Equation.DSMT4">
                  <p:embed/>
                </p:oleObj>
              </mc:Choice>
              <mc:Fallback>
                <p:oleObj name="Equation" r:id="rId8" imgW="419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646" y="6013360"/>
                        <a:ext cx="12795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261204"/>
              </p:ext>
            </p:extLst>
          </p:nvPr>
        </p:nvGraphicFramePr>
        <p:xfrm>
          <a:off x="7030742" y="5423100"/>
          <a:ext cx="12033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600" name="Equation" r:id="rId10" imgW="393700" imgH="228600" progId="Equation.DSMT4">
                  <p:embed/>
                </p:oleObj>
              </mc:Choice>
              <mc:Fallback>
                <p:oleObj name="Equation" r:id="rId10" imgW="393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0742" y="5423100"/>
                        <a:ext cx="1203325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1338230" y="1897983"/>
            <a:ext cx="450628" cy="1583929"/>
          </a:xfrm>
          <a:prstGeom prst="leftBrac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77109"/>
              </p:ext>
            </p:extLst>
          </p:nvPr>
        </p:nvGraphicFramePr>
        <p:xfrm>
          <a:off x="5436181" y="4005653"/>
          <a:ext cx="2047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601" name="Equation" r:id="rId12" imgW="88900" imgH="152400" progId="Equation.DSMT4">
                  <p:embed/>
                </p:oleObj>
              </mc:Choice>
              <mc:Fallback>
                <p:oleObj name="Equation" r:id="rId12" imgW="88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181" y="4005653"/>
                        <a:ext cx="2047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57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406507" y="174116"/>
            <a:ext cx="6103965" cy="925781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solidFill>
              <a:srgbClr val="FFFFFF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79868" y="0"/>
            <a:ext cx="8541523" cy="106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P22 Typewriter" charset="0"/>
              </a:rPr>
              <a:t>Stubborn </a:t>
            </a:r>
            <a:r>
              <a:rPr lang="en-US" sz="2800" dirty="0" err="1" smtClean="0">
                <a:solidFill>
                  <a:srgbClr val="000000"/>
                </a:solidFill>
                <a:latin typeface="P22 Typewriter" charset="0"/>
              </a:rPr>
              <a:t>Hegselmann</a:t>
            </a:r>
            <a:r>
              <a:rPr lang="en-US" sz="2800" dirty="0" smtClean="0">
                <a:solidFill>
                  <a:srgbClr val="000000"/>
                </a:solidFill>
                <a:latin typeface="P22 Typewriter" charset="0"/>
              </a:rPr>
              <a:t>-Krause</a:t>
            </a:r>
            <a:endParaRPr lang="en-US" sz="2800" dirty="0">
              <a:solidFill>
                <a:srgbClr val="000000"/>
              </a:solidFill>
              <a:latin typeface="P22 Typewriter" charset="0"/>
            </a:endParaRPr>
          </a:p>
        </p:txBody>
      </p:sp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58267"/>
              </p:ext>
            </p:extLst>
          </p:nvPr>
        </p:nvGraphicFramePr>
        <p:xfrm>
          <a:off x="5120777" y="3036386"/>
          <a:ext cx="3865455" cy="101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397" name="Equation" r:id="rId4" imgW="1701800" imgH="444500" progId="Equation.DSMT4">
                  <p:embed/>
                </p:oleObj>
              </mc:Choice>
              <mc:Fallback>
                <p:oleObj name="Equation" r:id="rId4" imgW="1701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777" y="3036386"/>
                        <a:ext cx="3865455" cy="10190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566000" y="6321425"/>
            <a:ext cx="8255311" cy="13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049170" y="6252396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7667" y="6266739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09918" y="6267276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73781" y="6254006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82603" y="6281082"/>
            <a:ext cx="138049" cy="151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70027" y="6281618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30183" y="6282155"/>
            <a:ext cx="138049" cy="15186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90338" y="6282692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93909" y="6283230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21265" y="6114339"/>
            <a:ext cx="2056925" cy="0"/>
          </a:xfrm>
          <a:prstGeom prst="straightConnector1">
            <a:avLst/>
          </a:prstGeom>
          <a:ln w="57150" cmpd="sng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4" idx="0"/>
          </p:cNvCxnSpPr>
          <p:nvPr/>
        </p:nvCxnSpPr>
        <p:spPr>
          <a:xfrm>
            <a:off x="5756630" y="6128144"/>
            <a:ext cx="2733" cy="154548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231827" y="2959705"/>
            <a:ext cx="4448822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If agent</a:t>
            </a:r>
            <a:r>
              <a:rPr lang="en-US" sz="2400" i="1" dirty="0" smtClean="0">
                <a:solidFill>
                  <a:prstClr val="black"/>
                </a:solidFill>
                <a:latin typeface="P22 Typewriter" charset="0"/>
              </a:rPr>
              <a:t> </a:t>
            </a:r>
            <a:r>
              <a:rPr lang="en-US" sz="2400" i="1" dirty="0">
                <a:solidFill>
                  <a:prstClr val="black"/>
                </a:solidFill>
                <a:latin typeface="P22 Typewriter" charset="0"/>
              </a:rPr>
              <a:t>i</a:t>
            </a:r>
            <a:r>
              <a:rPr lang="en-US" sz="2400" i="1" dirty="0" smtClean="0">
                <a:solidFill>
                  <a:prstClr val="black"/>
                </a:solidFill>
                <a:latin typeface="P22 Typewriter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is open-minded:</a:t>
            </a:r>
            <a:endParaRPr lang="en-US" sz="3200" i="1" dirty="0">
              <a:solidFill>
                <a:prstClr val="black"/>
              </a:solidFill>
              <a:latin typeface="P22 Typewriter" charset="0"/>
            </a:endParaRPr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033287"/>
              </p:ext>
            </p:extLst>
          </p:nvPr>
        </p:nvGraphicFramePr>
        <p:xfrm>
          <a:off x="4560904" y="2188594"/>
          <a:ext cx="2280454" cy="50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398" name="Equation" r:id="rId6" imgW="927100" imgH="203200" progId="Equation.DSMT4">
                  <p:embed/>
                </p:oleObj>
              </mc:Choice>
              <mc:Fallback>
                <p:oleObj name="Equation" r:id="rId6" imgW="927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904" y="2188594"/>
                        <a:ext cx="2280454" cy="504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218418" y="1893510"/>
            <a:ext cx="3437413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If agent</a:t>
            </a:r>
            <a:r>
              <a:rPr lang="en-US" sz="2400" i="1" dirty="0" smtClean="0">
                <a:solidFill>
                  <a:prstClr val="black"/>
                </a:solidFill>
                <a:latin typeface="P22 Typewriter" charset="0"/>
              </a:rPr>
              <a:t> </a:t>
            </a:r>
            <a:r>
              <a:rPr lang="en-US" sz="2400" i="1" dirty="0" err="1" smtClean="0">
                <a:solidFill>
                  <a:prstClr val="black"/>
                </a:solidFill>
                <a:latin typeface="P22 Typewriter" charset="0"/>
              </a:rPr>
              <a:t>i</a:t>
            </a:r>
            <a:r>
              <a:rPr lang="en-US" sz="2400" i="1" dirty="0" smtClean="0">
                <a:solidFill>
                  <a:prstClr val="black"/>
                </a:solidFill>
                <a:latin typeface="P22 Typewriter" charset="0"/>
              </a:rPr>
              <a:t>  </a:t>
            </a:r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is stubborn:</a:t>
            </a:r>
            <a:endParaRPr lang="en-US" sz="3200" i="1" dirty="0">
              <a:solidFill>
                <a:prstClr val="black"/>
              </a:solidFill>
              <a:latin typeface="P22 Typewriter" charset="0"/>
            </a:endParaRPr>
          </a:p>
        </p:txBody>
      </p:sp>
      <p:sp>
        <p:nvSpPr>
          <p:cNvPr id="21" name="Left Brace 20"/>
          <p:cNvSpPr/>
          <p:nvPr/>
        </p:nvSpPr>
        <p:spPr>
          <a:xfrm>
            <a:off x="710081" y="2184730"/>
            <a:ext cx="450628" cy="1583929"/>
          </a:xfrm>
          <a:prstGeom prst="leftBrac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220623"/>
              </p:ext>
            </p:extLst>
          </p:nvPr>
        </p:nvGraphicFramePr>
        <p:xfrm>
          <a:off x="5654667" y="5630545"/>
          <a:ext cx="2047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399" name="Equation" r:id="rId8" imgW="88900" imgH="152400" progId="Equation.DSMT4">
                  <p:embed/>
                </p:oleObj>
              </mc:Choice>
              <mc:Fallback>
                <p:oleObj name="Equation" r:id="rId8" imgW="88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67" y="5630545"/>
                        <a:ext cx="20478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978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>
            <a:off x="1466443" y="4687664"/>
            <a:ext cx="6454975" cy="746360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194973" y="157128"/>
            <a:ext cx="7139818" cy="73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P22 Typewriter" charset="0"/>
              </a:rPr>
              <a:t>Inertial </a:t>
            </a:r>
            <a:r>
              <a:rPr lang="en-US" sz="2800" dirty="0" err="1" smtClean="0">
                <a:solidFill>
                  <a:srgbClr val="000000"/>
                </a:solidFill>
                <a:latin typeface="P22 Typewriter" charset="0"/>
              </a:rPr>
              <a:t>Hegselmann</a:t>
            </a:r>
            <a:r>
              <a:rPr lang="en-US" sz="2800" dirty="0" smtClean="0">
                <a:solidFill>
                  <a:srgbClr val="000000"/>
                </a:solidFill>
                <a:latin typeface="P22 Typewriter" charset="0"/>
              </a:rPr>
              <a:t>-Krause</a:t>
            </a:r>
            <a:endParaRPr lang="en-US" sz="2800" dirty="0">
              <a:solidFill>
                <a:srgbClr val="000000"/>
              </a:solidFill>
              <a:latin typeface="P22 Typewriter" charset="0"/>
            </a:endParaRPr>
          </a:p>
        </p:txBody>
      </p:sp>
      <p:graphicFrame>
        <p:nvGraphicFramePr>
          <p:cNvPr id="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191884"/>
              </p:ext>
            </p:extLst>
          </p:nvPr>
        </p:nvGraphicFramePr>
        <p:xfrm>
          <a:off x="751047" y="1847958"/>
          <a:ext cx="7302466" cy="132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408" name="Equation" r:id="rId4" imgW="2616200" imgH="469900" progId="Equation.DSMT4">
                  <p:embed/>
                </p:oleObj>
              </mc:Choice>
              <mc:Fallback>
                <p:oleObj name="Equation" r:id="rId4" imgW="2616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047" y="1847958"/>
                        <a:ext cx="7302466" cy="132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566000" y="6321425"/>
            <a:ext cx="8255311" cy="138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1049170" y="6252396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1477667" y="6266739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Oval 8"/>
          <p:cNvSpPr/>
          <p:nvPr/>
        </p:nvSpPr>
        <p:spPr>
          <a:xfrm>
            <a:off x="6309918" y="6267276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773781" y="6254006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582603" y="6281082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370027" y="6281618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30183" y="6282155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90338" y="6282692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193909" y="6283230"/>
            <a:ext cx="138049" cy="15186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721265" y="6114339"/>
            <a:ext cx="2056925" cy="0"/>
          </a:xfrm>
          <a:prstGeom prst="straightConnector1">
            <a:avLst/>
          </a:prstGeom>
          <a:ln w="57150" cmpd="sng">
            <a:solidFill>
              <a:schemeClr val="bg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4" idx="0"/>
          </p:cNvCxnSpPr>
          <p:nvPr/>
        </p:nvCxnSpPr>
        <p:spPr>
          <a:xfrm>
            <a:off x="5756630" y="6128144"/>
            <a:ext cx="2733" cy="154548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739411"/>
              </p:ext>
            </p:extLst>
          </p:nvPr>
        </p:nvGraphicFramePr>
        <p:xfrm>
          <a:off x="790832" y="3124435"/>
          <a:ext cx="3032682" cy="574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409" name="Equation" r:id="rId6" imgW="1219200" imgH="228600" progId="Equation.DSMT4">
                  <p:embed/>
                </p:oleObj>
              </mc:Choice>
              <mc:Fallback>
                <p:oleObj name="Equation" r:id="rId6" imgW="1219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832" y="3124435"/>
                        <a:ext cx="3032682" cy="574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022270" y="4515594"/>
            <a:ext cx="3198737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P22 Typewriter" charset="0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P22 Typewriter" charset="0"/>
              </a:rPr>
              <a:t>lways converges </a:t>
            </a:r>
            <a:endParaRPr lang="en-US" sz="3200" i="1" dirty="0">
              <a:solidFill>
                <a:srgbClr val="0000FF"/>
              </a:solidFill>
              <a:latin typeface="P22 Typewriter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089277" y="161022"/>
            <a:ext cx="5230020" cy="925781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solidFill>
              <a:srgbClr val="FFFFFF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799581" y="4505390"/>
            <a:ext cx="6701243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0000FF"/>
                </a:solidFill>
                <a:latin typeface="Times New Roman"/>
                <a:ea typeface="ＭＳ Ｐゴシック"/>
                <a:cs typeface="Times New Roman"/>
              </a:rPr>
              <a:t>with  C. Wang  (2015)</a:t>
            </a:r>
            <a:endParaRPr lang="en-US" sz="2400" i="1" dirty="0">
              <a:solidFill>
                <a:srgbClr val="0000FF"/>
              </a:solidFill>
              <a:latin typeface="Times New Roman"/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76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PO copy_Page_15 cop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902" y="796713"/>
            <a:ext cx="10711186" cy="594856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14858" y="0"/>
            <a:ext cx="8614237" cy="890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90"/>
                </a:solidFill>
                <a:latin typeface="P22 Typewriter" charset="0"/>
                <a:ea typeface="ＭＳ Ｐゴシック"/>
              </a:rPr>
              <a:t>Algorithmic proof:   distributed </a:t>
            </a:r>
            <a:r>
              <a:rPr lang="en-US" sz="2800" dirty="0" err="1" smtClean="0">
                <a:solidFill>
                  <a:srgbClr val="000090"/>
                </a:solidFill>
                <a:latin typeface="P22 Typewriter" charset="0"/>
                <a:ea typeface="ＭＳ Ｐゴシック"/>
              </a:rPr>
              <a:t>Lyapunov</a:t>
            </a:r>
            <a:r>
              <a:rPr lang="en-US" sz="2800" dirty="0" smtClean="0">
                <a:solidFill>
                  <a:srgbClr val="000090"/>
                </a:solidFill>
                <a:latin typeface="P22 Typewriter" charset="0"/>
                <a:ea typeface="ＭＳ Ｐゴシック"/>
              </a:rPr>
              <a:t> function</a:t>
            </a:r>
            <a:endParaRPr lang="en-US" sz="2800" dirty="0">
              <a:solidFill>
                <a:srgbClr val="000090"/>
              </a:solidFill>
              <a:latin typeface="P22 Typewriter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75558550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2304412" y="265775"/>
            <a:ext cx="4268400" cy="807936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solidFill>
              <a:srgbClr val="FFFFFF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74522" y="-96640"/>
            <a:ext cx="7139818" cy="133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2</a:t>
            </a:r>
            <a:r>
              <a:rPr lang="en-US" sz="2800" i="1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R</a:t>
            </a:r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-Conjecture</a:t>
            </a:r>
            <a:endParaRPr lang="en-US" sz="2800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27582" y="5108108"/>
            <a:ext cx="7233752" cy="133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90"/>
                </a:solidFill>
                <a:latin typeface="P22 Typewriter" charset="0"/>
                <a:ea typeface="ＭＳ Ｐゴシック"/>
              </a:rPr>
              <a:t>random initial configuration</a:t>
            </a:r>
            <a:endParaRPr lang="en-US" sz="2800" dirty="0">
              <a:solidFill>
                <a:srgbClr val="000090"/>
              </a:solidFill>
              <a:latin typeface="P22 Typewriter" charset="0"/>
              <a:ea typeface="ＭＳ Ｐゴシック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105740" y="2730235"/>
            <a:ext cx="4859314" cy="1709726"/>
            <a:chOff x="1987901" y="4956220"/>
            <a:chExt cx="4859314" cy="1709726"/>
          </a:xfrm>
        </p:grpSpPr>
        <p:graphicFrame>
          <p:nvGraphicFramePr>
            <p:cNvPr id="1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2936871"/>
                </p:ext>
              </p:extLst>
            </p:nvPr>
          </p:nvGraphicFramePr>
          <p:xfrm>
            <a:off x="2451906" y="4956220"/>
            <a:ext cx="4395309" cy="5750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3432" name="Equation" r:id="rId3" imgW="1930400" imgH="266700" progId="Equation.DSMT4">
                    <p:embed/>
                  </p:oleObj>
                </mc:Choice>
                <mc:Fallback>
                  <p:oleObj name="Equation" r:id="rId3" imgW="1930400" imgH="266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1906" y="4956220"/>
                          <a:ext cx="4395309" cy="5750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28982160"/>
                </p:ext>
              </p:extLst>
            </p:nvPr>
          </p:nvGraphicFramePr>
          <p:xfrm>
            <a:off x="2462042" y="5701770"/>
            <a:ext cx="3892886" cy="964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3433" name="Equation" r:id="rId5" imgW="1701800" imgH="444500" progId="Equation.DSMT4">
                    <p:embed/>
                  </p:oleObj>
                </mc:Choice>
                <mc:Fallback>
                  <p:oleObj name="Equation" r:id="rId5" imgW="1701800" imgH="444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62042" y="5701770"/>
                          <a:ext cx="3892886" cy="964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Left Brace 13"/>
            <p:cNvSpPr/>
            <p:nvPr/>
          </p:nvSpPr>
          <p:spPr bwMode="auto">
            <a:xfrm>
              <a:off x="1987901" y="5039094"/>
              <a:ext cx="331317" cy="1421991"/>
            </a:xfrm>
            <a:prstGeom prst="leftBrace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>
                <a:solidFill>
                  <a:srgbClr val="0066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26913" y="1192599"/>
            <a:ext cx="4773232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i="1" dirty="0" err="1" smtClean="0">
                <a:latin typeface="Times New Roman"/>
                <a:ea typeface="ＭＳ Ｐゴシック"/>
                <a:cs typeface="Times New Roman"/>
              </a:rPr>
              <a:t>Blondel</a:t>
            </a:r>
            <a:r>
              <a:rPr lang="en-US" sz="2400" i="1" dirty="0" smtClean="0">
                <a:latin typeface="Times New Roman"/>
                <a:ea typeface="ＭＳ Ｐゴシック"/>
                <a:cs typeface="Times New Roman"/>
              </a:rPr>
              <a:t>, </a:t>
            </a:r>
            <a:r>
              <a:rPr lang="en-US" sz="2400" i="1" dirty="0" err="1" smtClean="0">
                <a:latin typeface="Times New Roman"/>
                <a:ea typeface="ＭＳ Ｐゴシック"/>
                <a:cs typeface="Times New Roman"/>
              </a:rPr>
              <a:t>Hendrickx</a:t>
            </a:r>
            <a:r>
              <a:rPr lang="en-US" sz="2400" i="1" dirty="0" smtClean="0">
                <a:latin typeface="Times New Roman"/>
                <a:ea typeface="ＭＳ Ｐゴシック"/>
                <a:cs typeface="Times New Roman"/>
              </a:rPr>
              <a:t>, </a:t>
            </a:r>
            <a:r>
              <a:rPr lang="en-US" sz="2400" i="1" dirty="0" err="1" smtClean="0">
                <a:latin typeface="Times New Roman"/>
                <a:ea typeface="ＭＳ Ｐゴシック"/>
                <a:cs typeface="Times New Roman"/>
              </a:rPr>
              <a:t>Tsitsiklis</a:t>
            </a:r>
            <a:r>
              <a:rPr lang="en-US" sz="2400" i="1" dirty="0" smtClean="0">
                <a:latin typeface="Times New Roman"/>
                <a:ea typeface="ＭＳ Ｐゴシック"/>
                <a:cs typeface="Times New Roman"/>
              </a:rPr>
              <a:t> (2007)</a:t>
            </a:r>
            <a:endParaRPr lang="en-US" sz="2400" i="1" dirty="0">
              <a:latin typeface="Times New Roman"/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4541566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tx1"/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699932" y="327212"/>
            <a:ext cx="733425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50000"/>
              </a:lnSpc>
            </a:pPr>
            <a:endParaRPr lang="en-US" sz="4000" b="1" i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4000" y="3055316"/>
            <a:ext cx="4959350" cy="121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FFFF">
                    <a:lumMod val="75000"/>
                  </a:srgbClr>
                </a:solidFill>
                <a:latin typeface="P22 Typewriter" charset="0"/>
                <a:ea typeface="ＭＳ Ｐゴシック"/>
              </a:rPr>
              <a:t>Bernard Chazelle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089400" y="4815745"/>
            <a:ext cx="4959350" cy="121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10000"/>
              </a:lnSpc>
            </a:pPr>
            <a:r>
              <a:rPr lang="en-US" sz="2400" dirty="0" smtClean="0">
                <a:latin typeface="P22 Typewriter" charset="0"/>
                <a:ea typeface="ＭＳ Ｐゴシック"/>
              </a:rPr>
              <a:t>Princeton University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2216598" y="461579"/>
            <a:ext cx="6757029" cy="1270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sz="2800" dirty="0" smtClean="0"/>
              <a:t>The Mathematics of</a:t>
            </a:r>
          </a:p>
          <a:p>
            <a:pPr algn="r">
              <a:lnSpc>
                <a:spcPct val="140000"/>
              </a:lnSpc>
            </a:pPr>
            <a:r>
              <a:rPr lang="en-US" sz="2800" dirty="0" smtClean="0"/>
              <a:t>Natural Algorithms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403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360">
        <p:fade/>
      </p:transition>
    </mc:Choice>
    <mc:Fallback xmlns="">
      <p:transition xmlns:p14="http://schemas.microsoft.com/office/powerpoint/2010/main" spd="med" advTm="2936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1702"/>
            <a:ext cx="8790154" cy="68580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74522" y="-96640"/>
            <a:ext cx="7139818" cy="96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90"/>
                </a:solidFill>
                <a:latin typeface="P22 Typewriter" charset="0"/>
                <a:ea typeface="ＭＳ Ｐゴシック"/>
              </a:rPr>
              <a:t>Final clusters are 2</a:t>
            </a:r>
            <a:r>
              <a:rPr lang="en-US" sz="2800" i="1" dirty="0" smtClean="0">
                <a:solidFill>
                  <a:srgbClr val="000090"/>
                </a:solidFill>
                <a:latin typeface="P22 Typewriter" charset="0"/>
                <a:ea typeface="ＭＳ Ｐゴシック"/>
              </a:rPr>
              <a:t>R </a:t>
            </a:r>
            <a:r>
              <a:rPr lang="en-US" sz="2800" dirty="0" smtClean="0">
                <a:solidFill>
                  <a:srgbClr val="000090"/>
                </a:solidFill>
                <a:latin typeface="P22 Typewriter" charset="0"/>
                <a:ea typeface="ＭＳ Ｐゴシック"/>
              </a:rPr>
              <a:t>away</a:t>
            </a:r>
            <a:endParaRPr lang="en-US" sz="2800" dirty="0">
              <a:solidFill>
                <a:srgbClr val="000090"/>
              </a:solidFill>
              <a:latin typeface="P22 Typewriter" charset="0"/>
              <a:ea typeface="ＭＳ Ｐゴシック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20576"/>
              </p:ext>
            </p:extLst>
          </p:nvPr>
        </p:nvGraphicFramePr>
        <p:xfrm>
          <a:off x="7378700" y="2125663"/>
          <a:ext cx="10477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340" name="Equation" r:id="rId4" imgW="342900" imgH="152400" progId="Equation.DSMT4">
                  <p:embed/>
                </p:oleObj>
              </mc:Choice>
              <mc:Fallback>
                <p:oleObj name="Equation" r:id="rId4" imgW="342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8700" y="2125663"/>
                        <a:ext cx="10477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>
            <a:stCxn id="5" idx="0"/>
          </p:cNvCxnSpPr>
          <p:nvPr/>
        </p:nvCxnSpPr>
        <p:spPr bwMode="auto">
          <a:xfrm flipH="1" flipV="1">
            <a:off x="7899288" y="1606243"/>
            <a:ext cx="2573" cy="51869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7923609" y="2627478"/>
            <a:ext cx="12428" cy="43032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28067" y="654702"/>
            <a:ext cx="6886148" cy="324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13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?</a:t>
            </a:r>
            <a:endParaRPr lang="en-US" sz="41300" dirty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93725334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1702"/>
            <a:ext cx="8790154" cy="6858000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974522" y="-96640"/>
            <a:ext cx="7139818" cy="96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0090"/>
                </a:solidFill>
                <a:latin typeface="P22 Typewriter" charset="0"/>
                <a:ea typeface="ＭＳ Ｐゴシック"/>
              </a:rPr>
              <a:t>Simulation: final clusters are ~ 2.3</a:t>
            </a:r>
            <a:r>
              <a:rPr lang="en-US" sz="2800" i="1" dirty="0" smtClean="0">
                <a:solidFill>
                  <a:srgbClr val="000090"/>
                </a:solidFill>
                <a:latin typeface="P22 Typewriter" charset="0"/>
                <a:ea typeface="ＭＳ Ｐゴシック"/>
              </a:rPr>
              <a:t>R </a:t>
            </a:r>
            <a:r>
              <a:rPr lang="en-US" sz="2800" dirty="0" smtClean="0">
                <a:solidFill>
                  <a:srgbClr val="000090"/>
                </a:solidFill>
                <a:latin typeface="P22 Typewriter" charset="0"/>
                <a:ea typeface="ＭＳ Ｐゴシック"/>
              </a:rPr>
              <a:t>away</a:t>
            </a:r>
            <a:endParaRPr lang="en-US" sz="2800" dirty="0">
              <a:solidFill>
                <a:srgbClr val="000090"/>
              </a:solidFill>
              <a:latin typeface="P22 Typewriter" charset="0"/>
              <a:ea typeface="ＭＳ Ｐゴシック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63799"/>
              </p:ext>
            </p:extLst>
          </p:nvPr>
        </p:nvGraphicFramePr>
        <p:xfrm>
          <a:off x="7204075" y="2125663"/>
          <a:ext cx="1397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4" imgW="457200" imgH="152400" progId="Equation.DSMT4">
                  <p:embed/>
                </p:oleObj>
              </mc:Choice>
              <mc:Fallback>
                <p:oleObj name="Equation" r:id="rId4" imgW="457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4075" y="2125663"/>
                        <a:ext cx="1397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>
            <a:stCxn id="5" idx="0"/>
          </p:cNvCxnSpPr>
          <p:nvPr/>
        </p:nvCxnSpPr>
        <p:spPr bwMode="auto">
          <a:xfrm flipH="1" flipV="1">
            <a:off x="7899288" y="1606243"/>
            <a:ext cx="2573" cy="51869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7923609" y="2627478"/>
            <a:ext cx="12428" cy="43032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78062248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6-10-15 at 21.00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716" y="449190"/>
            <a:ext cx="7122730" cy="1181983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8272" y="349347"/>
            <a:ext cx="2557902" cy="96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0090"/>
                </a:solidFill>
                <a:latin typeface="P22 Typewriter" charset="0"/>
                <a:ea typeface="ＭＳ Ｐゴシック"/>
              </a:rPr>
              <a:t>SDE : </a:t>
            </a:r>
            <a:endParaRPr lang="en-US" sz="2800" i="1" dirty="0">
              <a:solidFill>
                <a:srgbClr val="000090"/>
              </a:solidFill>
              <a:latin typeface="P22 Typewriter" charset="0"/>
              <a:ea typeface="ＭＳ Ｐゴシック"/>
            </a:endParaRPr>
          </a:p>
        </p:txBody>
      </p:sp>
      <p:pic>
        <p:nvPicPr>
          <p:cNvPr id="9" name="Picture 8" descr="FPO copy_Page_3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09"/>
          <a:stretch/>
        </p:blipFill>
        <p:spPr>
          <a:xfrm>
            <a:off x="4348349" y="2666119"/>
            <a:ext cx="4795651" cy="3821921"/>
          </a:xfrm>
          <a:prstGeom prst="rect">
            <a:avLst/>
          </a:prstGeom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5496" y="3835734"/>
            <a:ext cx="2845955" cy="135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000090"/>
                </a:solidFill>
                <a:latin typeface="P22 Typewriter" charset="0"/>
                <a:ea typeface="ＭＳ Ｐゴシック"/>
              </a:rPr>
              <a:t>Phase transition</a:t>
            </a: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975290"/>
              </p:ext>
            </p:extLst>
          </p:nvPr>
        </p:nvGraphicFramePr>
        <p:xfrm>
          <a:off x="3931059" y="3006986"/>
          <a:ext cx="438887" cy="404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506" name="Equation" r:id="rId5" imgW="152400" imgH="139700" progId="Equation.DSMT4">
                  <p:embed/>
                </p:oleObj>
              </mc:Choice>
              <mc:Fallback>
                <p:oleObj name="Equation" r:id="rId5" imgW="152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1059" y="3006986"/>
                        <a:ext cx="438887" cy="4045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447941" y="5030788"/>
            <a:ext cx="5654106" cy="609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2400" dirty="0" smtClean="0">
                <a:latin typeface="P22 Typewriter" charset="0"/>
                <a:ea typeface="ＭＳ Ｐゴシック"/>
              </a:rPr>
              <a:t>order parameter</a:t>
            </a:r>
          </a:p>
          <a:p>
            <a:pPr algn="ctr">
              <a:lnSpc>
                <a:spcPct val="90000"/>
              </a:lnSpc>
            </a:pPr>
            <a:r>
              <a:rPr lang="en-US" sz="2400" dirty="0" smtClean="0">
                <a:latin typeface="P22 Typewriter" charset="0"/>
                <a:ea typeface="ＭＳ Ｐゴシック"/>
              </a:rPr>
              <a:t>                                        graph density</a:t>
            </a:r>
            <a:endParaRPr lang="en-US" sz="2400" i="1" dirty="0">
              <a:latin typeface="P22 Typewriter" charset="0"/>
              <a:ea typeface="ＭＳ Ｐゴシック"/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387984"/>
              </p:ext>
            </p:extLst>
          </p:nvPr>
        </p:nvGraphicFramePr>
        <p:xfrm>
          <a:off x="7953543" y="6231811"/>
          <a:ext cx="43973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507" name="Equation" r:id="rId7" imgW="152400" imgH="152400" progId="Equation.DSMT4">
                  <p:embed/>
                </p:oleObj>
              </mc:Choice>
              <mc:Fallback>
                <p:oleObj name="Equation" r:id="rId7" imgW="152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543" y="6231811"/>
                        <a:ext cx="43973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6212191" y="6405862"/>
            <a:ext cx="427951" cy="165669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3" name="Picture 12" descr="Screen Shot 2016-10-15 at 21.00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116" y="601590"/>
            <a:ext cx="7122730" cy="118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69971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75532"/>
            <a:ext cx="9144000" cy="3696169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713057" y="110446"/>
            <a:ext cx="5003864" cy="96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Clustering vs. diffusion</a:t>
            </a:r>
            <a:endParaRPr lang="en-US" sz="2800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2721172"/>
            <a:ext cx="207340" cy="312286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882334" y="2666245"/>
            <a:ext cx="401720" cy="312286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815698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024543" y="0"/>
            <a:ext cx="4883782" cy="73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Fokker-Planck PDE</a:t>
            </a:r>
            <a:endParaRPr lang="en-US" sz="2800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47292" y="105167"/>
            <a:ext cx="4914880" cy="785641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solidFill>
              <a:srgbClr val="FFFFFF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2378" y="3529606"/>
            <a:ext cx="8261842" cy="2082637"/>
            <a:chOff x="353517" y="1748001"/>
            <a:chExt cx="8261842" cy="2082637"/>
          </a:xfrm>
        </p:grpSpPr>
        <p:pic>
          <p:nvPicPr>
            <p:cNvPr id="11" name="Picture 10" descr="Screen Shot 2016-10-15 at 21.21.07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517" y="1748001"/>
              <a:ext cx="8261842" cy="1158202"/>
            </a:xfrm>
            <a:prstGeom prst="rect">
              <a:avLst/>
            </a:prstGeom>
          </p:spPr>
        </p:pic>
        <p:pic>
          <p:nvPicPr>
            <p:cNvPr id="9" name="Picture 8" descr="Screen Shot 2016-10-15 at 21.21.4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3485" y="2815217"/>
              <a:ext cx="2256492" cy="1015421"/>
            </a:xfrm>
            <a:prstGeom prst="rect">
              <a:avLst/>
            </a:prstGeom>
          </p:spPr>
        </p:pic>
      </p:grp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144725" y="798768"/>
            <a:ext cx="4883782" cy="96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2400" i="1" dirty="0" smtClean="0">
                <a:solidFill>
                  <a:srgbClr val="000090"/>
                </a:solidFill>
                <a:latin typeface="P22 Typewriter" charset="0"/>
                <a:ea typeface="ＭＳ Ｐゴシック"/>
              </a:rPr>
              <a:t>Take thermodynamic limit</a:t>
            </a:r>
            <a:endParaRPr lang="en-US" sz="2400" i="1" dirty="0">
              <a:solidFill>
                <a:srgbClr val="000090"/>
              </a:solidFill>
              <a:latin typeface="P22 Typewriter" charset="0"/>
              <a:ea typeface="ＭＳ Ｐゴシック"/>
            </a:endParaRPr>
          </a:p>
        </p:txBody>
      </p:sp>
      <p:pic>
        <p:nvPicPr>
          <p:cNvPr id="18" name="Picture 17" descr="Screen Shot 2016-10-15 at 21.15.2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38" y="1881931"/>
            <a:ext cx="5866914" cy="1122367"/>
          </a:xfrm>
          <a:prstGeom prst="rect">
            <a:avLst/>
          </a:prstGeom>
        </p:spPr>
      </p:pic>
      <p:sp>
        <p:nvSpPr>
          <p:cNvPr id="3" name="Left Bracket 2"/>
          <p:cNvSpPr/>
          <p:nvPr/>
        </p:nvSpPr>
        <p:spPr bwMode="auto">
          <a:xfrm>
            <a:off x="297256" y="2091284"/>
            <a:ext cx="173206" cy="3245156"/>
          </a:xfrm>
          <a:prstGeom prst="leftBracke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598327" y="5990466"/>
            <a:ext cx="6336225" cy="759454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857655" y="5846784"/>
            <a:ext cx="6701243" cy="78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J.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Garnier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, G.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Papanicolaou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, T-W. Yang (2015)</a:t>
            </a:r>
            <a:endParaRPr lang="en-US" sz="2400" i="1" dirty="0">
              <a:solidFill>
                <a:srgbClr val="000000"/>
              </a:solidFill>
              <a:latin typeface="Times New Roman"/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0214623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024543" y="0"/>
            <a:ext cx="4883782" cy="73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Fokker-Planck PDE</a:t>
            </a:r>
            <a:endParaRPr lang="en-US" sz="2800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147292" y="105167"/>
            <a:ext cx="4914880" cy="785641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solidFill>
              <a:srgbClr val="FFFFFF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92378" y="3529606"/>
            <a:ext cx="8261842" cy="2082637"/>
            <a:chOff x="353517" y="1748001"/>
            <a:chExt cx="8261842" cy="2082637"/>
          </a:xfrm>
        </p:grpSpPr>
        <p:pic>
          <p:nvPicPr>
            <p:cNvPr id="11" name="Picture 10" descr="Screen Shot 2016-10-15 at 21.21.07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3517" y="1748001"/>
              <a:ext cx="8261842" cy="1158202"/>
            </a:xfrm>
            <a:prstGeom prst="rect">
              <a:avLst/>
            </a:prstGeom>
          </p:spPr>
        </p:pic>
        <p:pic>
          <p:nvPicPr>
            <p:cNvPr id="9" name="Picture 8" descr="Screen Shot 2016-10-15 at 21.21.4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43485" y="2815217"/>
              <a:ext cx="2256492" cy="1015421"/>
            </a:xfrm>
            <a:prstGeom prst="rect">
              <a:avLst/>
            </a:prstGeom>
          </p:spPr>
        </p:pic>
      </p:grpSp>
      <p:pic>
        <p:nvPicPr>
          <p:cNvPr id="18" name="Picture 17" descr="Screen Shot 2016-10-15 at 21.15.2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38" y="1881931"/>
            <a:ext cx="5866914" cy="1122367"/>
          </a:xfrm>
          <a:prstGeom prst="rect">
            <a:avLst/>
          </a:prstGeom>
        </p:spPr>
      </p:pic>
      <p:sp>
        <p:nvSpPr>
          <p:cNvPr id="3" name="Left Bracket 2"/>
          <p:cNvSpPr/>
          <p:nvPr/>
        </p:nvSpPr>
        <p:spPr bwMode="auto">
          <a:xfrm>
            <a:off x="297256" y="2091284"/>
            <a:ext cx="173206" cy="3245156"/>
          </a:xfrm>
          <a:prstGeom prst="leftBracke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99477" y="5961928"/>
            <a:ext cx="8020177" cy="759454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80895" y="5889588"/>
            <a:ext cx="6701243" cy="78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with  Q.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Jiu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, Q. Li, C. Wang   (2015)</a:t>
            </a:r>
            <a:endParaRPr lang="en-US" sz="2400" i="1" dirty="0">
              <a:solidFill>
                <a:srgbClr val="000000"/>
              </a:solidFill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043613" y="5791717"/>
            <a:ext cx="1976563" cy="96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Well-posed </a:t>
            </a:r>
            <a:endParaRPr lang="en-US" sz="2400" i="1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9609755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932" y="142465"/>
            <a:ext cx="6796353" cy="5309419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575250"/>
              </p:ext>
            </p:extLst>
          </p:nvPr>
        </p:nvGraphicFramePr>
        <p:xfrm>
          <a:off x="7081265" y="1517715"/>
          <a:ext cx="16303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352" name="Equation" r:id="rId4" imgW="533400" imgH="152400" progId="Equation.DSMT4">
                  <p:embed/>
                </p:oleObj>
              </mc:Choice>
              <mc:Fallback>
                <p:oleObj name="Equation" r:id="rId4" imgW="533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1265" y="1517715"/>
                        <a:ext cx="16303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 flipV="1">
            <a:off x="7944842" y="1107818"/>
            <a:ext cx="5651" cy="36936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7944842" y="1992509"/>
            <a:ext cx="4707" cy="263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1326498" y="5890958"/>
            <a:ext cx="6185972" cy="759454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noFill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807710" y="5957898"/>
            <a:ext cx="6191179" cy="49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with  Q. Li, </a:t>
            </a:r>
            <a:r>
              <a:rPr lang="en-US" sz="2400" i="1" dirty="0" err="1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Weinan</a:t>
            </a:r>
            <a:r>
              <a:rPr lang="en-US" sz="2400" i="1" dirty="0" smtClean="0">
                <a:solidFill>
                  <a:srgbClr val="000000"/>
                </a:solidFill>
                <a:latin typeface="Times New Roman"/>
                <a:ea typeface="ＭＳ Ｐゴシック"/>
                <a:cs typeface="Times New Roman"/>
              </a:rPr>
              <a:t>, E., C. Wang   (2015)</a:t>
            </a:r>
            <a:endParaRPr lang="en-US" sz="2400" i="1" dirty="0">
              <a:solidFill>
                <a:srgbClr val="000000"/>
              </a:solidFill>
              <a:latin typeface="Times New Roman"/>
              <a:ea typeface="ＭＳ Ｐゴシック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7387661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19789" y="0"/>
            <a:ext cx="5003864" cy="96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Perturbation Method</a:t>
            </a:r>
            <a:endParaRPr lang="en-US" sz="2800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16775"/>
              </p:ext>
            </p:extLst>
          </p:nvPr>
        </p:nvGraphicFramePr>
        <p:xfrm>
          <a:off x="897762" y="2439746"/>
          <a:ext cx="27813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70" name="Equation" r:id="rId3" imgW="927100" imgH="393700" progId="Equation.DSMT4">
                  <p:embed/>
                </p:oleObj>
              </mc:Choice>
              <mc:Fallback>
                <p:oleObj name="Equation" r:id="rId3" imgW="927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762" y="2439746"/>
                        <a:ext cx="278130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459388"/>
              </p:ext>
            </p:extLst>
          </p:nvPr>
        </p:nvGraphicFramePr>
        <p:xfrm>
          <a:off x="4770049" y="3433763"/>
          <a:ext cx="4117975" cy="1054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71" name="Equation" r:id="rId5" imgW="1549400" imgH="393700" progId="Equation.DSMT4">
                  <p:embed/>
                </p:oleObj>
              </mc:Choice>
              <mc:Fallback>
                <p:oleObj name="Equation" r:id="rId5" imgW="1549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0049" y="3433763"/>
                        <a:ext cx="4117975" cy="1054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225959"/>
              </p:ext>
            </p:extLst>
          </p:nvPr>
        </p:nvGraphicFramePr>
        <p:xfrm>
          <a:off x="4875240" y="4424704"/>
          <a:ext cx="3852021" cy="582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72" name="Equation" r:id="rId7" imgW="1524000" imgH="228600" progId="Equation.DSMT4">
                  <p:embed/>
                </p:oleObj>
              </mc:Choice>
              <mc:Fallback>
                <p:oleObj name="Equation" r:id="rId7" imgW="1524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5240" y="4424704"/>
                        <a:ext cx="3852021" cy="5828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333303"/>
              </p:ext>
            </p:extLst>
          </p:nvPr>
        </p:nvGraphicFramePr>
        <p:xfrm>
          <a:off x="2384037" y="1454723"/>
          <a:ext cx="4332566" cy="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73" name="Equation" r:id="rId9" imgW="1295400" imgH="228600" progId="Equation.DSMT4">
                  <p:embed/>
                </p:oleObj>
              </mc:Choice>
              <mc:Fallback>
                <p:oleObj name="Equation" r:id="rId9" imgW="129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037" y="1454723"/>
                        <a:ext cx="4332566" cy="77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38071"/>
              </p:ext>
            </p:extLst>
          </p:nvPr>
        </p:nvGraphicFramePr>
        <p:xfrm>
          <a:off x="6140010" y="5541343"/>
          <a:ext cx="19431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74" name="Equation" r:id="rId11" imgW="647700" imgH="393700" progId="Equation.DSMT4">
                  <p:embed/>
                </p:oleObj>
              </mc:Choice>
              <mc:Fallback>
                <p:oleObj name="Equation" r:id="rId11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010" y="5541343"/>
                        <a:ext cx="194310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873185"/>
              </p:ext>
            </p:extLst>
          </p:nvPr>
        </p:nvGraphicFramePr>
        <p:xfrm>
          <a:off x="3595756" y="5634349"/>
          <a:ext cx="872338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75" name="Equation" r:id="rId13" imgW="342900" imgH="393700" progId="Equation.DSMT4">
                  <p:embed/>
                </p:oleObj>
              </mc:Choice>
              <mc:Fallback>
                <p:oleObj name="Equation" r:id="rId13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5756" y="5634349"/>
                        <a:ext cx="872338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1925041" y="125959"/>
            <a:ext cx="4914880" cy="785641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solidFill>
              <a:srgbClr val="FFFFFF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537797" y="3411538"/>
            <a:ext cx="4416425" cy="1799054"/>
          </a:xfrm>
          <a:prstGeom prst="rect">
            <a:avLst/>
          </a:prstGeom>
          <a:solidFill>
            <a:srgbClr val="808080">
              <a:alpha val="7000"/>
            </a:srgbClr>
          </a:solidFill>
          <a:ln w="28575" cmpd="sng">
            <a:solidFill>
              <a:srgbClr val="FFFFFF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Bent Arrow 3"/>
          <p:cNvSpPr/>
          <p:nvPr/>
        </p:nvSpPr>
        <p:spPr bwMode="auto">
          <a:xfrm flipH="1" flipV="1">
            <a:off x="3865082" y="2449840"/>
            <a:ext cx="673025" cy="770905"/>
          </a:xfrm>
          <a:prstGeom prst="bentArrow">
            <a:avLst/>
          </a:prstGeom>
          <a:solidFill>
            <a:schemeClr val="bg2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>
              <a:ln>
                <a:noFill/>
              </a:ln>
              <a:solidFill>
                <a:srgbClr val="0066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90500" y="5519701"/>
            <a:ext cx="4883782" cy="96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i="1" dirty="0" err="1" smtClean="0">
                <a:solidFill>
                  <a:srgbClr val="3366FF"/>
                </a:solidFill>
                <a:latin typeface="P22 Typewriter" charset="0"/>
                <a:ea typeface="ＭＳ Ｐゴシック"/>
              </a:rPr>
              <a:t>Intercluster</a:t>
            </a:r>
            <a:r>
              <a:rPr lang="en-US" sz="2800" i="1" dirty="0" smtClean="0">
                <a:solidFill>
                  <a:srgbClr val="3366FF"/>
                </a:solidFill>
                <a:latin typeface="P22 Typewriter" charset="0"/>
                <a:ea typeface="ＭＳ Ｐゴシック"/>
              </a:rPr>
              <a:t> distance</a:t>
            </a:r>
            <a:endParaRPr lang="en-US" sz="2800" i="1" dirty="0">
              <a:solidFill>
                <a:srgbClr val="3366FF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501463" y="5499096"/>
            <a:ext cx="1673254" cy="96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i="1" dirty="0" smtClean="0">
                <a:solidFill>
                  <a:srgbClr val="3366FF"/>
                </a:solidFill>
                <a:latin typeface="P22 Typewriter" charset="0"/>
                <a:ea typeface="ＭＳ Ｐゴシック"/>
              </a:rPr>
              <a:t>,  where </a:t>
            </a:r>
            <a:endParaRPr lang="en-US" sz="2800" i="1" dirty="0">
              <a:solidFill>
                <a:srgbClr val="3366FF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29319" y="1281360"/>
            <a:ext cx="1859497" cy="96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3366FF"/>
                </a:solidFill>
                <a:latin typeface="P22 Typewriter" charset="0"/>
                <a:ea typeface="ＭＳ Ｐゴシック"/>
              </a:rPr>
              <a:t>A</a:t>
            </a:r>
            <a:r>
              <a:rPr lang="en-US" sz="2800" i="1" dirty="0" err="1" smtClean="0">
                <a:solidFill>
                  <a:srgbClr val="3366FF"/>
                </a:solidFill>
                <a:latin typeface="P22 Typewriter" charset="0"/>
                <a:ea typeface="ＭＳ Ｐゴシック"/>
              </a:rPr>
              <a:t>nsatz</a:t>
            </a:r>
            <a:endParaRPr lang="en-US" sz="2800" i="1" dirty="0">
              <a:solidFill>
                <a:srgbClr val="3366FF"/>
              </a:solidFill>
              <a:latin typeface="P22 Typewriter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97758357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988327" y="2783055"/>
            <a:ext cx="7139818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P22 Typewriter" charset="0"/>
              </a:rPr>
              <a:t>follows a much more general result</a:t>
            </a:r>
            <a:endParaRPr lang="en-US" sz="2800" i="1" dirty="0">
              <a:solidFill>
                <a:prstClr val="black"/>
              </a:solidFill>
              <a:latin typeface="P22 Typewriter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5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9072" y="756828"/>
            <a:ext cx="6796353" cy="5309419"/>
          </a:xfrm>
          <a:prstGeom prst="rect">
            <a:avLst/>
          </a:prstGeom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945856"/>
              </p:ext>
            </p:extLst>
          </p:nvPr>
        </p:nvGraphicFramePr>
        <p:xfrm>
          <a:off x="7049405" y="2132078"/>
          <a:ext cx="16303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6613" name="Equation" r:id="rId4" imgW="533400" imgH="152400" progId="Equation.DSMT4">
                  <p:embed/>
                </p:oleObj>
              </mc:Choice>
              <mc:Fallback>
                <p:oleObj name="Equation" r:id="rId4" imgW="5334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405" y="2132078"/>
                        <a:ext cx="16303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 flipV="1">
            <a:off x="7912982" y="1722181"/>
            <a:ext cx="5651" cy="36936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7912982" y="2606872"/>
            <a:ext cx="4707" cy="26365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16941706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04091" y="3162083"/>
            <a:ext cx="651149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   </a:t>
            </a: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/>
              </a:rPr>
              <a:t>the curse of equilibrium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 </a:t>
            </a:r>
            <a:endParaRPr lang="en-US" sz="3200" i="1" dirty="0">
              <a:solidFill>
                <a:prstClr val="white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2346" y="1920223"/>
            <a:ext cx="651149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1   </a:t>
            </a:r>
            <a:r>
              <a:rPr lang="en-US" sz="3200" dirty="0" smtClean="0">
                <a:solidFill>
                  <a:schemeClr val="bg1"/>
                </a:solidFill>
                <a:latin typeface="P22 Typewriter" charset="0"/>
                <a:ea typeface="ＭＳ Ｐゴシック"/>
              </a:rPr>
              <a:t>dynamic networks</a:t>
            </a:r>
            <a:endParaRPr lang="en-US" sz="3200" i="1" dirty="0">
              <a:solidFill>
                <a:schemeClr val="bg1"/>
              </a:solidFill>
              <a:latin typeface="P22 Typewriter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709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1301541" y="147929"/>
            <a:ext cx="6449665" cy="807936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solidFill>
              <a:srgbClr val="FFFFFF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988327" y="0"/>
            <a:ext cx="7139818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prstClr val="black"/>
                </a:solidFill>
                <a:latin typeface="P22 Typewriter" charset="0"/>
              </a:rPr>
              <a:t>Hegselmann</a:t>
            </a:r>
            <a:r>
              <a:rPr lang="en-US" sz="2800" dirty="0" smtClean="0">
                <a:solidFill>
                  <a:prstClr val="black"/>
                </a:solidFill>
                <a:latin typeface="P22 Typewriter" charset="0"/>
              </a:rPr>
              <a:t>-Krause in higher dim</a:t>
            </a:r>
            <a:endParaRPr lang="en-US" sz="2800" i="1" dirty="0">
              <a:solidFill>
                <a:prstClr val="black"/>
              </a:solidFill>
              <a:latin typeface="P22 Typewriter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12570" y="2028114"/>
            <a:ext cx="5689930" cy="3893261"/>
            <a:chOff x="294945" y="377114"/>
            <a:chExt cx="7968964" cy="5883846"/>
          </a:xfrm>
        </p:grpSpPr>
        <p:sp>
          <p:nvSpPr>
            <p:cNvPr id="29" name="Oval 28"/>
            <p:cNvSpPr/>
            <p:nvPr/>
          </p:nvSpPr>
          <p:spPr>
            <a:xfrm>
              <a:off x="3927932" y="377114"/>
              <a:ext cx="4155243" cy="3940885"/>
            </a:xfrm>
            <a:prstGeom prst="ellipse">
              <a:avLst/>
            </a:prstGeom>
            <a:solidFill>
              <a:srgbClr val="FF0000">
                <a:alpha val="14000"/>
              </a:srgb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0" name="Rectangle 2"/>
            <p:cNvSpPr>
              <a:spLocks noChangeArrowheads="1"/>
            </p:cNvSpPr>
            <p:nvPr/>
          </p:nvSpPr>
          <p:spPr bwMode="auto">
            <a:xfrm>
              <a:off x="294945" y="550957"/>
              <a:ext cx="4300513" cy="6360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P22 Typewriter" charset="0"/>
                </a:rPr>
                <a:t>Always converges if</a:t>
              </a:r>
            </a:p>
            <a:p>
              <a:r>
                <a:rPr lang="en-US" sz="2400" dirty="0" smtClean="0">
                  <a:solidFill>
                    <a:srgbClr val="000000"/>
                  </a:solidFill>
                  <a:latin typeface="P22 Typewriter" charset="0"/>
                </a:rPr>
                <a:t>same radius</a:t>
              </a:r>
              <a:endParaRPr lang="en-US" dirty="0">
                <a:solidFill>
                  <a:srgbClr val="000000"/>
                </a:solidFill>
                <a:latin typeface="P22 Typewriter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4869840" y="1037467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1269015" y="2397114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035063" y="1623161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774404" y="1760620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713392" y="4124314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867910" y="2274597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811133" y="3921114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346709" y="4925161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H="1">
              <a:off x="6159331" y="1927412"/>
              <a:ext cx="1565257" cy="389263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 bwMode="auto">
            <a:xfrm>
              <a:off x="5124824" y="1344706"/>
              <a:ext cx="723731" cy="855427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6519344" y="5421208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5916706" y="2584824"/>
              <a:ext cx="59765" cy="1240117"/>
            </a:xfrm>
            <a:prstGeom prst="straightConnector1">
              <a:avLst/>
            </a:prstGeom>
            <a:ln>
              <a:solidFill>
                <a:srgbClr val="000000"/>
              </a:solidFill>
              <a:headEnd type="arrow"/>
              <a:tailEnd type="non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471014" y="3185699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830753" y="5191087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8050014" y="782285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945529" y="6053080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1849534" y="4080374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4049413" y="5735898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7817297" y="4462922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4950315" y="5055893"/>
              <a:ext cx="213895" cy="20788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3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988327" y="2783055"/>
            <a:ext cx="7139818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P22 Typewriter" charset="0"/>
              </a:rPr>
              <a:t>follows a much more general result</a:t>
            </a:r>
            <a:endParaRPr lang="en-US" sz="2800" i="1" dirty="0">
              <a:solidFill>
                <a:prstClr val="black"/>
              </a:solidFill>
              <a:latin typeface="P22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5010" name="Rectangle 2"/>
          <p:cNvSpPr>
            <a:spLocks noChangeArrowheads="1"/>
          </p:cNvSpPr>
          <p:nvPr/>
        </p:nvSpPr>
        <p:spPr bwMode="auto">
          <a:xfrm>
            <a:off x="403167" y="198126"/>
            <a:ext cx="6106567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P22 Typewriter" charset="0"/>
                <a:ea typeface="ＭＳ Ｐゴシック" charset="0"/>
              </a:rPr>
              <a:t>F</a:t>
            </a:r>
            <a:r>
              <a:rPr lang="en-US" sz="2800" dirty="0" smtClean="0">
                <a:latin typeface="P22 Typewriter" charset="0"/>
                <a:ea typeface="ＭＳ Ｐゴシック" charset="0"/>
              </a:rPr>
              <a:t>or stochastic </a:t>
            </a:r>
            <a:r>
              <a:rPr lang="en-US" sz="2800" i="1" dirty="0" smtClean="0">
                <a:latin typeface="P22 Typewriter" charset="0"/>
                <a:ea typeface="ＭＳ Ｐゴシック" charset="0"/>
              </a:rPr>
              <a:t>n</a:t>
            </a:r>
            <a:r>
              <a:rPr lang="en-US" sz="2800" dirty="0" smtClean="0">
                <a:latin typeface="P22 Typewriter" charset="0"/>
                <a:ea typeface="ＭＳ Ｐゴシック" charset="0"/>
              </a:rPr>
              <a:t>-by-</a:t>
            </a:r>
            <a:r>
              <a:rPr lang="en-US" sz="2800" i="1" dirty="0" smtClean="0">
                <a:latin typeface="P22 Typewriter" charset="0"/>
                <a:ea typeface="ＭＳ Ｐゴシック" charset="0"/>
              </a:rPr>
              <a:t>n</a:t>
            </a:r>
            <a:r>
              <a:rPr lang="en-US" sz="2800" dirty="0" smtClean="0">
                <a:latin typeface="P22 Typewriter" charset="0"/>
                <a:ea typeface="ＭＳ Ｐゴシック" charset="0"/>
              </a:rPr>
              <a:t> matrices</a:t>
            </a:r>
            <a:endParaRPr lang="en-US" sz="2800" i="1" dirty="0" smtClean="0">
              <a:latin typeface="P22 Typewriter" charset="0"/>
              <a:ea typeface="ＭＳ Ｐゴシック" charset="0"/>
            </a:endParaRPr>
          </a:p>
        </p:txBody>
      </p:sp>
      <p:graphicFrame>
        <p:nvGraphicFramePr>
          <p:cNvPr id="8235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192761"/>
              </p:ext>
            </p:extLst>
          </p:nvPr>
        </p:nvGraphicFramePr>
        <p:xfrm>
          <a:off x="1737255" y="2151235"/>
          <a:ext cx="3424488" cy="698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655" name="Equation" r:id="rId3" imgW="1003300" imgH="203200" progId="Equation.DSMT4">
                  <p:embed/>
                </p:oleObj>
              </mc:Choice>
              <mc:Fallback>
                <p:oleObj name="Equation" r:id="rId3" imgW="1003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7255" y="2151235"/>
                        <a:ext cx="3424488" cy="6983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592350"/>
              </p:ext>
            </p:extLst>
          </p:nvPr>
        </p:nvGraphicFramePr>
        <p:xfrm>
          <a:off x="5981067" y="230392"/>
          <a:ext cx="2209068" cy="613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656" name="Equation" r:id="rId5" imgW="736600" imgH="203200" progId="Equation.DSMT4">
                  <p:embed/>
                </p:oleObj>
              </mc:Choice>
              <mc:Fallback>
                <p:oleObj name="Equation" r:id="rId5" imgW="7366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067" y="230392"/>
                        <a:ext cx="2209068" cy="6135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0913"/>
              </p:ext>
            </p:extLst>
          </p:nvPr>
        </p:nvGraphicFramePr>
        <p:xfrm>
          <a:off x="1420162" y="4764731"/>
          <a:ext cx="6776043" cy="1300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657" name="Equation" r:id="rId7" imgW="2324100" imgH="444500" progId="Equation.DSMT4">
                  <p:embed/>
                </p:oleObj>
              </mc:Choice>
              <mc:Fallback>
                <p:oleObj name="Equation" r:id="rId7" imgW="2324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162" y="4764731"/>
                        <a:ext cx="6776043" cy="1300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04598" y="3943986"/>
            <a:ext cx="7574681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P22 Typewriter" charset="0"/>
                <a:ea typeface="ＭＳ Ｐゴシック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 charset="0"/>
              </a:rPr>
              <a:t>he kinetic </a:t>
            </a:r>
            <a:r>
              <a:rPr lang="en-US" sz="2800" i="1" dirty="0" smtClean="0">
                <a:solidFill>
                  <a:srgbClr val="000000"/>
                </a:solidFill>
                <a:latin typeface="P22 Typewriter" charset="0"/>
                <a:ea typeface="ＭＳ Ｐゴシック" charset="0"/>
              </a:rPr>
              <a:t>s</a:t>
            </a:r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 charset="0"/>
              </a:rPr>
              <a:t>-energy </a:t>
            </a:r>
            <a:endParaRPr lang="en-US" sz="2800" i="1" dirty="0" smtClean="0">
              <a:solidFill>
                <a:srgbClr val="000000"/>
              </a:solidFill>
              <a:latin typeface="P22 Typewriter" charset="0"/>
              <a:ea typeface="ＭＳ Ｐゴシック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5123794"/>
              </p:ext>
            </p:extLst>
          </p:nvPr>
        </p:nvGraphicFramePr>
        <p:xfrm>
          <a:off x="1679575" y="1174292"/>
          <a:ext cx="1674189" cy="77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658" name="Equation" r:id="rId9" imgW="495300" imgH="228600" progId="Equation.DSMT4">
                  <p:embed/>
                </p:oleObj>
              </mc:Choice>
              <mc:Fallback>
                <p:oleObj name="Equation" r:id="rId9" imgW="495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575" y="1174292"/>
                        <a:ext cx="1674189" cy="779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 bwMode="auto">
          <a:xfrm>
            <a:off x="1241557" y="1227127"/>
            <a:ext cx="399582" cy="1683733"/>
          </a:xfrm>
          <a:prstGeom prst="leftBrace">
            <a:avLst/>
          </a:prstGeom>
          <a:ln>
            <a:solidFill>
              <a:srgbClr val="00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56369" y="460784"/>
            <a:ext cx="185520" cy="185496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61950" y="4234278"/>
            <a:ext cx="185520" cy="185496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05378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574569"/>
              </p:ext>
            </p:extLst>
          </p:nvPr>
        </p:nvGraphicFramePr>
        <p:xfrm>
          <a:off x="3001090" y="2876052"/>
          <a:ext cx="1796722" cy="705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976" name="Equation" r:id="rId3" imgW="584200" imgH="228600" progId="Equation.DSMT4">
                  <p:embed/>
                </p:oleObj>
              </mc:Choice>
              <mc:Fallback>
                <p:oleObj name="Equation" r:id="rId3" imgW="5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090" y="2876052"/>
                        <a:ext cx="1796722" cy="7056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402688"/>
              </p:ext>
            </p:extLst>
          </p:nvPr>
        </p:nvGraphicFramePr>
        <p:xfrm>
          <a:off x="3010732" y="3871794"/>
          <a:ext cx="2916172" cy="80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977" name="Equation" r:id="rId5" imgW="927100" imgH="254000" progId="Equation.DSMT4">
                  <p:embed/>
                </p:oleObj>
              </mc:Choice>
              <mc:Fallback>
                <p:oleObj name="Equation" r:id="rId5" imgW="927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0732" y="3871794"/>
                        <a:ext cx="2916172" cy="802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AutoShape 7"/>
          <p:cNvSpPr>
            <a:spLocks/>
          </p:cNvSpPr>
          <p:nvPr/>
        </p:nvSpPr>
        <p:spPr bwMode="auto">
          <a:xfrm>
            <a:off x="2527202" y="3007446"/>
            <a:ext cx="304864" cy="1626488"/>
          </a:xfrm>
          <a:prstGeom prst="leftBrace">
            <a:avLst>
              <a:gd name="adj1" fmla="val 42354"/>
              <a:gd name="adj2" fmla="val 50000"/>
            </a:avLst>
          </a:prstGeom>
          <a:noFill/>
          <a:ln w="31750">
            <a:solidFill>
              <a:srgbClr val="00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879831"/>
              </p:ext>
            </p:extLst>
          </p:nvPr>
        </p:nvGraphicFramePr>
        <p:xfrm>
          <a:off x="1815133" y="3469306"/>
          <a:ext cx="4111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978" name="Equation" r:id="rId7" imgW="127000" imgH="152400" progId="Equation.DSMT4">
                  <p:embed/>
                </p:oleObj>
              </mc:Choice>
              <mc:Fallback>
                <p:oleObj name="Equation" r:id="rId7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5133" y="3469306"/>
                        <a:ext cx="4111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5794945" y="3011031"/>
            <a:ext cx="2179637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P22 Typewriter" charset="0"/>
                <a:ea typeface="ＭＳ Ｐゴシック" charset="0"/>
                <a:cs typeface="ＭＳ Ｐゴシック" charset="0"/>
              </a:rPr>
              <a:t> if </a:t>
            </a:r>
            <a:r>
              <a:rPr lang="en-US" sz="3200" i="1" dirty="0">
                <a:solidFill>
                  <a:srgbClr val="000000"/>
                </a:solidFill>
                <a:latin typeface="P22 Typewriter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3200" dirty="0">
                <a:solidFill>
                  <a:srgbClr val="000000"/>
                </a:solidFill>
                <a:latin typeface="P22 Typewriter" charset="0"/>
                <a:ea typeface="ＭＳ Ｐゴシック" charset="0"/>
                <a:cs typeface="ＭＳ Ｐゴシック" charset="0"/>
              </a:rPr>
              <a:t> = 1</a:t>
            </a: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5310565" y="4124745"/>
            <a:ext cx="3163888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742950" indent="-28575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P22 Typewriter" charset="0"/>
                <a:ea typeface="ＭＳ Ｐゴシック" charset="0"/>
                <a:cs typeface="ＭＳ Ｐゴシック" charset="0"/>
              </a:rPr>
              <a:t>if 0 &lt; </a:t>
            </a:r>
            <a:r>
              <a:rPr lang="en-US" sz="3200" i="1" dirty="0">
                <a:solidFill>
                  <a:srgbClr val="000000"/>
                </a:solidFill>
                <a:latin typeface="P22 Typewriter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3200" dirty="0">
                <a:solidFill>
                  <a:srgbClr val="000000"/>
                </a:solidFill>
                <a:latin typeface="P22 Typewriter" charset="0"/>
                <a:ea typeface="ＭＳ Ｐゴシック" charset="0"/>
                <a:cs typeface="ＭＳ Ｐゴシック" charset="0"/>
              </a:rPr>
              <a:t> &lt; 1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410628"/>
              </p:ext>
            </p:extLst>
          </p:nvPr>
        </p:nvGraphicFramePr>
        <p:xfrm>
          <a:off x="382593" y="3332047"/>
          <a:ext cx="1381235" cy="828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979" name="Equation" r:id="rId9" imgW="317500" imgH="190500" progId="Equation.DSMT4">
                  <p:embed/>
                </p:oleObj>
              </mc:Choice>
              <mc:Fallback>
                <p:oleObj name="Equation" r:id="rId9" imgW="317500" imgH="190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2593" y="3332047"/>
                        <a:ext cx="1381235" cy="828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881368"/>
              </p:ext>
            </p:extLst>
          </p:nvPr>
        </p:nvGraphicFramePr>
        <p:xfrm>
          <a:off x="1841063" y="1281966"/>
          <a:ext cx="52292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980" name="Equation" r:id="rId11" imgW="2006600" imgH="190500" progId="Equation.DSMT4">
                  <p:embed/>
                </p:oleObj>
              </mc:Choice>
              <mc:Fallback>
                <p:oleObj name="Equation" r:id="rId11" imgW="2006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063" y="1281966"/>
                        <a:ext cx="522922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51125" y="406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445745" y="284020"/>
            <a:ext cx="5742446" cy="50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742950" indent="-28575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charset="0"/>
              <a:buNone/>
              <a:defRPr/>
            </a:pPr>
            <a:r>
              <a:rPr lang="en-US" sz="3200" dirty="0">
                <a:solidFill>
                  <a:srgbClr val="000000"/>
                </a:solidFill>
                <a:latin typeface="P22 Typewriter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P22 Typewriter" charset="0"/>
                <a:ea typeface="ＭＳ Ｐゴシック" charset="0"/>
                <a:cs typeface="ＭＳ Ｐゴシック" charset="0"/>
              </a:rPr>
              <a:t>The type-symmetric case</a:t>
            </a:r>
            <a:endParaRPr lang="en-US" sz="3200" dirty="0">
              <a:solidFill>
                <a:srgbClr val="000000"/>
              </a:solidFill>
              <a:latin typeface="P22 Typewrite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722365" y="114629"/>
            <a:ext cx="5465825" cy="785641"/>
          </a:xfrm>
          <a:prstGeom prst="rect">
            <a:avLst/>
          </a:prstGeom>
          <a:solidFill>
            <a:schemeClr val="tx1">
              <a:alpha val="7000"/>
            </a:schemeClr>
          </a:solidFill>
          <a:ln w="28575" cmpd="sng">
            <a:solidFill>
              <a:srgbClr val="FFFFFF"/>
            </a:solidFill>
          </a:ln>
          <a:effectLst>
            <a:outerShdw blurRad="63500" dist="35921" dir="2700000" algn="ctr" rotWithShape="0">
              <a:schemeClr val="bg2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93609" y="5843889"/>
            <a:ext cx="6671370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i="1" dirty="0" smtClean="0">
                <a:solidFill>
                  <a:srgbClr val="254CD0"/>
                </a:solidFill>
                <a:latin typeface="P22 Typewriter" charset="0"/>
              </a:rPr>
              <a:t>s-energy as partition function</a:t>
            </a: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99736"/>
              </p:ext>
            </p:extLst>
          </p:nvPr>
        </p:nvGraphicFramePr>
        <p:xfrm>
          <a:off x="2794627" y="5616800"/>
          <a:ext cx="3594389" cy="51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981" name="Equation" r:id="rId13" imgW="1422400" imgH="203200" progId="Equation.DSMT4">
                  <p:embed/>
                </p:oleObj>
              </mc:Choice>
              <mc:Fallback>
                <p:oleObj name="Equation" r:id="rId13" imgW="1422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627" y="5616800"/>
                        <a:ext cx="3594389" cy="5179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7059" y="6023970"/>
            <a:ext cx="7709285" cy="51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50000"/>
              </a:lnSpc>
            </a:pPr>
            <a:r>
              <a:rPr lang="en-US" sz="2400" i="1" dirty="0" smtClean="0">
                <a:solidFill>
                  <a:srgbClr val="254CD0"/>
                </a:solidFill>
                <a:latin typeface="P22 Typewriter" charset="0"/>
              </a:rPr>
              <a:t>&amp; use Legendre transform</a:t>
            </a:r>
            <a:r>
              <a:rPr lang="en-US" sz="2400" b="1" i="1" dirty="0" smtClean="0">
                <a:solidFill>
                  <a:srgbClr val="254CD0"/>
                </a:solidFill>
                <a:latin typeface="P22 Typewriter" charset="0"/>
              </a:rPr>
              <a:t> </a:t>
            </a:r>
            <a:endParaRPr lang="en-US" sz="3200" b="1" i="1" dirty="0" smtClean="0">
              <a:solidFill>
                <a:srgbClr val="254CD0"/>
              </a:solidFill>
              <a:latin typeface="P22 Typewriter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01316" y="5577140"/>
            <a:ext cx="8537390" cy="1155816"/>
          </a:xfrm>
          <a:prstGeom prst="rect">
            <a:avLst/>
          </a:prstGeom>
          <a:solidFill>
            <a:srgbClr val="808080">
              <a:alpha val="7000"/>
            </a:srgbClr>
          </a:solidFill>
          <a:ln w="28575" cmpd="sng">
            <a:solidFill>
              <a:srgbClr val="FFFFFF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07342" y="5565183"/>
            <a:ext cx="215712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P22 Typewriter" charset="0"/>
                <a:ea typeface="ＭＳ Ｐゴシック" charset="0"/>
              </a:rPr>
              <a:t>C. (2011)</a:t>
            </a:r>
            <a:endParaRPr lang="en-US" sz="2000" i="1" dirty="0" smtClean="0">
              <a:solidFill>
                <a:srgbClr val="000000"/>
              </a:solidFill>
              <a:latin typeface="P22 Typewriter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32737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 animBg="1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5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601037"/>
              </p:ext>
            </p:extLst>
          </p:nvPr>
        </p:nvGraphicFramePr>
        <p:xfrm>
          <a:off x="1310629" y="1772317"/>
          <a:ext cx="6309935" cy="354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531" name="Acrobat Document" r:id="rId3" imgW="7086600" imgH="4203700" progId="AcroExch.Document.7">
                  <p:embed/>
                </p:oleObj>
              </mc:Choice>
              <mc:Fallback>
                <p:oleObj name="Acrobat Document" r:id="rId3" imgW="7086600" imgH="42037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629" y="1772317"/>
                        <a:ext cx="6309935" cy="354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50367"/>
              </p:ext>
            </p:extLst>
          </p:nvPr>
        </p:nvGraphicFramePr>
        <p:xfrm>
          <a:off x="652463" y="188913"/>
          <a:ext cx="7847012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532" name="Equation" r:id="rId5" imgW="3365500" imgH="444500" progId="Equation.DSMT4">
                  <p:embed/>
                </p:oleObj>
              </mc:Choice>
              <mc:Fallback>
                <p:oleObj name="Equation" r:id="rId5" imgW="3365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188913"/>
                        <a:ext cx="7847012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01839" y="5593129"/>
            <a:ext cx="7139818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i="1" dirty="0" err="1" smtClean="0">
                <a:solidFill>
                  <a:srgbClr val="254CD0"/>
                </a:solidFill>
                <a:latin typeface="P22 Typewriter" charset="0"/>
              </a:rPr>
              <a:t>Hegselmann</a:t>
            </a:r>
            <a:r>
              <a:rPr lang="en-US" sz="2800" i="1" dirty="0" smtClean="0">
                <a:solidFill>
                  <a:srgbClr val="254CD0"/>
                </a:solidFill>
                <a:latin typeface="P22 Typewriter" charset="0"/>
              </a:rPr>
              <a:t>-Krause for n = 2</a:t>
            </a:r>
            <a:endParaRPr lang="en-US" sz="2800" i="1" dirty="0">
              <a:solidFill>
                <a:srgbClr val="254CD0"/>
              </a:solidFill>
              <a:latin typeface="P22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54437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360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24487"/>
              </p:ext>
            </p:extLst>
          </p:nvPr>
        </p:nvGraphicFramePr>
        <p:xfrm>
          <a:off x="361950" y="2244725"/>
          <a:ext cx="3419475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0037" name="Equation" r:id="rId3" imgW="1574800" imgH="889000" progId="Equation.DSMT4">
                  <p:embed/>
                </p:oleObj>
              </mc:Choice>
              <mc:Fallback>
                <p:oleObj name="Equation" r:id="rId3" imgW="15748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2244725"/>
                        <a:ext cx="3419475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6035" name="AutoShape 3"/>
          <p:cNvSpPr>
            <a:spLocks noChangeArrowheads="1"/>
          </p:cNvSpPr>
          <p:nvPr/>
        </p:nvSpPr>
        <p:spPr bwMode="auto">
          <a:xfrm>
            <a:off x="438763" y="2380017"/>
            <a:ext cx="3208337" cy="400050"/>
          </a:xfrm>
          <a:prstGeom prst="roundRect">
            <a:avLst>
              <a:gd name="adj" fmla="val 16667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96144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3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603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370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126276"/>
              </p:ext>
            </p:extLst>
          </p:nvPr>
        </p:nvGraphicFramePr>
        <p:xfrm>
          <a:off x="361950" y="2244725"/>
          <a:ext cx="3419475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061" name="Equation" r:id="rId3" imgW="1574800" imgH="889000" progId="Equation.DSMT4">
                  <p:embed/>
                </p:oleObj>
              </mc:Choice>
              <mc:Fallback>
                <p:oleObj name="Equation" r:id="rId3" imgW="15748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2244725"/>
                        <a:ext cx="3419475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7059" name="Oval 3"/>
          <p:cNvSpPr>
            <a:spLocks noChangeArrowheads="1"/>
          </p:cNvSpPr>
          <p:nvPr/>
        </p:nvSpPr>
        <p:spPr bwMode="auto">
          <a:xfrm>
            <a:off x="5803900" y="2144713"/>
            <a:ext cx="133350" cy="133350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37060" name="AutoShape 4"/>
          <p:cNvSpPr>
            <a:spLocks noChangeArrowheads="1"/>
          </p:cNvSpPr>
          <p:nvPr/>
        </p:nvSpPr>
        <p:spPr bwMode="auto">
          <a:xfrm>
            <a:off x="475400" y="2383440"/>
            <a:ext cx="3208337" cy="400050"/>
          </a:xfrm>
          <a:prstGeom prst="roundRect">
            <a:avLst>
              <a:gd name="adj" fmla="val 16667"/>
            </a:avLst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37061" name="Freeform 5"/>
          <p:cNvSpPr>
            <a:spLocks/>
          </p:cNvSpPr>
          <p:nvPr/>
        </p:nvSpPr>
        <p:spPr bwMode="auto">
          <a:xfrm>
            <a:off x="2279650" y="1344613"/>
            <a:ext cx="3333750" cy="752475"/>
          </a:xfrm>
          <a:custGeom>
            <a:avLst/>
            <a:gdLst>
              <a:gd name="T0" fmla="*/ 0 w 2100"/>
              <a:gd name="T1" fmla="*/ 474 h 474"/>
              <a:gd name="T2" fmla="*/ 1214 w 2100"/>
              <a:gd name="T3" fmla="*/ 13 h 474"/>
              <a:gd name="T4" fmla="*/ 2100 w 2100"/>
              <a:gd name="T5" fmla="*/ 39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00" h="474">
                <a:moveTo>
                  <a:pt x="0" y="474"/>
                </a:moveTo>
                <a:cubicBezTo>
                  <a:pt x="432" y="250"/>
                  <a:pt x="864" y="26"/>
                  <a:pt x="1214" y="13"/>
                </a:cubicBezTo>
                <a:cubicBezTo>
                  <a:pt x="1564" y="0"/>
                  <a:pt x="1952" y="331"/>
                  <a:pt x="2100" y="394"/>
                </a:cubicBezTo>
              </a:path>
            </a:pathLst>
          </a:custGeom>
          <a:noFill/>
          <a:ln w="222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37062" name="Line 6"/>
          <p:cNvSpPr>
            <a:spLocks noChangeShapeType="1"/>
          </p:cNvSpPr>
          <p:nvPr/>
        </p:nvSpPr>
        <p:spPr bwMode="auto">
          <a:xfrm flipH="1" flipV="1">
            <a:off x="5429250" y="1635125"/>
            <a:ext cx="182563" cy="347663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37063" name="Line 7"/>
          <p:cNvSpPr>
            <a:spLocks noChangeShapeType="1"/>
          </p:cNvSpPr>
          <p:nvPr/>
        </p:nvSpPr>
        <p:spPr bwMode="auto">
          <a:xfrm flipH="1" flipV="1">
            <a:off x="5303838" y="1970088"/>
            <a:ext cx="309562" cy="1270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37064" name="Rectangle 8"/>
          <p:cNvSpPr>
            <a:spLocks noChangeArrowheads="1"/>
          </p:cNvSpPr>
          <p:nvPr/>
        </p:nvSpPr>
        <p:spPr bwMode="auto">
          <a:xfrm>
            <a:off x="6208713" y="1830388"/>
            <a:ext cx="1160462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FFFF"/>
                </a:solidFill>
                <a:latin typeface="P22 Typewriter" charset="0"/>
                <a:ea typeface="ＭＳ Ｐゴシック" charset="0"/>
              </a:rPr>
              <a:t>in  </a:t>
            </a:r>
            <a:r>
              <a:rPr lang="en-US" sz="4000" i="1" smtClean="0">
                <a:solidFill>
                  <a:srgbClr val="00FFFF"/>
                </a:solidFill>
                <a:latin typeface="P22 Typewriter" charset="0"/>
                <a:ea typeface="ＭＳ Ｐゴシック" charset="0"/>
              </a:rPr>
              <a:t>R</a:t>
            </a:r>
          </a:p>
        </p:txBody>
      </p:sp>
      <p:sp>
        <p:nvSpPr>
          <p:cNvPr id="8237065" name="Rectangle 9"/>
          <p:cNvSpPr>
            <a:spLocks noChangeArrowheads="1"/>
          </p:cNvSpPr>
          <p:nvPr/>
        </p:nvSpPr>
        <p:spPr bwMode="auto">
          <a:xfrm>
            <a:off x="6827838" y="1600200"/>
            <a:ext cx="1160462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FFFF"/>
                </a:solidFill>
                <a:latin typeface="P22 Typewriter" charset="0"/>
                <a:ea typeface="ＭＳ Ｐゴシック" charset="0"/>
              </a:rPr>
              <a:t>4  </a:t>
            </a:r>
            <a:endParaRPr lang="en-US" sz="4000" i="1" smtClean="0">
              <a:solidFill>
                <a:srgbClr val="00FFFF"/>
              </a:solidFill>
              <a:latin typeface="P22 Typewriter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7424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380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338825"/>
              </p:ext>
            </p:extLst>
          </p:nvPr>
        </p:nvGraphicFramePr>
        <p:xfrm>
          <a:off x="361950" y="2244725"/>
          <a:ext cx="3419475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085" name="Equation" r:id="rId3" imgW="1574800" imgH="889000" progId="Equation.DSMT4">
                  <p:embed/>
                </p:oleObj>
              </mc:Choice>
              <mc:Fallback>
                <p:oleObj name="Equation" r:id="rId3" imgW="15748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2244725"/>
                        <a:ext cx="3419475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38087" name="AutoShape 7"/>
          <p:cNvSpPr>
            <a:spLocks noChangeArrowheads="1"/>
          </p:cNvSpPr>
          <p:nvPr/>
        </p:nvSpPr>
        <p:spPr bwMode="auto">
          <a:xfrm>
            <a:off x="3990975" y="3027363"/>
            <a:ext cx="681038" cy="265112"/>
          </a:xfrm>
          <a:prstGeom prst="rightArrow">
            <a:avLst>
              <a:gd name="adj1" fmla="val 50000"/>
              <a:gd name="adj2" fmla="val 64222"/>
            </a:avLst>
          </a:prstGeom>
          <a:solidFill>
            <a:srgbClr val="00FFFF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222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 flipV="1">
            <a:off x="5332413" y="2208213"/>
            <a:ext cx="533400" cy="9429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5865813" y="2208213"/>
            <a:ext cx="1281112" cy="366712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V="1">
            <a:off x="6950075" y="2589213"/>
            <a:ext cx="211138" cy="112395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5359400" y="3165475"/>
            <a:ext cx="1631950" cy="561975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5803900" y="2144713"/>
            <a:ext cx="133350" cy="133350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289550" y="3094038"/>
            <a:ext cx="133350" cy="133350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7070725" y="2516188"/>
            <a:ext cx="133350" cy="133350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" name="Oval 10"/>
          <p:cNvSpPr>
            <a:spLocks noChangeArrowheads="1"/>
          </p:cNvSpPr>
          <p:nvPr/>
        </p:nvSpPr>
        <p:spPr bwMode="auto">
          <a:xfrm>
            <a:off x="6894513" y="3652838"/>
            <a:ext cx="133350" cy="133350"/>
          </a:xfrm>
          <a:prstGeom prst="ellipse">
            <a:avLst/>
          </a:prstGeom>
          <a:solidFill>
            <a:schemeClr val="bg1"/>
          </a:solidFill>
          <a:ln w="47625">
            <a:solidFill>
              <a:schemeClr val="bg1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928981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8018" name="Picture 2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6763" y="0"/>
            <a:ext cx="384175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780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727264"/>
              </p:ext>
            </p:extLst>
          </p:nvPr>
        </p:nvGraphicFramePr>
        <p:xfrm>
          <a:off x="60325" y="1157288"/>
          <a:ext cx="172243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109" name="Equation" r:id="rId4" imgW="368300" imgH="203200" progId="Equation.DSMT4">
                  <p:embed/>
                </p:oleObj>
              </mc:Choice>
              <mc:Fallback>
                <p:oleObj name="Equation" r:id="rId4" imgW="368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1157288"/>
                        <a:ext cx="1722438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2703476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76994" name="Picture 2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6763" y="0"/>
            <a:ext cx="384175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76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481295"/>
              </p:ext>
            </p:extLst>
          </p:nvPr>
        </p:nvGraphicFramePr>
        <p:xfrm>
          <a:off x="3228975" y="4735513"/>
          <a:ext cx="160337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316" name="Equation" r:id="rId4" imgW="342900" imgH="203200" progId="Equation.DSMT4">
                  <p:embed/>
                </p:oleObj>
              </mc:Choice>
              <mc:Fallback>
                <p:oleObj name="Equation" r:id="rId4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4735513"/>
                        <a:ext cx="1603375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769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47454"/>
              </p:ext>
            </p:extLst>
          </p:nvPr>
        </p:nvGraphicFramePr>
        <p:xfrm>
          <a:off x="60325" y="1157288"/>
          <a:ext cx="172243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317" name="Equation" r:id="rId6" imgW="368300" imgH="203200" progId="Equation.DSMT4">
                  <p:embed/>
                </p:oleObj>
              </mc:Choice>
              <mc:Fallback>
                <p:oleObj name="Equation" r:id="rId6" imgW="368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1157288"/>
                        <a:ext cx="1722438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76997" name="Picture 5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3861">
            <a:off x="5138738" y="3063875"/>
            <a:ext cx="332105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99983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432440" y="2639313"/>
            <a:ext cx="651149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00FFFF"/>
                </a:solidFill>
                <a:latin typeface="P22 Typewriter" charset="0"/>
              </a:rPr>
              <a:t>Hegselmann</a:t>
            </a:r>
            <a:r>
              <a:rPr lang="en-US" sz="3200" dirty="0" smtClean="0">
                <a:solidFill>
                  <a:srgbClr val="00FFFF"/>
                </a:solidFill>
                <a:latin typeface="P22 Typewriter" charset="0"/>
              </a:rPr>
              <a:t>-Krause systems</a:t>
            </a:r>
            <a:endParaRPr lang="en-US" sz="3200" i="1" dirty="0">
              <a:solidFill>
                <a:srgbClr val="00FFFF"/>
              </a:solidFill>
              <a:latin typeface="P22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07714" name="Picture 2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6763" y="0"/>
            <a:ext cx="384175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077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686874"/>
              </p:ext>
            </p:extLst>
          </p:nvPr>
        </p:nvGraphicFramePr>
        <p:xfrm>
          <a:off x="3228975" y="4735513"/>
          <a:ext cx="160337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523" name="Equation" r:id="rId4" imgW="342900" imgH="203200" progId="Equation.DSMT4">
                  <p:embed/>
                </p:oleObj>
              </mc:Choice>
              <mc:Fallback>
                <p:oleObj name="Equation" r:id="rId4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4735513"/>
                        <a:ext cx="1603375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07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704240"/>
              </p:ext>
            </p:extLst>
          </p:nvPr>
        </p:nvGraphicFramePr>
        <p:xfrm>
          <a:off x="60325" y="1157288"/>
          <a:ext cx="172243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524" name="Equation" r:id="rId6" imgW="368300" imgH="203200" progId="Equation.DSMT4">
                  <p:embed/>
                </p:oleObj>
              </mc:Choice>
              <mc:Fallback>
                <p:oleObj name="Equation" r:id="rId6" imgW="368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1157288"/>
                        <a:ext cx="1722438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07717" name="Picture 5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3861">
            <a:off x="5138738" y="3063875"/>
            <a:ext cx="332105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3077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630064"/>
              </p:ext>
            </p:extLst>
          </p:nvPr>
        </p:nvGraphicFramePr>
        <p:xfrm>
          <a:off x="1116013" y="3400425"/>
          <a:ext cx="2151062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525" name="Equation" r:id="rId8" imgW="368300" imgH="203200" progId="Equation.DSMT4">
                  <p:embed/>
                </p:oleObj>
              </mc:Choice>
              <mc:Fallback>
                <p:oleObj name="Equation" r:id="rId8" imgW="368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400425"/>
                        <a:ext cx="2151062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0938479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0066" name="Picture 2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6763" y="0"/>
            <a:ext cx="384175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800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306113"/>
              </p:ext>
            </p:extLst>
          </p:nvPr>
        </p:nvGraphicFramePr>
        <p:xfrm>
          <a:off x="3228975" y="4735513"/>
          <a:ext cx="160337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547" name="Equation" r:id="rId4" imgW="342900" imgH="203200" progId="Equation.DSMT4">
                  <p:embed/>
                </p:oleObj>
              </mc:Choice>
              <mc:Fallback>
                <p:oleObj name="Equation" r:id="rId4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4735513"/>
                        <a:ext cx="1603375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80069" name="Picture 5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3861">
            <a:off x="5138738" y="3063875"/>
            <a:ext cx="332105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80070" name="Picture 6" descr="Picture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963" y="228600"/>
            <a:ext cx="3535362" cy="347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80073" name="Line 9"/>
          <p:cNvSpPr>
            <a:spLocks noChangeShapeType="1"/>
          </p:cNvSpPr>
          <p:nvPr/>
        </p:nvSpPr>
        <p:spPr bwMode="auto">
          <a:xfrm flipV="1">
            <a:off x="2925763" y="2532063"/>
            <a:ext cx="760412" cy="900112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80075" name="Line 11"/>
          <p:cNvSpPr>
            <a:spLocks noChangeShapeType="1"/>
          </p:cNvSpPr>
          <p:nvPr/>
        </p:nvSpPr>
        <p:spPr bwMode="auto">
          <a:xfrm flipV="1">
            <a:off x="3276600" y="2514600"/>
            <a:ext cx="393700" cy="153988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80076" name="Line 12"/>
          <p:cNvSpPr>
            <a:spLocks noChangeShapeType="1"/>
          </p:cNvSpPr>
          <p:nvPr/>
        </p:nvSpPr>
        <p:spPr bwMode="auto">
          <a:xfrm flipV="1">
            <a:off x="3638550" y="2513013"/>
            <a:ext cx="42863" cy="422275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539483"/>
              </p:ext>
            </p:extLst>
          </p:nvPr>
        </p:nvGraphicFramePr>
        <p:xfrm>
          <a:off x="60325" y="1157288"/>
          <a:ext cx="1722438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548" name="Equation" r:id="rId7" imgW="368300" imgH="203200" progId="Equation.DSMT4">
                  <p:embed/>
                </p:oleObj>
              </mc:Choice>
              <mc:Fallback>
                <p:oleObj name="Equation" r:id="rId7" imgW="368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1157288"/>
                        <a:ext cx="1722438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531140"/>
              </p:ext>
            </p:extLst>
          </p:nvPr>
        </p:nvGraphicFramePr>
        <p:xfrm>
          <a:off x="1116013" y="3400425"/>
          <a:ext cx="2151062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549" name="Equation" r:id="rId9" imgW="368300" imgH="203200" progId="Equation.DSMT4">
                  <p:embed/>
                </p:oleObj>
              </mc:Choice>
              <mc:Fallback>
                <p:oleObj name="Equation" r:id="rId9" imgW="368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400425"/>
                        <a:ext cx="2151062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548740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411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032552"/>
              </p:ext>
            </p:extLst>
          </p:nvPr>
        </p:nvGraphicFramePr>
        <p:xfrm>
          <a:off x="1495425" y="2789238"/>
          <a:ext cx="130651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571" name="Equation" r:id="rId3" imgW="279400" imgH="203200" progId="Equation.DSMT4">
                  <p:embed/>
                </p:oleObj>
              </mc:Choice>
              <mc:Fallback>
                <p:oleObj name="Equation" r:id="rId3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789238"/>
                        <a:ext cx="1306513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1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85089"/>
              </p:ext>
            </p:extLst>
          </p:nvPr>
        </p:nvGraphicFramePr>
        <p:xfrm>
          <a:off x="1185863" y="649288"/>
          <a:ext cx="77152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572" name="Equation" r:id="rId5" imgW="165100" imgH="203200" progId="Equation.DSMT4">
                  <p:embed/>
                </p:oleObj>
              </mc:Choice>
              <mc:Fallback>
                <p:oleObj name="Equation" r:id="rId5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649288"/>
                        <a:ext cx="771525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41157" name="Picture 5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3861">
            <a:off x="3022600" y="2443163"/>
            <a:ext cx="15589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1159" name="Picture 7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2881">
            <a:off x="5402263" y="5311775"/>
            <a:ext cx="88106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1160" name="Picture 8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36420">
            <a:off x="6553994" y="5641181"/>
            <a:ext cx="7953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1161" name="Picture 9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9962">
            <a:off x="7621588" y="6086475"/>
            <a:ext cx="4794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1162" name="Picture 10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9962">
            <a:off x="8542338" y="6184900"/>
            <a:ext cx="2571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2411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5207"/>
              </p:ext>
            </p:extLst>
          </p:nvPr>
        </p:nvGraphicFramePr>
        <p:xfrm>
          <a:off x="1782763" y="4687888"/>
          <a:ext cx="1900237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573" name="Equation" r:id="rId12" imgW="406400" imgH="203200" progId="Equation.DSMT4">
                  <p:embed/>
                </p:oleObj>
              </mc:Choice>
              <mc:Fallback>
                <p:oleObj name="Equation" r:id="rId12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4687888"/>
                        <a:ext cx="1900237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1165" name="Rectangle 13"/>
          <p:cNvSpPr>
            <a:spLocks noChangeArrowheads="1"/>
          </p:cNvSpPr>
          <p:nvPr/>
        </p:nvSpPr>
        <p:spPr bwMode="auto">
          <a:xfrm>
            <a:off x="4457700" y="3435350"/>
            <a:ext cx="468630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FFFF"/>
                </a:solidFill>
                <a:latin typeface="P22 Typewriter" charset="0"/>
                <a:ea typeface="ＭＳ Ｐゴシック" charset="0"/>
              </a:rPr>
              <a:t>Lyapunov</a:t>
            </a: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 charset="0"/>
              </a:rPr>
              <a:t> exponents</a:t>
            </a:r>
            <a:b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 charset="0"/>
              </a:rPr>
            </a:b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 charset="0"/>
              </a:rPr>
              <a:t>spectral gap</a:t>
            </a:r>
            <a:b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 charset="0"/>
              </a:rPr>
            </a:b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 charset="0"/>
              </a:rPr>
              <a:t>diameter</a:t>
            </a:r>
            <a:b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 charset="0"/>
              </a:rPr>
            </a:b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 charset="0"/>
              </a:rPr>
              <a:t>volume</a:t>
            </a:r>
            <a:b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 charset="0"/>
              </a:rPr>
            </a:b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 charset="0"/>
              </a:rPr>
              <a:t>width</a:t>
            </a:r>
            <a:b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 charset="0"/>
              </a:rPr>
            </a:b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 charset="0"/>
              </a:rPr>
              <a:t>etc.</a:t>
            </a:r>
            <a:endParaRPr lang="en-US" sz="3200" i="1" dirty="0" smtClean="0">
              <a:solidFill>
                <a:srgbClr val="FFFFFF"/>
              </a:solidFill>
              <a:latin typeface="P22 Typewriter" charset="0"/>
              <a:ea typeface="ＭＳ Ｐゴシック" charset="0"/>
            </a:endParaRPr>
          </a:p>
        </p:txBody>
      </p:sp>
      <p:sp>
        <p:nvSpPr>
          <p:cNvPr id="8241166" name="AutoShape 14"/>
          <p:cNvSpPr>
            <a:spLocks noChangeArrowheads="1"/>
          </p:cNvSpPr>
          <p:nvPr/>
        </p:nvSpPr>
        <p:spPr bwMode="auto">
          <a:xfrm rot="7223521">
            <a:off x="4697412" y="3306763"/>
            <a:ext cx="842963" cy="104933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41167" name="WordArt 15"/>
          <p:cNvSpPr>
            <a:spLocks noChangeArrowheads="1" noChangeShapeType="1" noTextEdit="1"/>
          </p:cNvSpPr>
          <p:nvPr/>
        </p:nvSpPr>
        <p:spPr bwMode="auto">
          <a:xfrm>
            <a:off x="5554663" y="2484438"/>
            <a:ext cx="3227387" cy="23447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local</a:t>
            </a:r>
          </a:p>
        </p:txBody>
      </p:sp>
      <p:pic>
        <p:nvPicPr>
          <p:cNvPr id="15" name="Picture 2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963" y="365125"/>
            <a:ext cx="196532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07199">
            <a:off x="3912394" y="4101307"/>
            <a:ext cx="12827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681561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4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24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24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24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24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24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24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24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241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24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1165" grpId="0"/>
      <p:bldP spid="8241166" grpId="0" animBg="1"/>
      <p:bldP spid="824116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2178" name="Picture 2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963" y="365125"/>
            <a:ext cx="1965325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2181" name="Picture 5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33861">
            <a:off x="3022600" y="2443163"/>
            <a:ext cx="1558925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2182" name="Picture 6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07199">
            <a:off x="3912394" y="4101307"/>
            <a:ext cx="1282700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2183" name="Picture 7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02881">
            <a:off x="5402263" y="5311775"/>
            <a:ext cx="88106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2184" name="Picture 8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36420">
            <a:off x="6553994" y="5641181"/>
            <a:ext cx="795338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2185" name="Picture 9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9962">
            <a:off x="7621588" y="6086475"/>
            <a:ext cx="479425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2187" name="Rectangle 11"/>
          <p:cNvSpPr>
            <a:spLocks noChangeArrowheads="1"/>
          </p:cNvSpPr>
          <p:nvPr/>
        </p:nvSpPr>
        <p:spPr bwMode="auto">
          <a:xfrm>
            <a:off x="4164932" y="673277"/>
            <a:ext cx="3921125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i="1" dirty="0" smtClean="0">
                <a:solidFill>
                  <a:srgbClr val="FF0000"/>
                </a:solidFill>
                <a:latin typeface="P22 Typewriter" charset="0"/>
                <a:ea typeface="ＭＳ Ｐゴシック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 charset="0"/>
              </a:rPr>
              <a:t>-energy</a:t>
            </a:r>
            <a:endParaRPr lang="en-US" sz="3200" i="1" dirty="0" smtClean="0">
              <a:solidFill>
                <a:srgbClr val="FF0000"/>
              </a:solidFill>
              <a:latin typeface="P22 Typewriter" charset="0"/>
              <a:ea typeface="ＭＳ Ｐゴシック" charset="0"/>
            </a:endParaRPr>
          </a:p>
        </p:txBody>
      </p:sp>
      <p:pic>
        <p:nvPicPr>
          <p:cNvPr id="8242188" name="Picture 12" descr="The image “http://www.frontiernet.net/~imaging/polyhi_6.gif” cannot be displayed, because it contains errors.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49962">
            <a:off x="8542338" y="6184900"/>
            <a:ext cx="2571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2189" name="Freeform 13"/>
          <p:cNvSpPr>
            <a:spLocks/>
          </p:cNvSpPr>
          <p:nvPr/>
        </p:nvSpPr>
        <p:spPr bwMode="auto">
          <a:xfrm>
            <a:off x="4748213" y="1420813"/>
            <a:ext cx="3649662" cy="4446587"/>
          </a:xfrm>
          <a:custGeom>
            <a:avLst/>
            <a:gdLst>
              <a:gd name="T0" fmla="*/ 252 w 2299"/>
              <a:gd name="T1" fmla="*/ 0 h 2801"/>
              <a:gd name="T2" fmla="*/ 341 w 2299"/>
              <a:gd name="T3" fmla="*/ 1507 h 2801"/>
              <a:gd name="T4" fmla="*/ 2299 w 2299"/>
              <a:gd name="T5" fmla="*/ 2801 h 2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9" h="2801">
                <a:moveTo>
                  <a:pt x="252" y="0"/>
                </a:moveTo>
                <a:cubicBezTo>
                  <a:pt x="126" y="520"/>
                  <a:pt x="0" y="1040"/>
                  <a:pt x="341" y="1507"/>
                </a:cubicBezTo>
                <a:cubicBezTo>
                  <a:pt x="682" y="1974"/>
                  <a:pt x="1973" y="2585"/>
                  <a:pt x="2299" y="2801"/>
                </a:cubicBezTo>
              </a:path>
            </a:pathLst>
          </a:custGeom>
          <a:noFill/>
          <a:ln w="222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42190" name="Freeform 14"/>
          <p:cNvSpPr>
            <a:spLocks/>
          </p:cNvSpPr>
          <p:nvPr/>
        </p:nvSpPr>
        <p:spPr bwMode="auto">
          <a:xfrm>
            <a:off x="5168900" y="1530350"/>
            <a:ext cx="3382963" cy="4165600"/>
          </a:xfrm>
          <a:custGeom>
            <a:avLst/>
            <a:gdLst>
              <a:gd name="T0" fmla="*/ 252 w 2299"/>
              <a:gd name="T1" fmla="*/ 0 h 2801"/>
              <a:gd name="T2" fmla="*/ 341 w 2299"/>
              <a:gd name="T3" fmla="*/ 1507 h 2801"/>
              <a:gd name="T4" fmla="*/ 2299 w 2299"/>
              <a:gd name="T5" fmla="*/ 2801 h 2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9" h="2801">
                <a:moveTo>
                  <a:pt x="252" y="0"/>
                </a:moveTo>
                <a:cubicBezTo>
                  <a:pt x="126" y="520"/>
                  <a:pt x="0" y="1040"/>
                  <a:pt x="341" y="1507"/>
                </a:cubicBezTo>
                <a:cubicBezTo>
                  <a:pt x="682" y="1974"/>
                  <a:pt x="1973" y="2585"/>
                  <a:pt x="2299" y="2801"/>
                </a:cubicBezTo>
              </a:path>
            </a:pathLst>
          </a:custGeom>
          <a:noFill/>
          <a:ln w="222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42191" name="Freeform 15"/>
          <p:cNvSpPr>
            <a:spLocks/>
          </p:cNvSpPr>
          <p:nvPr/>
        </p:nvSpPr>
        <p:spPr bwMode="auto">
          <a:xfrm>
            <a:off x="5561013" y="1517650"/>
            <a:ext cx="3171825" cy="3870325"/>
          </a:xfrm>
          <a:custGeom>
            <a:avLst/>
            <a:gdLst>
              <a:gd name="T0" fmla="*/ 252 w 2299"/>
              <a:gd name="T1" fmla="*/ 0 h 2801"/>
              <a:gd name="T2" fmla="*/ 341 w 2299"/>
              <a:gd name="T3" fmla="*/ 1507 h 2801"/>
              <a:gd name="T4" fmla="*/ 2299 w 2299"/>
              <a:gd name="T5" fmla="*/ 2801 h 2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9" h="2801">
                <a:moveTo>
                  <a:pt x="252" y="0"/>
                </a:moveTo>
                <a:cubicBezTo>
                  <a:pt x="126" y="520"/>
                  <a:pt x="0" y="1040"/>
                  <a:pt x="341" y="1507"/>
                </a:cubicBezTo>
                <a:cubicBezTo>
                  <a:pt x="682" y="1974"/>
                  <a:pt x="1973" y="2585"/>
                  <a:pt x="2299" y="2801"/>
                </a:cubicBezTo>
              </a:path>
            </a:pathLst>
          </a:custGeom>
          <a:noFill/>
          <a:ln w="222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42192" name="Freeform 16"/>
          <p:cNvSpPr>
            <a:spLocks/>
          </p:cNvSpPr>
          <p:nvPr/>
        </p:nvSpPr>
        <p:spPr bwMode="auto">
          <a:xfrm>
            <a:off x="6011863" y="1544638"/>
            <a:ext cx="2874962" cy="3560762"/>
          </a:xfrm>
          <a:custGeom>
            <a:avLst/>
            <a:gdLst>
              <a:gd name="T0" fmla="*/ 252 w 2299"/>
              <a:gd name="T1" fmla="*/ 0 h 2801"/>
              <a:gd name="T2" fmla="*/ 341 w 2299"/>
              <a:gd name="T3" fmla="*/ 1507 h 2801"/>
              <a:gd name="T4" fmla="*/ 2299 w 2299"/>
              <a:gd name="T5" fmla="*/ 2801 h 2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9" h="2801">
                <a:moveTo>
                  <a:pt x="252" y="0"/>
                </a:moveTo>
                <a:cubicBezTo>
                  <a:pt x="126" y="520"/>
                  <a:pt x="0" y="1040"/>
                  <a:pt x="341" y="1507"/>
                </a:cubicBezTo>
                <a:cubicBezTo>
                  <a:pt x="682" y="1974"/>
                  <a:pt x="1973" y="2585"/>
                  <a:pt x="2299" y="2801"/>
                </a:cubicBezTo>
              </a:path>
            </a:pathLst>
          </a:custGeom>
          <a:noFill/>
          <a:ln w="222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42193" name="Freeform 17"/>
          <p:cNvSpPr>
            <a:spLocks/>
          </p:cNvSpPr>
          <p:nvPr/>
        </p:nvSpPr>
        <p:spPr bwMode="auto">
          <a:xfrm>
            <a:off x="6335713" y="1557338"/>
            <a:ext cx="2608262" cy="3263900"/>
          </a:xfrm>
          <a:custGeom>
            <a:avLst/>
            <a:gdLst>
              <a:gd name="T0" fmla="*/ 252 w 2299"/>
              <a:gd name="T1" fmla="*/ 0 h 2801"/>
              <a:gd name="T2" fmla="*/ 341 w 2299"/>
              <a:gd name="T3" fmla="*/ 1507 h 2801"/>
              <a:gd name="T4" fmla="*/ 2299 w 2299"/>
              <a:gd name="T5" fmla="*/ 2801 h 2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9" h="2801">
                <a:moveTo>
                  <a:pt x="252" y="0"/>
                </a:moveTo>
                <a:cubicBezTo>
                  <a:pt x="126" y="520"/>
                  <a:pt x="0" y="1040"/>
                  <a:pt x="341" y="1507"/>
                </a:cubicBezTo>
                <a:cubicBezTo>
                  <a:pt x="682" y="1974"/>
                  <a:pt x="1973" y="2585"/>
                  <a:pt x="2299" y="2801"/>
                </a:cubicBezTo>
              </a:path>
            </a:pathLst>
          </a:custGeom>
          <a:noFill/>
          <a:ln w="22225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42194" name="Line 18"/>
          <p:cNvSpPr>
            <a:spLocks noChangeShapeType="1"/>
          </p:cNvSpPr>
          <p:nvPr/>
        </p:nvSpPr>
        <p:spPr bwMode="auto">
          <a:xfrm>
            <a:off x="5103813" y="1436688"/>
            <a:ext cx="2054225" cy="142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8242195" name="Object 19"/>
          <p:cNvGraphicFramePr>
            <a:graphicFrameLocks noChangeAspect="1"/>
          </p:cNvGraphicFramePr>
          <p:nvPr/>
        </p:nvGraphicFramePr>
        <p:xfrm>
          <a:off x="7300913" y="1212850"/>
          <a:ext cx="16144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778" name="Equation" r:id="rId10" imgW="660240" imgH="215640" progId="Equation.DSMT4">
                  <p:embed/>
                </p:oleObj>
              </mc:Choice>
              <mc:Fallback>
                <p:oleObj name="Equation" r:id="rId10" imgW="660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0913" y="1212850"/>
                        <a:ext cx="161448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2196" name="WordArt 20"/>
          <p:cNvSpPr>
            <a:spLocks noChangeArrowheads="1" noChangeShapeType="1" noTextEdit="1"/>
          </p:cNvSpPr>
          <p:nvPr/>
        </p:nvSpPr>
        <p:spPr bwMode="auto">
          <a:xfrm>
            <a:off x="5178425" y="2255838"/>
            <a:ext cx="3227388" cy="23447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global</a:t>
            </a:r>
          </a:p>
        </p:txBody>
      </p:sp>
      <p:sp>
        <p:nvSpPr>
          <p:cNvPr id="8242197" name="Line 21"/>
          <p:cNvSpPr>
            <a:spLocks noChangeShapeType="1"/>
          </p:cNvSpPr>
          <p:nvPr/>
        </p:nvSpPr>
        <p:spPr bwMode="auto">
          <a:xfrm>
            <a:off x="8877300" y="4656138"/>
            <a:ext cx="84138" cy="182562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42198" name="Line 22"/>
          <p:cNvSpPr>
            <a:spLocks noChangeShapeType="1"/>
          </p:cNvSpPr>
          <p:nvPr/>
        </p:nvSpPr>
        <p:spPr bwMode="auto">
          <a:xfrm>
            <a:off x="8832850" y="4948238"/>
            <a:ext cx="84138" cy="182562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42199" name="Line 23"/>
          <p:cNvSpPr>
            <a:spLocks noChangeShapeType="1"/>
          </p:cNvSpPr>
          <p:nvPr/>
        </p:nvSpPr>
        <p:spPr bwMode="auto">
          <a:xfrm>
            <a:off x="8505825" y="5549900"/>
            <a:ext cx="84138" cy="182563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42200" name="Line 24"/>
          <p:cNvSpPr>
            <a:spLocks noChangeShapeType="1"/>
          </p:cNvSpPr>
          <p:nvPr/>
        </p:nvSpPr>
        <p:spPr bwMode="auto">
          <a:xfrm>
            <a:off x="8362950" y="5730875"/>
            <a:ext cx="84138" cy="182563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42201" name="Line 25"/>
          <p:cNvSpPr>
            <a:spLocks noChangeShapeType="1"/>
          </p:cNvSpPr>
          <p:nvPr/>
        </p:nvSpPr>
        <p:spPr bwMode="auto">
          <a:xfrm>
            <a:off x="8691563" y="5202238"/>
            <a:ext cx="84137" cy="182562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42202" name="Line 26"/>
          <p:cNvSpPr>
            <a:spLocks noChangeShapeType="1"/>
          </p:cNvSpPr>
          <p:nvPr/>
        </p:nvSpPr>
        <p:spPr bwMode="auto">
          <a:xfrm flipH="1">
            <a:off x="8820150" y="4838700"/>
            <a:ext cx="12700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42203" name="Line 27"/>
          <p:cNvSpPr>
            <a:spLocks noChangeShapeType="1"/>
          </p:cNvSpPr>
          <p:nvPr/>
        </p:nvSpPr>
        <p:spPr bwMode="auto">
          <a:xfrm flipH="1" flipV="1">
            <a:off x="8766175" y="5118100"/>
            <a:ext cx="155575" cy="269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42204" name="Line 28"/>
          <p:cNvSpPr>
            <a:spLocks noChangeShapeType="1"/>
          </p:cNvSpPr>
          <p:nvPr/>
        </p:nvSpPr>
        <p:spPr bwMode="auto">
          <a:xfrm flipH="1">
            <a:off x="8609013" y="5416550"/>
            <a:ext cx="155575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42205" name="Line 29"/>
          <p:cNvSpPr>
            <a:spLocks noChangeShapeType="1"/>
          </p:cNvSpPr>
          <p:nvPr/>
        </p:nvSpPr>
        <p:spPr bwMode="auto">
          <a:xfrm flipH="1">
            <a:off x="8440738" y="5711825"/>
            <a:ext cx="12700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242206" name="Line 30"/>
          <p:cNvSpPr>
            <a:spLocks noChangeShapeType="1"/>
          </p:cNvSpPr>
          <p:nvPr/>
        </p:nvSpPr>
        <p:spPr bwMode="auto">
          <a:xfrm flipH="1">
            <a:off x="8299450" y="5908675"/>
            <a:ext cx="141288" cy="14288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475512"/>
              </p:ext>
            </p:extLst>
          </p:nvPr>
        </p:nvGraphicFramePr>
        <p:xfrm>
          <a:off x="1495425" y="2789238"/>
          <a:ext cx="1306513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779" name="Equation" r:id="rId12" imgW="279400" imgH="203200" progId="Equation.DSMT4">
                  <p:embed/>
                </p:oleObj>
              </mc:Choice>
              <mc:Fallback>
                <p:oleObj name="Equation" r:id="rId12" imgW="27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2789238"/>
                        <a:ext cx="1306513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396378"/>
              </p:ext>
            </p:extLst>
          </p:nvPr>
        </p:nvGraphicFramePr>
        <p:xfrm>
          <a:off x="1185863" y="649288"/>
          <a:ext cx="771525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780" name="Equation" r:id="rId14" imgW="165100" imgH="203200" progId="Equation.DSMT4">
                  <p:embed/>
                </p:oleObj>
              </mc:Choice>
              <mc:Fallback>
                <p:oleObj name="Equation" r:id="rId14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863" y="649288"/>
                        <a:ext cx="771525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563881"/>
              </p:ext>
            </p:extLst>
          </p:nvPr>
        </p:nvGraphicFramePr>
        <p:xfrm>
          <a:off x="1782763" y="4687888"/>
          <a:ext cx="1900237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781" name="Equation" r:id="rId16" imgW="406400" imgH="203200" progId="Equation.DSMT4">
                  <p:embed/>
                </p:oleObj>
              </mc:Choice>
              <mc:Fallback>
                <p:oleObj name="Equation" r:id="rId16" imgW="406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2763" y="4687888"/>
                        <a:ext cx="1900237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0652058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4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219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988327" y="0"/>
            <a:ext cx="7139818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prstClr val="black"/>
                </a:solidFill>
                <a:latin typeface="P22 Typewriter" charset="0"/>
              </a:rPr>
              <a:t>Hegselmann</a:t>
            </a:r>
            <a:r>
              <a:rPr lang="en-US" sz="2800" dirty="0" smtClean="0">
                <a:solidFill>
                  <a:prstClr val="black"/>
                </a:solidFill>
                <a:latin typeface="P22 Typewriter" charset="0"/>
              </a:rPr>
              <a:t>-Krause in higher dim</a:t>
            </a:r>
            <a:endParaRPr lang="en-US" sz="2800" i="1" dirty="0">
              <a:solidFill>
                <a:prstClr val="black"/>
              </a:solidFill>
              <a:latin typeface="P22 Typewriter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206564" y="2028114"/>
            <a:ext cx="2966890" cy="2607630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3464596" y="6209646"/>
            <a:ext cx="5386458" cy="42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2800" dirty="0" smtClean="0">
                <a:solidFill>
                  <a:srgbClr val="254CD0"/>
                </a:solidFill>
                <a:latin typeface="P22 Typewriter" charset="0"/>
              </a:rPr>
              <a:t>Fixed-point attractor</a:t>
            </a:r>
          </a:p>
        </p:txBody>
      </p:sp>
      <p:sp>
        <p:nvSpPr>
          <p:cNvPr id="31" name="Oval 30"/>
          <p:cNvSpPr/>
          <p:nvPr/>
        </p:nvSpPr>
        <p:spPr>
          <a:xfrm>
            <a:off x="4879097" y="246506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08067" y="336472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569045" y="2852606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952988" y="294356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053380" y="4507585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91730" y="3283653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551190" y="437313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363541" y="5037495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5799808" y="3053925"/>
            <a:ext cx="1117611" cy="25757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5061158" y="2668356"/>
            <a:ext cx="516752" cy="56602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056861" y="5365723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5626571" y="3488926"/>
            <a:ext cx="42673" cy="82056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166308" y="3886517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423165" y="5213455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149777" y="2296210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77094" y="5783824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722564" y="447851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293302" y="5573949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983614" y="4731638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936557" y="5123999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278590"/>
              </p:ext>
            </p:extLst>
          </p:nvPr>
        </p:nvGraphicFramePr>
        <p:xfrm>
          <a:off x="374220" y="2136873"/>
          <a:ext cx="25273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6157" name="Equation" r:id="rId4" imgW="914400" imgH="241300" progId="Equation.DSMT4">
                  <p:embed/>
                </p:oleObj>
              </mc:Choice>
              <mc:Fallback>
                <p:oleObj name="Equation" r:id="rId4" imgW="9144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220" y="2136873"/>
                        <a:ext cx="25273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 bwMode="auto">
          <a:xfrm>
            <a:off x="302509" y="1972456"/>
            <a:ext cx="2923291" cy="944944"/>
          </a:xfrm>
          <a:prstGeom prst="rect">
            <a:avLst/>
          </a:prstGeom>
          <a:solidFill>
            <a:srgbClr val="808080">
              <a:alpha val="7000"/>
            </a:srgbClr>
          </a:solidFill>
          <a:ln w="28575" cmpd="sng">
            <a:solidFill>
              <a:srgbClr val="FFFFFF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9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michiga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8458" y="702518"/>
            <a:ext cx="6718960" cy="5039220"/>
          </a:xfrm>
          <a:prstGeom prst="rect">
            <a:avLst/>
          </a:prstGeom>
        </p:spPr>
      </p:pic>
      <p:graphicFrame>
        <p:nvGraphicFramePr>
          <p:cNvPr id="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569147"/>
              </p:ext>
            </p:extLst>
          </p:nvPr>
        </p:nvGraphicFramePr>
        <p:xfrm>
          <a:off x="337219" y="520247"/>
          <a:ext cx="3089275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7180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219" y="520247"/>
                        <a:ext cx="3089275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5476899" y="5993486"/>
            <a:ext cx="3070615" cy="420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2800" dirty="0" smtClean="0">
                <a:solidFill>
                  <a:srgbClr val="254CD0"/>
                </a:solidFill>
                <a:latin typeface="P22 Typewriter" charset="0"/>
              </a:rPr>
              <a:t>Limit cycle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113346" y="364769"/>
            <a:ext cx="3575331" cy="944944"/>
          </a:xfrm>
          <a:prstGeom prst="rect">
            <a:avLst/>
          </a:prstGeom>
          <a:solidFill>
            <a:srgbClr val="808080">
              <a:alpha val="7000"/>
            </a:srgbClr>
          </a:solidFill>
          <a:ln w="28575" cmpd="sng">
            <a:solidFill>
              <a:srgbClr val="FFFFFF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timized_mesh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680" y="1327597"/>
            <a:ext cx="5970401" cy="4023938"/>
          </a:xfrm>
          <a:prstGeom prst="rect">
            <a:avLst/>
          </a:prstGeom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88394" y="0"/>
            <a:ext cx="7410824" cy="74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P22 Typewriter" charset="0"/>
              </a:rPr>
              <a:t>Constrained Delaunay triangulation</a:t>
            </a:r>
            <a:endParaRPr lang="en-US" sz="2800" i="1" dirty="0">
              <a:solidFill>
                <a:schemeClr val="bg1"/>
              </a:solidFill>
              <a:latin typeface="P22 Typewriter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380260"/>
              </p:ext>
            </p:extLst>
          </p:nvPr>
        </p:nvGraphicFramePr>
        <p:xfrm>
          <a:off x="347663" y="5808663"/>
          <a:ext cx="3719512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299" name="Equation" r:id="rId5" imgW="1346200" imgH="203200" progId="Equation.DSMT4">
                  <p:embed/>
                </p:oleObj>
              </mc:Choice>
              <mc:Fallback>
                <p:oleObj name="Equation" r:id="rId5" imgW="1346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5808663"/>
                        <a:ext cx="3719512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261973" y="5593128"/>
            <a:ext cx="4021216" cy="944944"/>
          </a:xfrm>
          <a:prstGeom prst="rect">
            <a:avLst/>
          </a:prstGeom>
          <a:solidFill>
            <a:srgbClr val="808080">
              <a:alpha val="7000"/>
            </a:srgbClr>
          </a:solidFill>
          <a:ln w="28575" cmpd="sng">
            <a:solidFill>
              <a:srgbClr val="FFFFFF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0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53211" y="0"/>
            <a:ext cx="7139818" cy="6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P22 Typewriter" charset="0"/>
              </a:rPr>
              <a:t>Diffusive Influence Systems</a:t>
            </a:r>
            <a:endParaRPr lang="en-US" sz="2800" i="1" dirty="0">
              <a:solidFill>
                <a:prstClr val="black"/>
              </a:solidFill>
              <a:latin typeface="P22 Typewriter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79097" y="246506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08067" y="336472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569045" y="2852606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952988" y="294356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053380" y="4507585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91730" y="3283653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551190" y="437313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363541" y="5037495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5061158" y="2668356"/>
            <a:ext cx="516752" cy="56602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6056861" y="5365723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166308" y="3886517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423165" y="5213455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149777" y="2296210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77094" y="5783824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722564" y="447851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293302" y="5573949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983614" y="4731638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936557" y="5123999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266054" y="1498588"/>
            <a:ext cx="3347198" cy="717740"/>
          </a:xfrm>
          <a:prstGeom prst="wedgeRoundRectCallout">
            <a:avLst>
              <a:gd name="adj1" fmla="val 94375"/>
              <a:gd name="adj2" fmla="val 163007"/>
              <a:gd name="adj3" fmla="val 16667"/>
            </a:avLst>
          </a:prstGeom>
          <a:solidFill>
            <a:schemeClr val="tx1">
              <a:lumMod val="50000"/>
              <a:alpha val="47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0922" y="1467981"/>
            <a:ext cx="3346824" cy="8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first-order sentence</a:t>
            </a:r>
            <a:endParaRPr lang="en-US" sz="2400" i="1" dirty="0">
              <a:solidFill>
                <a:prstClr val="black"/>
              </a:solidFill>
              <a:latin typeface="P22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9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53211" y="0"/>
            <a:ext cx="7139818" cy="6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P22 Typewriter" charset="0"/>
              </a:rPr>
              <a:t>Diffusive Influence Systems</a:t>
            </a:r>
            <a:endParaRPr lang="en-US" sz="2800" i="1" dirty="0">
              <a:solidFill>
                <a:prstClr val="black"/>
              </a:solidFill>
              <a:latin typeface="P22 Typewriter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79097" y="246506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08067" y="336472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569045" y="2852606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952988" y="294356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053380" y="4507585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91730" y="3283653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578213" y="433260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363541" y="5037495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5061158" y="2668356"/>
            <a:ext cx="516752" cy="56602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340745" y="5554863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166308" y="3886517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423165" y="5213455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149777" y="2296210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77094" y="5783824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722564" y="447851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171697" y="5884678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983614" y="4731638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855488" y="5123999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266054" y="1498588"/>
            <a:ext cx="3347198" cy="717740"/>
          </a:xfrm>
          <a:prstGeom prst="wedgeRoundRectCallout">
            <a:avLst>
              <a:gd name="adj1" fmla="val 94375"/>
              <a:gd name="adj2" fmla="val 163007"/>
              <a:gd name="adj3" fmla="val 16667"/>
            </a:avLst>
          </a:prstGeom>
          <a:solidFill>
            <a:schemeClr val="tx1">
              <a:lumMod val="50000"/>
              <a:alpha val="47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40922" y="1467981"/>
            <a:ext cx="3346824" cy="8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first-order sentence 1</a:t>
            </a:r>
            <a:endParaRPr lang="en-US" sz="2400" i="1" dirty="0">
              <a:solidFill>
                <a:prstClr val="black"/>
              </a:solidFill>
              <a:latin typeface="P22 Typewriter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5014195" y="4498820"/>
            <a:ext cx="552600" cy="56319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5675198" y="6001176"/>
            <a:ext cx="3347198" cy="717740"/>
          </a:xfrm>
          <a:prstGeom prst="wedgeRoundRectCallout">
            <a:avLst>
              <a:gd name="adj1" fmla="val -60231"/>
              <a:gd name="adj2" fmla="val -194629"/>
              <a:gd name="adj3" fmla="val 16667"/>
            </a:avLst>
          </a:prstGeom>
          <a:solidFill>
            <a:schemeClr val="tx1">
              <a:lumMod val="50000"/>
              <a:alpha val="47000"/>
            </a:schemeClr>
          </a:solidFill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695302" y="5943573"/>
            <a:ext cx="3346824" cy="8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first-order sentence 2</a:t>
            </a:r>
            <a:endParaRPr lang="en-US" sz="2400" i="1" dirty="0">
              <a:solidFill>
                <a:prstClr val="black"/>
              </a:solidFill>
              <a:latin typeface="P22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9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53211" y="0"/>
            <a:ext cx="7139818" cy="66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prstClr val="black"/>
                </a:solidFill>
                <a:latin typeface="P22 Typewriter" charset="0"/>
              </a:rPr>
              <a:t>Diffusive Influence Systems</a:t>
            </a:r>
            <a:endParaRPr lang="en-US" sz="2800" i="1" dirty="0">
              <a:solidFill>
                <a:prstClr val="black"/>
              </a:solidFill>
              <a:latin typeface="P22 Typewriter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4879097" y="246506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08067" y="336472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569045" y="2852606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952988" y="294356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053380" y="4507585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91730" y="3283653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578213" y="433260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363541" y="5037495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5061158" y="2668356"/>
            <a:ext cx="516752" cy="56602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340745" y="5554863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166308" y="3886517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423165" y="5213455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149777" y="2296210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77094" y="5783824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722564" y="447851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171697" y="5884678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983614" y="4731638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855488" y="5123999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5014195" y="4498820"/>
            <a:ext cx="552600" cy="56319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3364397" y="4066502"/>
            <a:ext cx="609400" cy="41458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flipV="1">
            <a:off x="5134422" y="2391265"/>
            <a:ext cx="1918652" cy="14861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3715700" y="3080274"/>
            <a:ext cx="373734" cy="136786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5796492" y="4471801"/>
            <a:ext cx="1120647" cy="20979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5566794" y="4874529"/>
            <a:ext cx="1421674" cy="71860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>
            <a:off x="3581400" y="5410200"/>
            <a:ext cx="516752" cy="41362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 bwMode="auto">
          <a:xfrm flipH="1">
            <a:off x="2550684" y="2985310"/>
            <a:ext cx="986409" cy="35666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4134561" y="4742000"/>
            <a:ext cx="80250" cy="1087945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>
            <a:off x="4269677" y="4620411"/>
            <a:ext cx="597465" cy="41623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>
            <a:off x="2905002" y="4647431"/>
            <a:ext cx="506655" cy="54161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>
            <a:off x="7039563" y="3174844"/>
            <a:ext cx="24008" cy="149110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5608086" y="3512593"/>
            <a:ext cx="53290" cy="77886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H="1">
            <a:off x="2125856" y="5282399"/>
            <a:ext cx="225169" cy="4178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4" idx="2"/>
          </p:cNvCxnSpPr>
          <p:nvPr/>
        </p:nvCxnSpPr>
        <p:spPr bwMode="auto">
          <a:xfrm flipH="1">
            <a:off x="5755137" y="3012337"/>
            <a:ext cx="1197851" cy="26422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2" idx="4"/>
          </p:cNvCxnSpPr>
          <p:nvPr/>
        </p:nvCxnSpPr>
        <p:spPr bwMode="auto">
          <a:xfrm>
            <a:off x="2384429" y="3502272"/>
            <a:ext cx="361385" cy="93993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9" idx="2"/>
          </p:cNvCxnSpPr>
          <p:nvPr/>
        </p:nvCxnSpPr>
        <p:spPr bwMode="auto">
          <a:xfrm flipH="1" flipV="1">
            <a:off x="3795950" y="2938811"/>
            <a:ext cx="1795780" cy="41361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5066864" y="5268889"/>
            <a:ext cx="313720" cy="26762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H="1" flipV="1">
            <a:off x="2276679" y="5837527"/>
            <a:ext cx="1803835" cy="14739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V="1">
            <a:off x="7083345" y="2506493"/>
            <a:ext cx="104026" cy="41668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 flipH="1">
            <a:off x="2836623" y="4093522"/>
            <a:ext cx="311588" cy="33138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 flipH="1">
            <a:off x="4201300" y="3512593"/>
            <a:ext cx="1311448" cy="939335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93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283882" y="3421529"/>
            <a:ext cx="8576236" cy="14942"/>
          </a:xfrm>
          <a:prstGeom prst="line">
            <a:avLst/>
          </a:prstGeom>
          <a:ln w="19050" cmpd="sng"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200387759-0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892" y="1683835"/>
            <a:ext cx="585283" cy="1555181"/>
          </a:xfrm>
          <a:prstGeom prst="rect">
            <a:avLst/>
          </a:prstGeom>
        </p:spPr>
      </p:pic>
      <p:pic>
        <p:nvPicPr>
          <p:cNvPr id="12" name="Picture 11" descr="7321018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945" y="1644492"/>
            <a:ext cx="662243" cy="1408034"/>
          </a:xfrm>
          <a:prstGeom prst="rect">
            <a:avLst/>
          </a:prstGeom>
        </p:spPr>
      </p:pic>
      <p:pic>
        <p:nvPicPr>
          <p:cNvPr id="15" name="Picture 14" descr="aa04988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94" y="3946247"/>
            <a:ext cx="552990" cy="1737003"/>
          </a:xfrm>
          <a:prstGeom prst="rect">
            <a:avLst/>
          </a:prstGeom>
        </p:spPr>
      </p:pic>
      <p:pic>
        <p:nvPicPr>
          <p:cNvPr id="19" name="Picture 18" descr="aa053840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45199" y="1455973"/>
            <a:ext cx="475689" cy="1416005"/>
          </a:xfrm>
          <a:prstGeom prst="rect">
            <a:avLst/>
          </a:prstGeom>
        </p:spPr>
      </p:pic>
      <p:pic>
        <p:nvPicPr>
          <p:cNvPr id="22" name="Picture 21" descr="aa05384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567" y="3639598"/>
            <a:ext cx="531889" cy="1480040"/>
          </a:xfrm>
          <a:prstGeom prst="rect">
            <a:avLst/>
          </a:prstGeom>
        </p:spPr>
      </p:pic>
      <p:pic>
        <p:nvPicPr>
          <p:cNvPr id="25" name="Picture 24" descr="AA053848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571" y="4356713"/>
            <a:ext cx="534340" cy="1634035"/>
          </a:xfrm>
          <a:prstGeom prst="rect">
            <a:avLst/>
          </a:prstGeom>
        </p:spPr>
      </p:pic>
      <p:pic>
        <p:nvPicPr>
          <p:cNvPr id="26" name="Picture 25" descr="AA053857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045" y="478592"/>
            <a:ext cx="900735" cy="1313573"/>
          </a:xfrm>
          <a:prstGeom prst="rect">
            <a:avLst/>
          </a:prstGeom>
        </p:spPr>
      </p:pic>
      <p:pic>
        <p:nvPicPr>
          <p:cNvPr id="20" name="Picture 19" descr="73329588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826" y="1167406"/>
            <a:ext cx="624645" cy="1534687"/>
          </a:xfrm>
          <a:prstGeom prst="rect">
            <a:avLst/>
          </a:prstGeom>
        </p:spPr>
      </p:pic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2744144" y="5993300"/>
            <a:ext cx="4300513" cy="63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smtClean="0">
                <a:solidFill>
                  <a:srgbClr val="000000"/>
                </a:solidFill>
                <a:latin typeface="P22 Typewriter" charset="0"/>
              </a:rPr>
              <a:t>libertarian</a:t>
            </a:r>
            <a:endParaRPr lang="en-US" dirty="0">
              <a:solidFill>
                <a:srgbClr val="000000"/>
              </a:solidFill>
              <a:latin typeface="P22 Typewriter" charset="0"/>
            </a:endParaRPr>
          </a:p>
        </p:txBody>
      </p:sp>
      <p:sp>
        <p:nvSpPr>
          <p:cNvPr id="35" name="Rectangle 2"/>
          <p:cNvSpPr>
            <a:spLocks noChangeArrowheads="1"/>
          </p:cNvSpPr>
          <p:nvPr/>
        </p:nvSpPr>
        <p:spPr bwMode="auto">
          <a:xfrm>
            <a:off x="2249038" y="0"/>
            <a:ext cx="4300513" cy="63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authoritarian</a:t>
            </a:r>
            <a:endParaRPr lang="en-US" dirty="0">
              <a:solidFill>
                <a:prstClr val="black"/>
              </a:solidFill>
              <a:latin typeface="P22 Typewriter" charset="0"/>
            </a:endParaRPr>
          </a:p>
        </p:txBody>
      </p: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99895" y="3324656"/>
            <a:ext cx="4300513" cy="63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smtClean="0">
                <a:solidFill>
                  <a:srgbClr val="000000"/>
                </a:solidFill>
                <a:latin typeface="P22 Typewriter" charset="0"/>
              </a:rPr>
              <a:t>left</a:t>
            </a:r>
            <a:endParaRPr lang="en-US" dirty="0">
              <a:solidFill>
                <a:srgbClr val="000000"/>
              </a:solidFill>
              <a:latin typeface="P22 Typewriter" charset="0"/>
            </a:endParaRPr>
          </a:p>
        </p:txBody>
      </p: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5035952" y="3353196"/>
            <a:ext cx="3508425" cy="63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2400" dirty="0" smtClean="0">
                <a:solidFill>
                  <a:srgbClr val="000000"/>
                </a:solidFill>
                <a:latin typeface="P22 Typewriter" charset="0"/>
              </a:rPr>
              <a:t>right</a:t>
            </a:r>
            <a:endParaRPr lang="en-US" dirty="0">
              <a:solidFill>
                <a:srgbClr val="000000"/>
              </a:solidFill>
              <a:latin typeface="P22 Typewriter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4417358" y="164353"/>
            <a:ext cx="5230" cy="6574119"/>
          </a:xfrm>
          <a:prstGeom prst="line">
            <a:avLst/>
          </a:prstGeom>
          <a:ln w="19050" cmpd="sng"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D000613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2941" y="4811059"/>
            <a:ext cx="686518" cy="165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/>
          <p:cNvSpPr/>
          <p:nvPr/>
        </p:nvSpPr>
        <p:spPr>
          <a:xfrm>
            <a:off x="4879097" y="246506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2308067" y="336472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569045" y="2852606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952988" y="294356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053380" y="4507585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591730" y="3283653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578213" y="433260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363541" y="5037495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5061158" y="2668356"/>
            <a:ext cx="516752" cy="56602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340745" y="5554863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166308" y="3886517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3423165" y="5213455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149777" y="2296210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077094" y="5783824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2722564" y="4478511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4171697" y="5884678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983614" y="4731638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855488" y="5123999"/>
            <a:ext cx="152723" cy="13755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>
            <a:off x="5014195" y="4498820"/>
            <a:ext cx="552600" cy="56319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 bwMode="auto">
          <a:xfrm>
            <a:off x="3364397" y="4066502"/>
            <a:ext cx="609400" cy="41458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flipV="1">
            <a:off x="5134422" y="2391265"/>
            <a:ext cx="1918652" cy="14861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>
            <a:off x="3715700" y="3080274"/>
            <a:ext cx="373734" cy="136786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 bwMode="auto">
          <a:xfrm>
            <a:off x="5796492" y="4471801"/>
            <a:ext cx="1120647" cy="20979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 bwMode="auto">
          <a:xfrm flipV="1">
            <a:off x="5566794" y="4874529"/>
            <a:ext cx="1421674" cy="71860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>
            <a:off x="3581400" y="5410200"/>
            <a:ext cx="516752" cy="41362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 bwMode="auto">
          <a:xfrm flipH="1">
            <a:off x="2550684" y="2985310"/>
            <a:ext cx="986409" cy="35666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>
            <a:off x="4134561" y="4742000"/>
            <a:ext cx="80250" cy="1087945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>
            <a:off x="4269677" y="4620411"/>
            <a:ext cx="597465" cy="41623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>
            <a:off x="2905002" y="4647431"/>
            <a:ext cx="506655" cy="54161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>
            <a:off x="7039563" y="3174844"/>
            <a:ext cx="24008" cy="1491104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5608086" y="3512593"/>
            <a:ext cx="53290" cy="77886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H="1">
            <a:off x="2125856" y="5282399"/>
            <a:ext cx="225169" cy="41788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34" idx="2"/>
          </p:cNvCxnSpPr>
          <p:nvPr/>
        </p:nvCxnSpPr>
        <p:spPr bwMode="auto">
          <a:xfrm flipH="1">
            <a:off x="5755137" y="3012337"/>
            <a:ext cx="1197851" cy="26422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2" idx="4"/>
          </p:cNvCxnSpPr>
          <p:nvPr/>
        </p:nvCxnSpPr>
        <p:spPr bwMode="auto">
          <a:xfrm>
            <a:off x="2384429" y="3502272"/>
            <a:ext cx="361385" cy="93993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9" idx="2"/>
          </p:cNvCxnSpPr>
          <p:nvPr/>
        </p:nvCxnSpPr>
        <p:spPr bwMode="auto">
          <a:xfrm flipH="1" flipV="1">
            <a:off x="3795950" y="2938811"/>
            <a:ext cx="1795780" cy="41361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5066864" y="5268889"/>
            <a:ext cx="313720" cy="26762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H="1" flipV="1">
            <a:off x="2276679" y="5837527"/>
            <a:ext cx="1803835" cy="14739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V="1">
            <a:off x="7083345" y="2506493"/>
            <a:ext cx="104026" cy="416682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 bwMode="auto">
          <a:xfrm flipH="1">
            <a:off x="2836623" y="4093522"/>
            <a:ext cx="311588" cy="33138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 flipH="1">
            <a:off x="4201300" y="3512593"/>
            <a:ext cx="1311448" cy="939335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364816" y="179420"/>
            <a:ext cx="8134004" cy="119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i="1" dirty="0" smtClean="0">
                <a:solidFill>
                  <a:srgbClr val="254CD0"/>
                </a:solidFill>
                <a:latin typeface="P22 Typewriter" charset="0"/>
              </a:rPr>
              <a:t>Each agent moves to mass center of neighbors</a:t>
            </a:r>
          </a:p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254CD0"/>
                </a:solidFill>
                <a:latin typeface="P22 Typewriter" charset="0"/>
              </a:rPr>
              <a:t>U</a:t>
            </a:r>
            <a:r>
              <a:rPr lang="en-US" sz="2400" i="1" dirty="0" smtClean="0">
                <a:solidFill>
                  <a:srgbClr val="254CD0"/>
                </a:solidFill>
                <a:latin typeface="P22 Typewriter" charset="0"/>
              </a:rPr>
              <a:t>pdate graph and Rinse &amp; Repeat</a:t>
            </a:r>
          </a:p>
          <a:p>
            <a:pPr algn="ctr">
              <a:lnSpc>
                <a:spcPct val="150000"/>
              </a:lnSpc>
            </a:pPr>
            <a:endParaRPr lang="en-US" sz="2400" i="1" dirty="0">
              <a:solidFill>
                <a:srgbClr val="254CD0"/>
              </a:solidFill>
              <a:latin typeface="P22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5164" y="2053881"/>
            <a:ext cx="594805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white">
                      <a:alpha val="43000"/>
                    </a:prstClr>
                  </a:outerShdw>
                </a:effectLst>
                <a:latin typeface="P22 Typewriter" charset="0"/>
              </a:rPr>
              <a:t> Fixed-point or periodic attractor</a:t>
            </a:r>
            <a:endParaRPr lang="en-US" sz="2800" i="1" dirty="0">
              <a:solidFill>
                <a:srgbClr val="00FFFF"/>
              </a:solidFill>
              <a:effectLst>
                <a:outerShdw blurRad="50800" dist="38100" dir="2700000" algn="tl" rotWithShape="0">
                  <a:prstClr val="white">
                    <a:alpha val="43000"/>
                  </a:prstClr>
                </a:outerShdw>
              </a:effectLst>
              <a:latin typeface="P22 Typewriter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17144" y="2754387"/>
            <a:ext cx="594805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white">
                      <a:alpha val="43000"/>
                    </a:prstClr>
                  </a:outerShdw>
                </a:effectLst>
                <a:latin typeface="P22 Typewriter" charset="0"/>
              </a:rPr>
              <a:t> Chaotic</a:t>
            </a:r>
            <a:endParaRPr lang="en-US" sz="2800" i="1" dirty="0">
              <a:solidFill>
                <a:srgbClr val="00FFFF"/>
              </a:solidFill>
              <a:effectLst>
                <a:outerShdw blurRad="50800" dist="38100" dir="2700000" algn="tl" rotWithShape="0">
                  <a:prstClr val="white">
                    <a:alpha val="43000"/>
                  </a:prstClr>
                </a:outerShdw>
              </a:effectLst>
              <a:latin typeface="P22 Typewriter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09122" y="3433909"/>
            <a:ext cx="594805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white">
                      <a:alpha val="43000"/>
                    </a:prstClr>
                  </a:outerShdw>
                </a:effectLst>
                <a:latin typeface="P22 Typewriter" charset="0"/>
              </a:rPr>
              <a:t> Turing-complete</a:t>
            </a:r>
            <a:endParaRPr lang="en-US" sz="2800" i="1" dirty="0">
              <a:solidFill>
                <a:srgbClr val="00FFFF"/>
              </a:solidFill>
              <a:effectLst>
                <a:outerShdw blurRad="50800" dist="38100" dir="2700000" algn="tl" rotWithShape="0">
                  <a:prstClr val="white">
                    <a:alpha val="43000"/>
                  </a:prstClr>
                </a:outerShdw>
              </a:effectLst>
              <a:latin typeface="P22 Typewriter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916439" y="2536944"/>
            <a:ext cx="191413" cy="174194"/>
          </a:xfrm>
          <a:prstGeom prst="ellipse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904987" y="3959344"/>
            <a:ext cx="191413" cy="174194"/>
          </a:xfrm>
          <a:prstGeom prst="ellipse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890700" y="3269534"/>
            <a:ext cx="191413" cy="174194"/>
          </a:xfrm>
          <a:prstGeom prst="ellipse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0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125164" y="2053881"/>
            <a:ext cx="594805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white">
                      <a:alpha val="43000"/>
                    </a:prstClr>
                  </a:outerShdw>
                </a:effectLst>
                <a:latin typeface="P22 Typewriter" charset="0"/>
              </a:rPr>
              <a:t> Fixed-point or periodic attractor</a:t>
            </a:r>
            <a:endParaRPr lang="en-US" sz="2800" i="1" dirty="0">
              <a:solidFill>
                <a:srgbClr val="00FFFF"/>
              </a:solidFill>
              <a:effectLst>
                <a:outerShdw blurRad="50800" dist="38100" dir="2700000" algn="tl" rotWithShape="0">
                  <a:prstClr val="white">
                    <a:alpha val="43000"/>
                  </a:prstClr>
                </a:outerShdw>
              </a:effectLst>
              <a:latin typeface="P22 Typewriter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117144" y="2754387"/>
            <a:ext cx="594805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white">
                      <a:alpha val="43000"/>
                    </a:prstClr>
                  </a:outerShdw>
                </a:effectLst>
                <a:latin typeface="P22 Typewriter" charset="0"/>
              </a:rPr>
              <a:t> Chaotic</a:t>
            </a:r>
            <a:endParaRPr lang="en-US" sz="2800" i="1" dirty="0">
              <a:solidFill>
                <a:srgbClr val="00FFFF"/>
              </a:solidFill>
              <a:effectLst>
                <a:outerShdw blurRad="50800" dist="38100" dir="2700000" algn="tl" rotWithShape="0">
                  <a:prstClr val="white">
                    <a:alpha val="43000"/>
                  </a:prstClr>
                </a:outerShdw>
              </a:effectLst>
              <a:latin typeface="P22 Typewriter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109122" y="3433909"/>
            <a:ext cx="594805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FFFF"/>
                </a:solidFill>
                <a:effectLst>
                  <a:outerShdw blurRad="50800" dist="38100" dir="2700000" algn="tl" rotWithShape="0">
                    <a:prstClr val="white">
                      <a:alpha val="43000"/>
                    </a:prstClr>
                  </a:outerShdw>
                </a:effectLst>
                <a:latin typeface="P22 Typewriter" charset="0"/>
              </a:rPr>
              <a:t> Turing-complete</a:t>
            </a:r>
            <a:endParaRPr lang="en-US" sz="2800" i="1" dirty="0">
              <a:solidFill>
                <a:srgbClr val="00FFFF"/>
              </a:solidFill>
              <a:effectLst>
                <a:outerShdw blurRad="50800" dist="38100" dir="2700000" algn="tl" rotWithShape="0">
                  <a:prstClr val="white">
                    <a:alpha val="43000"/>
                  </a:prstClr>
                </a:outerShdw>
              </a:effectLst>
              <a:latin typeface="P22 Typewriter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916439" y="2536944"/>
            <a:ext cx="191413" cy="174194"/>
          </a:xfrm>
          <a:prstGeom prst="ellipse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904987" y="3959344"/>
            <a:ext cx="191413" cy="174194"/>
          </a:xfrm>
          <a:prstGeom prst="ellipse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890700" y="3269534"/>
            <a:ext cx="191413" cy="174194"/>
          </a:xfrm>
          <a:prstGeom prst="ellipse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554274" y="2824846"/>
            <a:ext cx="2810002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2800" i="1" dirty="0" smtClean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rPr>
              <a:t>perturbation</a:t>
            </a:r>
            <a:endParaRPr lang="en-US" sz="2800" i="1" dirty="0">
              <a:solidFill>
                <a:srgbClr val="FF0000"/>
              </a:solidFill>
              <a:latin typeface="Times New Roman"/>
              <a:ea typeface="ＭＳ Ｐゴシック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295011" y="2911664"/>
            <a:ext cx="49463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662423" y="232952"/>
            <a:ext cx="60797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P22 Typewriter" charset="0"/>
                <a:ea typeface="ＭＳ Ｐゴシック"/>
              </a:rPr>
              <a:t>C. (2014)     under technical assumptions</a:t>
            </a:r>
            <a:endParaRPr lang="en-US" sz="2400" dirty="0">
              <a:latin typeface="P22 Typewriter" charset="0"/>
              <a:ea typeface="ＭＳ Ｐゴシック"/>
            </a:endParaRPr>
          </a:p>
        </p:txBody>
      </p:sp>
      <p:pic>
        <p:nvPicPr>
          <p:cNvPr id="2" name="Picture 1" descr="16michig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767" y="4847913"/>
            <a:ext cx="5239137" cy="170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788561" y="4273208"/>
            <a:ext cx="7120632" cy="121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7598" y="2653402"/>
            <a:ext cx="7839618" cy="1210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20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/>
              </a:rPr>
              <a:t>   The emergence of long-term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0075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360">
        <p:fade/>
      </p:transition>
    </mc:Choice>
    <mc:Fallback xmlns="">
      <p:transition xmlns:p14="http://schemas.microsoft.com/office/powerpoint/2010/main" spd="med" advTm="2936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387759-0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23" y="1885279"/>
            <a:ext cx="529066" cy="1405804"/>
          </a:xfrm>
          <a:prstGeom prst="rect">
            <a:avLst/>
          </a:prstGeom>
        </p:spPr>
      </p:pic>
      <p:pic>
        <p:nvPicPr>
          <p:cNvPr id="12" name="Picture 11" descr="7321018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710" y="733081"/>
            <a:ext cx="662243" cy="1408034"/>
          </a:xfrm>
          <a:prstGeom prst="rect">
            <a:avLst/>
          </a:prstGeom>
        </p:spPr>
      </p:pic>
      <p:pic>
        <p:nvPicPr>
          <p:cNvPr id="15" name="Picture 14" descr="aa04988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94" y="3946247"/>
            <a:ext cx="552990" cy="1737003"/>
          </a:xfrm>
          <a:prstGeom prst="rect">
            <a:avLst/>
          </a:prstGeom>
        </p:spPr>
      </p:pic>
      <p:pic>
        <p:nvPicPr>
          <p:cNvPr id="22" name="Picture 21" descr="aa05384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449" y="2638539"/>
            <a:ext cx="531889" cy="1480040"/>
          </a:xfrm>
          <a:prstGeom prst="rect">
            <a:avLst/>
          </a:prstGeom>
        </p:spPr>
      </p:pic>
      <p:pic>
        <p:nvPicPr>
          <p:cNvPr id="25" name="Picture 24" descr="AA053848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218" y="4311889"/>
            <a:ext cx="534340" cy="1634035"/>
          </a:xfrm>
          <a:prstGeom prst="rect">
            <a:avLst/>
          </a:prstGeom>
        </p:spPr>
      </p:pic>
      <p:pic>
        <p:nvPicPr>
          <p:cNvPr id="26" name="Picture 25" descr="AA05385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457" y="448710"/>
            <a:ext cx="900735" cy="1313573"/>
          </a:xfrm>
          <a:prstGeom prst="rect">
            <a:avLst/>
          </a:prstGeom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38049" y="2834775"/>
            <a:ext cx="662634" cy="63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latin typeface="P22 Typewriter" charset="0"/>
                <a:ea typeface="ＭＳ Ｐゴシック"/>
              </a:rPr>
              <a:t>-1</a:t>
            </a:r>
            <a:endParaRPr lang="en-US" sz="2000" i="1" dirty="0">
              <a:solidFill>
                <a:prstClr val="black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404300" y="0"/>
            <a:ext cx="662634" cy="63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latin typeface="P22 Typewriter" charset="0"/>
                <a:ea typeface="ＭＳ Ｐゴシック"/>
              </a:rPr>
              <a:t>1</a:t>
            </a:r>
            <a:endParaRPr lang="en-US" sz="2000" i="1" dirty="0">
              <a:solidFill>
                <a:prstClr val="black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343318" y="2890535"/>
            <a:ext cx="662634" cy="63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1</a:t>
            </a:r>
            <a:endParaRPr lang="en-US" sz="2000" i="1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pic>
        <p:nvPicPr>
          <p:cNvPr id="20" name="Picture 19" descr="73329588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024" y="1128812"/>
            <a:ext cx="535815" cy="13164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412" y="921596"/>
            <a:ext cx="565295" cy="1358833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1512702" y="1808447"/>
            <a:ext cx="808456" cy="30335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flipH="1">
            <a:off x="2640094" y="2554137"/>
            <a:ext cx="28541" cy="156958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2" idx="1"/>
          </p:cNvCxnSpPr>
          <p:nvPr/>
        </p:nvCxnSpPr>
        <p:spPr bwMode="auto">
          <a:xfrm flipV="1">
            <a:off x="2968321" y="1437098"/>
            <a:ext cx="2691389" cy="36078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4248114" y="3291563"/>
            <a:ext cx="1645717" cy="80361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 bwMode="auto">
          <a:xfrm flipV="1">
            <a:off x="2973436" y="4961843"/>
            <a:ext cx="2806228" cy="6222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>
            <a:off x="5937180" y="2240816"/>
            <a:ext cx="213525" cy="161179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1303755" y="3115778"/>
            <a:ext cx="1108006" cy="145027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flipV="1">
            <a:off x="4058015" y="1897766"/>
            <a:ext cx="1507588" cy="76140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 flipH="1">
            <a:off x="6536016" y="2368641"/>
            <a:ext cx="899059" cy="15838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4272079" y="861288"/>
            <a:ext cx="1407690" cy="26595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>
            <a:off x="6429742" y="1321161"/>
            <a:ext cx="842679" cy="135997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4" descr="skd182715sdc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091" y="4517220"/>
            <a:ext cx="634465" cy="18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387759-00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23" y="1885279"/>
            <a:ext cx="529066" cy="1405804"/>
          </a:xfrm>
          <a:prstGeom prst="rect">
            <a:avLst/>
          </a:prstGeom>
        </p:spPr>
      </p:pic>
      <p:pic>
        <p:nvPicPr>
          <p:cNvPr id="12" name="Picture 11" descr="7321018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710" y="733081"/>
            <a:ext cx="662243" cy="1408034"/>
          </a:xfrm>
          <a:prstGeom prst="rect">
            <a:avLst/>
          </a:prstGeom>
        </p:spPr>
      </p:pic>
      <p:pic>
        <p:nvPicPr>
          <p:cNvPr id="15" name="Picture 14" descr="aa049887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94" y="3946247"/>
            <a:ext cx="552990" cy="1737003"/>
          </a:xfrm>
          <a:prstGeom prst="rect">
            <a:avLst/>
          </a:prstGeom>
        </p:spPr>
      </p:pic>
      <p:pic>
        <p:nvPicPr>
          <p:cNvPr id="22" name="Picture 21" descr="aa053844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449" y="2638539"/>
            <a:ext cx="531889" cy="1480040"/>
          </a:xfrm>
          <a:prstGeom prst="rect">
            <a:avLst/>
          </a:prstGeom>
        </p:spPr>
      </p:pic>
      <p:pic>
        <p:nvPicPr>
          <p:cNvPr id="25" name="Picture 24" descr="AA053848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218" y="4311889"/>
            <a:ext cx="534340" cy="1634035"/>
          </a:xfrm>
          <a:prstGeom prst="rect">
            <a:avLst/>
          </a:prstGeom>
        </p:spPr>
      </p:pic>
      <p:pic>
        <p:nvPicPr>
          <p:cNvPr id="26" name="Picture 25" descr="AA05385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457" y="448710"/>
            <a:ext cx="900735" cy="1313573"/>
          </a:xfrm>
          <a:prstGeom prst="rect">
            <a:avLst/>
          </a:prstGeom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38049" y="2834775"/>
            <a:ext cx="662634" cy="63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latin typeface="P22 Typewriter" charset="0"/>
                <a:ea typeface="ＭＳ Ｐゴシック"/>
              </a:rPr>
              <a:t>-1</a:t>
            </a:r>
            <a:endParaRPr lang="en-US" sz="2000" i="1" dirty="0">
              <a:solidFill>
                <a:prstClr val="black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404300" y="6227534"/>
            <a:ext cx="662634" cy="63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-1</a:t>
            </a:r>
            <a:endParaRPr lang="en-US" sz="2000" i="1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404300" y="0"/>
            <a:ext cx="662634" cy="63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latin typeface="P22 Typewriter" charset="0"/>
                <a:ea typeface="ＭＳ Ｐゴシック"/>
              </a:rPr>
              <a:t>1</a:t>
            </a:r>
            <a:endParaRPr lang="en-US" sz="2000" i="1" dirty="0">
              <a:solidFill>
                <a:prstClr val="black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343318" y="2890535"/>
            <a:ext cx="662634" cy="63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1</a:t>
            </a:r>
            <a:endParaRPr lang="en-US" sz="2000" i="1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pic>
        <p:nvPicPr>
          <p:cNvPr id="20" name="Picture 19" descr="73329588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024" y="1128812"/>
            <a:ext cx="535815" cy="13164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412" y="921596"/>
            <a:ext cx="565295" cy="1358833"/>
          </a:xfrm>
          <a:prstGeom prst="rect">
            <a:avLst/>
          </a:prstGeom>
        </p:spPr>
      </p:pic>
      <p:pic>
        <p:nvPicPr>
          <p:cNvPr id="16" name="Picture 15" descr="skd182715sdc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091" y="4517220"/>
            <a:ext cx="634465" cy="18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7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5765E-6 -3.7474E-7 C 0.00052 -0.00416 -0.00052 -0.00925 0.00156 -0.01249 C 0.00364 -0.01619 0.00798 -0.01619 0.01093 -0.01873 C 0.01527 -0.02313 0.01874 -0.02937 0.02343 -0.03331 C 0.04009 -0.04788 0.042 -0.04418 0.05935 -0.05413 C 0.06664 -0.05852 0.07358 -0.065 0.08122 -0.0687 C 0.11194 -0.08443 0.14595 -0.09322 0.17789 -0.10386 C 0.21086 -0.11519 0.24193 -0.12861 0.27612 -0.13301 C 0.30007 -0.13162 0.32402 -0.13139 0.34797 -0.12884 C 0.35474 -0.12838 0.36359 -0.12167 0.36983 -0.11843 C 0.38892 -0.10895 0.40836 -0.10178 0.42745 -0.0916 C 0.43457 -0.08212 0.44342 -0.07795 0.45088 -0.0687 C 0.45435 -0.06454 0.46338 -0.05413 0.4665 -0.0458 C 0.46772 -0.04256 0.46789 -0.03863 0.46963 -0.03539 C 0.47414 -0.02706 0.48039 -0.02058 0.48525 -0.01249 C 0.48993 0.01296 0.48316 -0.01966 0.48993 0.00209 C 0.49167 0.0081 0.49462 0.02082 0.49462 0.02082 C 0.49479 0.02452 0.49774 0.0576 0.49774 0.06038 C 0.49774 0.08721 0.49739 0.11428 0.49618 0.14134 C 0.49427 0.17835 0.45539 0.20172 0.43682 0.22045 C 0.42624 0.23086 0.41704 0.24173 0.4042 0.24543 C 0.38424 0.25862 0.36359 0.25839 0.34172 0.25978 C 0.33287 0.25839 0.32367 0.25885 0.31517 0.25561 C 0.30892 0.25307 0.30336 0.24081 0.29955 0.23503 C 0.28809 0.21791 0.2985 0.23341 0.28705 0.22253 C 0.28167 0.21744 0.27803 0.20865 0.27455 0.20172 C 0.26883 0.17141 0.26657 0.17326 0.27455 0.1226 C 0.27612 0.11219 0.28358 0.10572 0.28861 0.09762 C 0.30423 0.07125 0.32749 0.04927 0.35265 0.04372 C 0.36567 0.04442 0.37886 0.04234 0.3917 0.0458 C 0.41374 0.05159 0.42277 0.08721 0.43682 0.10595 C 0.44082 0.11936 0.44672 0.13278 0.45244 0.1455 C 0.45297 0.14897 0.45314 0.15244 0.45401 0.15591 C 0.4547 0.15938 0.45626 0.16262 0.45713 0.16632 C 0.45835 0.17303 0.46025 0.18714 0.46025 0.18714 C 0.45973 0.20588 0.46112 0.22485 0.45869 0.24335 C 0.45401 0.27736 0.42433 0.3065 0.40715 0.32848 C 0.38354 0.35809 0.35873 0.39464 0.3261 0.40343 C 0.30336 0.42054 0.27039 0.418 0.24505 0.42008 C 0.24037 0.41962 0.18361 0.42031 0.16071 0.40967 C 0.1168 0.38885 0.0781 0.34884 0.04061 0.31391 C 0.02048 0.29517 0.01076 0.26972 0.00312 0.23919 C 0.00069 0.2297 -0.00278 0.22091 -0.00625 0.21212 C -0.00816 0.20773 -0.0125 0.19963 -0.0125 0.19963 C -0.01423 0.19107 -0.01597 0.18321 -0.01718 0.17465 C -0.01666 0.15106 -0.01666 0.12723 -0.01562 0.10387 C -0.01528 0.09091 -0.01024 0.0768 -0.00781 0.06454 C -0.00608 0.05483 -0.00573 0.04766 -0.00156 0.03956 C 0.0026 0.01388 0.00191 0.02707 1.95765E-6 -3.7474E-7 Z " pathEditMode="relative" ptsTypes="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1017E-6 -2.82443E-6 C 0.02222 0.00416 0.0427 0.00833 0.06544 0.01041 C 0.09234 0.0192 0.10344 0.01365 0.14041 0.01226 C 0.14388 0.01087 0.14805 0.01087 0.15134 0.00833 C 0.15377 0.00624 0.15499 0.00208 0.15759 -2.82443E-6 C 0.18293 -0.02198 0.16488 -0.00301 0.17946 -0.01457 C 0.18467 -0.01874 0.18918 -0.02452 0.19508 -0.02707 C 0.20931 -0.03354 0.22076 -0.04326 0.23413 -0.05205 C 0.24176 -0.05737 0.26797 -0.06847 0.27456 -0.07703 C 0.28567 -0.09207 0.29956 -0.10317 0.31049 -0.11844 C 0.31552 -0.12584 0.31899 -0.1344 0.32455 -0.14134 C 0.33166 -0.15105 0.34624 -0.16655 0.35266 -0.17881 C 0.35943 -0.19292 0.37071 -0.21536 0.37609 -0.22878 C 0.3787 -0.23641 0.38078 -0.24451 0.3839 -0.25168 C 0.39136 -0.27018 0.40455 -0.28499 0.40855 -0.30558 C 0.41375 -0.33333 0.41861 -0.3604 0.42122 -0.38885 C 0.42069 -0.41592 0.42122 -0.44298 0.41948 -0.46981 C 0.41913 -0.47513 0.41566 -0.4793 0.41497 -0.48439 C 0.41375 -0.49063 0.41462 -0.49734 0.41341 -0.50312 C 0.4115 -0.51029 0.40594 -0.51446 0.4023 -0.51978 C 0.38616 -0.5436 0.37696 -0.55864 0.35266 -0.56558 C 0.32784 -0.57275 0.35318 -0.56674 0.33392 -0.57391 C 0.32385 -0.57784 0.31813 -0.57761 0.30893 -0.58224 C 0.30147 -0.58617 0.2947 -0.59218 0.28689 -0.59473 C 0.26068 -0.60352 0.2343 -0.61161 0.20757 -0.61555 C 0.17321 -0.61485 0.13121 -0.61902 0.09511 -0.6093 C 0.07672 -0.59935 0.05624 -0.5982 0.03732 -0.59056 C 0.0283 -0.58709 0.02014 -0.58131 0.01094 -0.57807 C -0.00034 -0.56836 0.00504 -0.57113 -0.00468 -0.56766 C -0.0111 -0.56211 -0.01822 -0.55772 -0.02498 -0.55309 C -0.03106 -0.54916 -0.0295 -0.55355 -0.03592 -0.54684 C -0.03835 -0.54453 -0.03991 -0.54083 -0.04217 -0.53852 C -0.04876 -0.5325 -0.05622 -0.53227 -0.0623 -0.52394 C -0.0708 -0.51284 -0.08139 -0.50497 -0.08885 -0.49271 C -0.09354 -0.48554 -0.09822 -0.47837 -0.10135 -0.46981 C -0.10482 -0.46125 -0.10083 -0.46565 -0.10603 -0.45547 C -0.11176 -0.44506 -0.11731 -0.43627 -0.12165 -0.42424 C -0.12321 -0.41476 -0.12408 -0.40944 -0.1279 -0.40134 C -0.12998 -0.39116 -0.13259 -0.38284 -0.13415 -0.3722 C -0.13467 -0.36942 -0.13519 -0.36664 -0.13571 -0.36387 C -0.13675 -0.3597 -0.13883 -0.35138 -0.13883 -0.35138 C -0.13779 -0.29933 -0.14144 -0.29147 -0.13259 -0.25584 C -0.13033 -0.2334 -0.12478 -0.21605 -0.11697 -0.19547 C -0.11402 -0.1876 -0.11332 -0.18182 -0.10759 -0.17673 L -0.08729 -0.13717 C -0.08729 -0.13717 -0.07948 -0.12052 -0.07948 -0.12052 C -0.07757 -0.11242 -0.07306 -0.10757 -0.07011 -0.09993 C -0.0675 -0.09276 -0.06941 -0.08721 -0.0623 -0.08119 C -0.05987 -0.07911 -0.05709 -0.07749 -0.05466 -0.07495 C -0.03245 -0.05043 -0.05397 -0.07032 -0.0406 -0.05829 C -0.03765 -0.04627 -0.04147 -0.05737 -0.03436 -0.04788 C -0.03418 -0.04765 -0.02655 -0.03539 -0.02655 -0.03539 C -0.02429 -0.02637 -0.017 -0.02013 -0.01093 -0.01457 C -0.00989 -0.01249 -0.00936 -0.00995 -0.0078 -0.00833 C -0.00572 -0.00602 0.00435 -0.00602 7.1017E-6 -2.82443E-6 Z " pathEditMode="relative" ptsTypes="fffffffffffffffffffffffffffffffffffffffffffFfffffffffff">
                                      <p:cBhvr>
                                        <p:cTn id="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146E-6 -8.67916E-6 C 0.00243 -0.01319 0.0033 -0.00741 0.01093 -0.01458 C 0.02829 -0.03123 0.04894 -0.04442 0.07029 -0.04789 C 0.0958 -0.05969 0.12444 -0.06154 0.15134 -0.06663 C 0.16227 -0.07264 0.17216 -0.07357 0.18414 -0.07495 C 0.41618 -0.07195 0.27681 -0.08444 0.3589 -0.06246 C 0.36099 -0.06038 0.36272 -0.05807 0.36515 -0.05622 C 0.36758 -0.0546 0.37036 -0.05437 0.37296 -0.05205 C 0.37522 -0.04997 0.37678 -0.0465 0.37904 -0.04373 C 0.38095 -0.04164 0.38303 -0.03933 0.38528 -0.03748 C 0.39136 -0.03239 0.3983 -0.02915 0.40403 -0.02291 C 0.41097 -0.0155 0.41913 -0.01018 0.42589 -0.00209 C 0.44099 0.01596 0.42885 0.00508 0.44308 0.01642 C 0.45384 0.0451 0.43822 0.00555 0.45089 0.03099 C 0.45401 0.03724 0.45418 0.0488 0.45557 0.05597 C 0.45644 0.06153 0.4587 0.07263 0.4587 0.07263 C 0.46008 0.1263 0.47362 0.21466 0.44151 0.25769 C 0.43718 0.27203 0.43006 0.28891 0.42121 0.29932 C 0.416 0.30511 0.41028 0.3095 0.40542 0.31598 C 0.40038 0.32292 0.39674 0.33287 0.38997 0.3368 C 0.38372 0.34027 0.3773 0.34304 0.37123 0.34721 C 0.36116 0.35368 0.36376 0.35345 0.35422 0.35553 C 0.34693 0.35692 0.33235 0.3597 0.33235 0.3597 C 0.31777 0.359 0.30285 0.3597 0.28862 0.35762 C 0.26935 0.35461 0.23985 0.32616 0.22475 0.30973 C 0.22006 0.29747 0.21694 0.28498 0.21382 0.27226 C 0.21034 0.23987 0.20653 0.22484 0.21694 0.18898 C 0.22006 0.17765 0.24905 0.13971 0.25894 0.13717 C 0.26987 0.13416 0.26415 0.13601 0.27612 0.13092 C 0.30198 0.13162 0.32819 0.13092 0.35422 0.133 C 0.36741 0.13393 0.38181 0.14873 0.39448 0.15382 C 0.40889 0.16701 0.42138 0.17603 0.43214 0.19523 C 0.4337 0.19801 0.43492 0.20078 0.43683 0.20356 C 0.43978 0.20772 0.4462 0.21605 0.4462 0.21605 C 0.45557 0.25352 0.45505 0.29539 0.45713 0.33472 C 0.45661 0.36779 0.45731 0.4011 0.45557 0.43442 C 0.45522 0.44089 0.45384 0.44783 0.45089 0.45315 C 0.42937 0.49132 0.40177 0.52 0.36828 0.53851 C 0.36324 0.54105 0.35769 0.54059 0.35266 0.54244 C 0.34242 0.54568 0.33166 0.55054 0.32142 0.55285 C 0.31205 0.5547 0.3025 0.55424 0.2933 0.55702 C 0.25061 0.56951 0.20549 0.56974 0.16227 0.57159 C 0.12895 0.57089 0.09563 0.57066 0.06248 0.56951 C 0.04721 0.56881 0.03436 0.55748 0.02031 0.55285 C 0.00955 0.54337 0.02291 0.55424 0.00625 0.54452 C -0.00364 0.53851 -0.01163 0.52741 -0.0203 0.51977 C -0.02412 0.50959 -0.0269 0.50589 -0.03436 0.50104 C -0.04078 0.48831 -0.0512 0.48184 -0.05779 0.46981 C -0.06977 0.44829 -0.07844 0.42169 -0.08573 0.39694 C -0.08834 0.37682 -0.09111 0.35669 -0.09354 0.3368 C -0.09285 0.27411 -0.09684 0.18181 -0.06873 0.12259 C -0.06699 0.09761 -0.06508 0.09067 -0.05623 0.07055 C -0.05276 0.06245 -0.05189 0.05204 -0.04686 0.04556 C -0.04373 0.0414 -0.04009 0.03793 -0.03749 0.03307 C -0.03332 0.02428 -0.0295 0.02081 -0.02187 0.0185 C -0.01909 0.01572 -0.01527 0.01503 -0.01249 0.01225 C -0.00243 0.00161 -0.01666 0.00925 -0.00468 0.00416 C -0.00121 -0.00301 -0.00295 -0.00394 -1.38146E-6 -8.67916E-6 Z " pathEditMode="relative" ptsTypes="ffffffffffffffffffffffffffffffffffffffffffffffffffffffffff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5765E-6 1.13347E-6 C 0.00937 0.00208 0.01839 0.00463 0.02811 0.00625 C 0.14196 0.00393 0.10499 0.00948 0.15602 1.13347E-6 C 0.17164 -0.00717 0.18865 -0.00763 0.20444 -0.01457 C 0.22318 -0.02313 0.24019 -0.03562 0.25893 -0.04372 C 0.26622 -0.05089 0.27247 -0.05852 0.27924 -0.06639 C 0.28306 -0.07102 0.28792 -0.07425 0.29173 -0.07888 C 0.30614 -0.09831 0.29364 -0.08628 0.30423 -0.09554 C 0.30978 -0.11057 0.31985 -0.12052 0.3261 -0.13509 C 0.32922 -0.14273 0.32974 -0.15429 0.33078 -0.16216 C 0.33026 -0.17742 0.33044 -0.19292 0.32922 -0.20796 C 0.32887 -0.2105 0.32679 -0.21212 0.3261 -0.2142 C 0.32419 -0.21976 0.32488 -0.22346 0.32297 -0.22855 C 0.31343 -0.25214 0.30232 -0.27597 0.28549 -0.291 C 0.27646 -0.30905 0.25425 -0.30789 0.24019 -0.30974 C 0.22683 -0.31598 0.21207 -0.31714 0.19819 -0.32015 C 0.17754 -0.32477 0.15637 -0.32848 0.13571 -0.33056 C 0.09927 -0.32986 0.06282 -0.32986 0.02655 -0.32848 C 0.01162 -0.32801 -0.004 -0.32061 -0.01875 -0.31807 C -0.02187 -0.31668 -0.025 -0.31506 -0.02812 -0.3139 C -0.03176 -0.31298 -0.03558 -0.31344 -0.03905 -0.31182 C -0.04808 -0.30835 -0.05641 -0.30072 -0.06543 -0.29725 C -0.09442 -0.28684 -0.12583 -0.28013 -0.1529 -0.26186 C -0.15637 -0.25977 -0.15898 -0.25584 -0.16227 -0.25353 C -0.17494 -0.24566 -0.18865 -0.24034 -0.20132 -0.23271 C -0.21156 -0.22693 -0.21903 -0.21976 -0.22926 -0.21629 C -0.23135 -0.2142 -0.23326 -0.21166 -0.23551 -0.21004 C -0.2376 -0.20888 -0.24003 -0.20958 -0.24176 -0.20796 C -0.24332 -0.20657 -0.2435 -0.20356 -0.24488 -0.20171 C -0.25287 -0.19269 -0.25721 -0.19038 -0.26363 -0.17881 C -0.2671 -0.16539 -0.27213 -0.15313 -0.27456 -0.13926 C -0.27404 -0.11913 -0.27439 -0.09901 -0.273 -0.07888 C -0.27248 -0.07032 -0.26606 -0.06061 -0.26207 -0.0539 C -0.25929 -0.04973 -0.25825 -0.04233 -0.25426 -0.03956 C -0.24679 -0.03493 -0.24037 -0.02706 -0.23239 -0.02313 C -0.21399 -0.01388 -0.19803 -0.00925 -0.17789 -0.00625 C -0.1706 -0.00532 -0.16349 -0.00254 -0.15603 -0.00208 C -0.1234 -0.00093 -0.09042 -0.00069 -0.05762 1.13347E-6 C -0.01042 0.00231 -0.02968 0.00393 1.95765E-6 1.13347E-6 Z " pathEditMode="relative" ptsTypes="fffffffffffffffffffffffffffffffffffffff">
                                      <p:cBhvr>
                                        <p:cTn id="1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6106E-6 -5.27874E-6 C 0.00867 -0.00255 0.01613 -0.00833 0.02499 -0.01041 C 0.05518 -0.01805 0.08469 -0.02938 0.11541 -0.03332 C 0.12374 -0.03262 0.13207 -0.03285 0.1404 -0.03123 C 0.15376 -0.02892 0.1456 -0.02823 0.15445 -0.02291 C 0.16417 -0.01712 0.16626 -0.02036 0.17632 -0.01041 C 0.18049 -0.00625 0.18552 -0.00348 0.18882 0.00208 C 0.1909 0.00555 0.19246 0.00948 0.19506 0.01249 C 0.19784 0.01572 0.20149 0.01734 0.20444 0.02081 C 0.20964 0.02706 0.20791 0.02914 0.21225 0.03539 C 0.21884 0.0451 0.22717 0.05898 0.23568 0.06661 C 0.24661 0.08859 0.22891 0.05528 0.24487 0.07702 C 0.24644 0.07911 0.24644 0.08281 0.248 0.08535 C 0.24904 0.0872 0.2513 0.08767 0.25268 0.08952 C 0.25546 0.09322 0.25806 0.09738 0.26049 0.10201 C 0.27334 0.12653 0.28219 0.15567 0.29486 0.18089 C 0.30024 0.2098 0.3077 0.23872 0.31048 0.26833 C 0.30926 0.32153 0.31308 0.33171 0.29954 0.36803 C 0.29711 0.38306 0.29069 0.39555 0.28548 0.40966 C 0.27958 0.42493 0.27507 0.44066 0.2683 0.45547 C 0.26691 0.45801 0.26674 0.46148 0.26518 0.46379 C 0.26344 0.46587 0.26067 0.46611 0.25893 0.46796 C 0.25268 0.47397 0.2506 0.47883 0.24331 0.4823 C 0.22925 0.49733 0.22283 0.49733 0.206 0.50312 C 0.18153 0.50242 0.15688 0.50219 0.13259 0.50104 C 0.11332 0.49988 0.12859 0.49918 0.11541 0.49687 C 0.09874 0.49386 0.08191 0.49433 0.0656 0.49063 C 0.05119 0.48716 0.03783 0.4823 0.02342 0.48022 C 0.00798 0.46981 -0.01441 0.46981 -0.03125 0.46796 C -0.04426 0.46356 -0.05554 0.46102 -0.06856 0.45755 C -0.07637 0.45547 -0.09199 0.4513 -0.09199 0.4513 C -0.09858 0.44552 -0.10553 0.44459 -0.11229 0.44089 C -0.126 0.43326 -0.13937 0.42146 -0.14978 0.40758 C -0.15724 0.38283 -0.14822 0.41036 -0.15759 0.38884 C -0.16488 0.37219 -0.1713 0.35253 -0.17633 0.33472 C -0.18484 0.30464 -0.18848 0.27272 -0.19039 0.24126 C -0.18987 0.20726 -0.18987 0.17302 -0.18883 0.13925 C -0.18883 0.13624 -0.18848 0.13324 -0.18727 0.13092 C -0.18328 0.12259 -0.17668 0.11681 -0.17165 0.11033 C -0.15898 0.09322 -0.14926 0.06615 -0.13104 0.05829 C -0.11976 0.04672 -0.10743 0.04001 -0.09511 0.03122 C -0.08834 0.02613 -0.08487 0.01943 -0.07637 0.01873 C -0.06821 0.01804 -0.05988 0.01734 -0.05155 0.01665 C -0.04409 0.01318 -0.03315 0.00717 -0.025 0.00624 C -0.01511 0.00485 0.01405 0.00624 0.00468 0.00208 C 0.00312 0.00138 0.00156 0.00069 -6.16106E-6 -5.27874E-6 Z " pathEditMode="relative" ptsTypes="ffffffffffffffffffffffffffffffffffffffffffffff">
                                      <p:cBhvr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2E-6 -2.82905E-6 C -0.0328 0.01087 -0.06508 0.02221 -0.09823 0.03123 C -0.10829 0.03377 -0.11801 0.03655 -0.12791 0.03955 C -0.13311 0.04094 -0.13832 0.04233 -0.14352 0.04372 C -0.14613 0.04441 -0.15133 0.0458 -0.15133 0.0458 C -0.2034 0.07402 -0.25651 0.05112 -0.30718 0.03747 C -0.32384 0.02822 -0.33998 0.02105 -0.35717 0.01457 C -0.37157 -0.00093 -0.39257 -0.00116 -0.40715 -0.01666 C -0.41218 -0.02198 -0.42919 -0.04326 -0.43526 -0.05205 C -0.44446 -0.06523 -0.45297 -0.08004 -0.46164 -0.09345 C -0.46616 -0.10039 -0.47414 -0.11427 -0.47414 -0.11427 C -0.47796 -0.12676 -0.48039 -0.13926 -0.48351 -0.15175 C -0.48299 -0.19686 -0.49011 -0.24381 -0.48039 -0.28684 C -0.47483 -0.31182 -0.45991 -0.32732 -0.45088 -0.3493 C -0.44151 -0.37289 -0.43526 -0.39741 -0.41808 -0.41383 C -0.41444 -0.41754 -0.40958 -0.41892 -0.40559 -0.42216 C -0.40229 -0.42517 -0.39969 -0.42956 -0.39621 -0.43234 C -0.38146 -0.44552 -0.35456 -0.4564 -0.33686 -0.46565 C -0.32645 -0.47143 -0.31655 -0.47976 -0.30579 -0.48439 C -0.27803 -0.49688 -0.24852 -0.50891 -0.21989 -0.5177 C -0.19611 -0.52533 -0.17112 -0.52672 -0.14665 -0.53019 C -0.11905 -0.52949 -0.09146 -0.53065 -0.06386 -0.52811 C -0.06039 -0.52788 -0.05779 -0.52371 -0.05449 -0.52186 C -0.03523 -0.51122 -0.0177 -0.49757 0.00156 -0.48647 C 0.01284 -0.47143 0.00174 -0.48346 0.01875 -0.47398 C 0.03627 -0.46426 0.05137 -0.44923 0.07029 -0.44275 C 0.07376 -0.43974 0.07793 -0.43812 0.08122 -0.43442 C 0.08313 -0.43234 0.08383 -0.42864 0.08591 -0.42633 C 0.08765 -0.42447 0.09007 -0.42401 0.09216 -0.42216 C 0.09841 -0.41684 0.09997 -0.41407 0.10465 -0.40551 C 0.11073 -0.3944 0.11194 -0.38122 0.11871 -0.3722 C 0.12149 -0.36063 0.12357 -0.3486 0.12652 -0.3368 C 0.13207 -0.31437 0.12756 -0.34236 0.13121 -0.32015 C 0.13346 -0.30581 0.13468 -0.291 0.13745 -0.27643 C 0.13641 -0.24266 0.13711 -0.22577 0.13121 -0.19755 C 0.13017 -0.19339 0.12912 -0.18413 0.12652 -0.18089 C 0.12426 -0.17858 0.12131 -0.17812 0.11871 -0.17673 C 0.11767 -0.16563 0.11698 -0.14596 0.11246 -0.13509 C 0.10917 -0.12769 0.10292 -0.12237 0.09997 -0.11427 C 0.09545 -0.10271 0.09112 -0.09068 0.08279 -0.08305 C 0.07602 -0.07009 0.07237 -0.0657 0.06092 -0.06038 C 0.05936 -0.05829 0.05797 -0.05598 0.05623 -0.05413 C 0.05311 -0.05112 0.04686 -0.0458 0.04686 -0.0458 C 0.03957 -0.03146 0.04356 -0.03609 0.03593 -0.02915 C 0.02864 -0.01481 0.0269 -0.01388 0.01545 -0.00625 C 0.00903 -0.00208 0.00764 -2.82905E-6 2.6102E-6 -2.82905E-6 Z " pathEditMode="relative" ptsTypes="ffffffffffffffffffffffffffffffffffffffffffffff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041E-6 -2.45431E-6 C 0.00381 0.08652 0.0177 0.17835 -0.00313 0.26186 C -0.00747 0.30211 -0.02257 0.3375 -0.04201 0.36804 C -0.04652 0.37474 -0.04739 0.37914 -0.05294 0.38469 C -0.05953 0.3907 -0.06648 0.39579 -0.07324 0.40111 C -0.07602 0.40296 -0.08175 0.40389 -0.08418 0.40528 C -0.10084 0.41337 -0.11958 0.41846 -0.13728 0.42193 C -0.1477 0.42864 -0.15707 0.43211 -0.16835 0.43442 C -0.19004 0.43281 -0.20237 0.43165 -0.22146 0.42401 C -0.23065 0.42031 -0.2284 0.42401 -0.23708 0.41777 C -0.25061 0.40782 -0.26085 0.39417 -0.273 0.38261 C -0.27873 0.37127 -0.28532 0.36133 -0.29174 0.35138 C -0.31101 0.32154 -0.28359 0.36295 -0.29955 0.33473 C -0.30146 0.33149 -0.30424 0.32964 -0.3058 0.3264 C -0.31031 0.31714 -0.31222 0.30604 -0.31656 0.29725 C -0.31951 0.29147 -0.32333 0.28638 -0.32593 0.2806 C -0.33079 0.26972 -0.33236 0.2614 -0.33843 0.25145 C -0.34086 0.23873 -0.34763 0.22716 -0.35249 0.21606 C -0.36203 0.1728 -0.38303 0.13972 -0.40403 0.10595 C -0.41063 0.09531 -0.41635 0.0812 -0.42434 0.07264 C -0.45193 0.0428 -0.48647 0.03123 -0.51944 0.01874 C -0.53871 0.02013 -0.55815 0.02036 -0.57724 0.0229 C -0.58921 0.02429 -0.58522 0.02753 -0.59286 0.03725 C -0.60414 0.05066 -0.61854 0.06154 -0.62861 0.0768 C -0.63555 0.08698 -0.651 0.11243 -0.65516 0.12469 C -0.65759 0.13139 -0.65933 0.13857 -0.66141 0.1455 C -0.66245 0.14897 -0.66453 0.15591 -0.66453 0.15591 C -0.66661 0.17118 -0.66714 0.19293 -0.67078 0.20773 C -0.67026 0.24636 -0.67772 0.32408 -0.65672 0.36595 C -0.65447 0.37798 -0.64995 0.38492 -0.64423 0.39487 C -0.63867 0.40458 -0.63485 0.41499 -0.62705 0.42193 C -0.62184 0.43257 -0.60813 0.44321 -0.60067 0.45108 C -0.59442 0.45756 -0.58886 0.46658 -0.58192 0.4719 C -0.55155 0.49457 -0.51927 0.4985 -0.48508 0.50521 C -0.46026 0.50451 -0.43527 0.50475 -0.41028 0.50313 C -0.37991 0.50081 -0.34364 0.45015 -0.3275 0.42193 C -0.31292 0.39579 -0.29504 0.37567 -0.2855 0.34513 C -0.28133 0.33126 -0.27734 0.31714 -0.273 0.3035 C -0.27161 0.29841 -0.26832 0.28892 -0.26832 0.28892 C -0.26606 0.27065 -0.26137 0.24752 -0.25582 0.23063 C -0.25443 0.21374 -0.25218 0.19732 -0.24957 0.1809 C -0.24714 0.14458 -0.24922 0.10618 -0.24332 0.07056 C -0.24298 0.06801 -0.24107 0.06639 -0.2402 0.06431 C -0.23725 0.05506 -0.23517 0.04442 -0.23239 0.03516 C -0.22909 0.02337 -0.22788 0.01088 -0.22302 -2.45431E-6 C -0.21521 -0.01827 -0.20185 -0.02845 -0.19178 -0.04372 C -0.18293 -0.0576 -0.17286 -0.07471 -0.15915 -0.07911 C -0.14666 -0.09599 -0.12809 -0.10293 -0.11073 -0.10617 C -0.10067 -0.1108 -0.09199 -0.11288 -0.08105 -0.1145 C -0.0722 -0.11381 -0.06231 -0.11635 -0.0545 -0.11034 C -0.05224 -0.10872 -0.05068 -0.10548 -0.04825 -0.10409 C -0.04443 -0.10201 -0.03576 -0.09993 -0.03576 -0.09993 C -0.03263 -0.09715 -0.02951 -0.09438 -0.02639 -0.0916 C -0.02482 -0.09021 -0.0217 -0.08744 -0.0217 -0.08744 C -0.01858 -0.07448 -0.00816 -0.06962 -0.00469 -0.05621 C -0.00365 -0.05204 -0.00157 -0.04372 -0.00157 -0.04372 C -5.22041E-6 -0.00439 -5.22041E-6 -0.01896 -5.22041E-6 -2.45431E-6 Z " pathEditMode="relative" ptsTypes="fffffffffffffffffffffffffffffffffffffffffffffffffffffffff">
                                      <p:cBhvr>
                                        <p:cTn id="1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683E-6 -5.8501E-6 C 0.01423 0.00762 0.01475 0.02035 0.02325 0.0333 C 0.03835 0.0562 0.02013 0.02058 0.03575 0.04787 C 0.0413 0.05782 0.04512 0.07008 0.0498 0.08095 C 0.05519 0.09368 0.06352 0.10501 0.06855 0.11843 C 0.07271 0.12976 0.0741 0.14225 0.07792 0.15382 C 0.08556 0.17788 0.08972 0.2024 0.09198 0.22877 C 0.09146 0.25421 0.09128 0.27989 0.09042 0.30557 C 0.0899 0.31713 0.0859 0.32638 0.08261 0.33679 C 0.07306 0.36525 0.06317 0.39462 0.04356 0.41359 C 0.03557 0.43441 0.04772 0.40573 0.02794 0.43233 C 0.01579 0.44829 0.0052 0.45731 -0.01094 0.46356 C -0.01198 0.46425 -0.03333 0.48137 -0.03905 0.48438 C -0.05485 0.49178 -0.04756 0.48576 -0.06248 0.49062 C -0.0814 0.49641 -0.09806 0.50196 -0.11715 0.5052 C -0.15151 0.5045 -0.18588 0.50427 -0.22007 0.50311 C -0.23603 0.50242 -0.25044 0.49109 -0.2638 0.4823 C -0.26675 0.48021 -0.2704 0.47998 -0.27317 0.47813 C -0.30806 0.45361 -0.32992 0.41059 -0.35266 0.3701 C -0.35752 0.33864 -0.35006 0.38213 -0.35891 0.34929 C -0.36012 0.34512 -0.35978 0.34073 -0.36047 0.33679 C -0.3622 0.32754 -0.36481 0.31875 -0.36672 0.30973 C -0.36845 0.29192 -0.37244 0.27526 -0.37453 0.25745 C -0.37401 0.22368 -0.37487 0.18967 -0.37296 0.1559 C -0.3721 0.13809 -0.35839 0.10941 -0.35266 0.09344 C -0.33496 0.04255 -0.30459 -0.01875 -0.26224 -0.03748 C -0.24818 -0.05159 -0.23603 -0.05923 -0.2185 -0.06247 C -0.20983 -0.0664 -0.20132 -0.06755 -0.19195 -0.06871 C -0.1654 -0.07773 -0.17651 -0.07287 -0.12496 -0.07079 C -0.11281 -0.06686 -0.10153 -0.05876 -0.0906 -0.04997 C -0.08747 -0.04743 -0.08487 -0.04327 -0.08123 -0.04165 C -0.07411 -0.03864 -0.0663 -0.03563 -0.05936 -0.03124 C -0.05519 -0.02869 -0.05155 -0.02453 -0.04686 -0.02291 C -0.03263 -0.01828 -0.01909 -0.01111 -0.00469 -0.00625 C -0.00417 -0.00417 -0.00434 -0.00163 -0.00313 -5.8501E-6 C -0.00209 0.00138 1.51683E-6 0.00092 0.00156 0.00207 C 0.00347 0.00323 0.01388 0.01433 1.51683E-6 -5.8501E-6 Z " pathEditMode="relative" ptsTypes="fffffffffffffffffffffffffffffffffffff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387759-00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23" y="1885279"/>
            <a:ext cx="529066" cy="1405804"/>
          </a:xfrm>
          <a:prstGeom prst="rect">
            <a:avLst/>
          </a:prstGeom>
        </p:spPr>
      </p:pic>
      <p:pic>
        <p:nvPicPr>
          <p:cNvPr id="12" name="Picture 11" descr="7321018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9710" y="733081"/>
            <a:ext cx="662243" cy="1408034"/>
          </a:xfrm>
          <a:prstGeom prst="rect">
            <a:avLst/>
          </a:prstGeom>
        </p:spPr>
      </p:pic>
      <p:pic>
        <p:nvPicPr>
          <p:cNvPr id="15" name="Picture 14" descr="aa049887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6094" y="3946247"/>
            <a:ext cx="552990" cy="1737003"/>
          </a:xfrm>
          <a:prstGeom prst="rect">
            <a:avLst/>
          </a:prstGeom>
        </p:spPr>
      </p:pic>
      <p:pic>
        <p:nvPicPr>
          <p:cNvPr id="22" name="Picture 21" descr="aa053844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449" y="2638539"/>
            <a:ext cx="531889" cy="1480040"/>
          </a:xfrm>
          <a:prstGeom prst="rect">
            <a:avLst/>
          </a:prstGeom>
        </p:spPr>
      </p:pic>
      <p:pic>
        <p:nvPicPr>
          <p:cNvPr id="25" name="Picture 24" descr="AA053848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218" y="4311889"/>
            <a:ext cx="534340" cy="1634035"/>
          </a:xfrm>
          <a:prstGeom prst="rect">
            <a:avLst/>
          </a:prstGeom>
        </p:spPr>
      </p:pic>
      <p:pic>
        <p:nvPicPr>
          <p:cNvPr id="26" name="Picture 25" descr="AA053857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457" y="448710"/>
            <a:ext cx="900735" cy="1313573"/>
          </a:xfrm>
          <a:prstGeom prst="rect">
            <a:avLst/>
          </a:prstGeom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4404300" y="6227534"/>
            <a:ext cx="662634" cy="63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-1</a:t>
            </a:r>
            <a:endParaRPr lang="en-US" sz="2000" i="1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404300" y="0"/>
            <a:ext cx="662634" cy="63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800" dirty="0" smtClean="0">
                <a:solidFill>
                  <a:prstClr val="black"/>
                </a:solidFill>
                <a:latin typeface="P22 Typewriter" charset="0"/>
                <a:ea typeface="ＭＳ Ｐゴシック"/>
              </a:rPr>
              <a:t>1</a:t>
            </a:r>
            <a:endParaRPr lang="en-US" sz="2000" i="1" dirty="0">
              <a:solidFill>
                <a:prstClr val="black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343318" y="2890535"/>
            <a:ext cx="662634" cy="63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en-US" sz="2800" dirty="0" smtClean="0">
                <a:solidFill>
                  <a:srgbClr val="000000"/>
                </a:solidFill>
                <a:latin typeface="P22 Typewriter" charset="0"/>
                <a:ea typeface="ＭＳ Ｐゴシック"/>
              </a:rPr>
              <a:t>1</a:t>
            </a:r>
            <a:endParaRPr lang="en-US" sz="2000" i="1" dirty="0">
              <a:solidFill>
                <a:srgbClr val="000000"/>
              </a:solidFill>
              <a:latin typeface="P22 Typewriter" charset="0"/>
              <a:ea typeface="ＭＳ Ｐゴシック"/>
            </a:endParaRPr>
          </a:p>
        </p:txBody>
      </p:sp>
      <p:pic>
        <p:nvPicPr>
          <p:cNvPr id="20" name="Picture 19" descr="73329588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024" y="1128812"/>
            <a:ext cx="535815" cy="13164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412" y="921596"/>
            <a:ext cx="565295" cy="1358833"/>
          </a:xfrm>
          <a:prstGeom prst="rect">
            <a:avLst/>
          </a:prstGeom>
        </p:spPr>
      </p:pic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375306"/>
              </p:ext>
            </p:extLst>
          </p:nvPr>
        </p:nvGraphicFramePr>
        <p:xfrm>
          <a:off x="4343400" y="5790548"/>
          <a:ext cx="33988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484" name="Equation" r:id="rId12" imgW="901700" imgH="215900" progId="Equation.DSMT4">
                  <p:embed/>
                </p:oleObj>
              </mc:Choice>
              <mc:Fallback>
                <p:oleObj name="Equation" r:id="rId12" imgW="901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790548"/>
                        <a:ext cx="33988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 flipH="1" flipV="1">
            <a:off x="6718884" y="4689110"/>
            <a:ext cx="1006949" cy="448745"/>
          </a:xfrm>
          <a:prstGeom prst="straightConnector1">
            <a:avLst/>
          </a:prstGeom>
          <a:ln w="76200" cmpd="sng">
            <a:solidFill>
              <a:srgbClr val="FFFF00"/>
            </a:solidFill>
            <a:headEnd type="non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885370"/>
              </p:ext>
            </p:extLst>
          </p:nvPr>
        </p:nvGraphicFramePr>
        <p:xfrm>
          <a:off x="5114925" y="2568575"/>
          <a:ext cx="34972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485" name="Equation" r:id="rId14" imgW="977900" imgH="165100" progId="Equation.DSMT4">
                  <p:embed/>
                </p:oleObj>
              </mc:Choice>
              <mc:Fallback>
                <p:oleObj name="Equation" r:id="rId14" imgW="9779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2568575"/>
                        <a:ext cx="349726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 descr="skd182715sdc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5091" y="4517220"/>
            <a:ext cx="634465" cy="18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6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9945" y="2554110"/>
            <a:ext cx="7035166" cy="111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en-US" sz="3200" dirty="0" smtClean="0">
              <a:solidFill>
                <a:srgbClr val="00FFFF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0012" y="0"/>
            <a:ext cx="6487546" cy="135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/>
              </a:rPr>
              <a:t>New period = </a:t>
            </a:r>
            <a:endParaRPr lang="en-US" sz="3200" dirty="0" smtClean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  <p:pic>
        <p:nvPicPr>
          <p:cNvPr id="4" name="Picture 3" descr="16michigan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76"/>
          <a:stretch/>
        </p:blipFill>
        <p:spPr>
          <a:xfrm>
            <a:off x="4364886" y="2793787"/>
            <a:ext cx="3614758" cy="2634253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7494" y="4158822"/>
            <a:ext cx="3905924" cy="135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00FFFF"/>
                </a:solidFill>
                <a:latin typeface="P22 Typewriter" charset="0"/>
                <a:ea typeface="ＭＳ Ｐゴシック"/>
              </a:rPr>
              <a:t>limit cycle of length ~ 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70555"/>
              </p:ext>
            </p:extLst>
          </p:nvPr>
        </p:nvGraphicFramePr>
        <p:xfrm>
          <a:off x="5416633" y="273419"/>
          <a:ext cx="86677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496" name="Equation" r:id="rId5" imgW="228600" imgH="190500" progId="Equation.DSMT4">
                  <p:embed/>
                </p:oleObj>
              </mc:Choice>
              <mc:Fallback>
                <p:oleObj name="Equation" r:id="rId5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633" y="273419"/>
                        <a:ext cx="86677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13696" y="918675"/>
            <a:ext cx="6487546" cy="135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3200" dirty="0" smtClean="0">
                <a:solidFill>
                  <a:srgbClr val="FFFFFF"/>
                </a:solidFill>
                <a:latin typeface="P22 Typewriter" charset="0"/>
                <a:ea typeface="ＭＳ Ｐゴシック"/>
              </a:rPr>
              <a:t>   Iterate construction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recursively</a:t>
            </a:r>
          </a:p>
        </p:txBody>
      </p:sp>
    </p:spTree>
    <p:extLst>
      <p:ext uri="{BB962C8B-B14F-4D97-AF65-F5344CB8AC3E}">
        <p14:creationId xmlns:p14="http://schemas.microsoft.com/office/powerpoint/2010/main" val="23479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9945" y="2554110"/>
            <a:ext cx="7035166" cy="111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en-US" sz="3200" dirty="0" smtClean="0">
              <a:solidFill>
                <a:srgbClr val="00FFFF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170" y="2758011"/>
            <a:ext cx="6487546" cy="135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P22 Typewriter" charset="0"/>
                <a:ea typeface="ＭＳ Ｐゴシック"/>
              </a:rPr>
              <a:t>   </a:t>
            </a:r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P22 Typewriter" charset="0"/>
                <a:ea typeface="ＭＳ Ｐゴシック"/>
              </a:rPr>
              <a:t>K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P22 Typewriter" charset="0"/>
                <a:ea typeface="ＭＳ Ｐゴシック"/>
              </a:rPr>
              <a:t>ey concepts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04788" y="2082259"/>
            <a:ext cx="3065479" cy="135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3200" dirty="0" smtClean="0">
                <a:solidFill>
                  <a:schemeClr val="bg1"/>
                </a:solidFill>
                <a:latin typeface="P22 Typewriter" charset="0"/>
                <a:ea typeface="ＭＳ Ｐゴシック"/>
              </a:rPr>
              <a:t>clusters</a:t>
            </a:r>
            <a:endParaRPr lang="en-US" sz="3200" dirty="0" smtClean="0">
              <a:solidFill>
                <a:srgbClr val="FFFF00"/>
              </a:solidFill>
              <a:latin typeface="P22 Typewriter" charset="0"/>
              <a:ea typeface="ＭＳ Ｐゴシック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475046" y="3597535"/>
            <a:ext cx="3065479" cy="135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3200" dirty="0" smtClean="0">
                <a:solidFill>
                  <a:schemeClr val="bg1"/>
                </a:solidFill>
                <a:latin typeface="P22 Typewriter" charset="0"/>
                <a:ea typeface="ＭＳ Ｐゴシック"/>
              </a:rPr>
              <a:t>recursion</a:t>
            </a:r>
            <a:endParaRPr lang="en-US" sz="3200" dirty="0" smtClean="0">
              <a:solidFill>
                <a:srgbClr val="FFFF00"/>
              </a:solidFill>
              <a:latin typeface="P22 Typewriter" charset="0"/>
              <a:ea typeface="ＭＳ Ｐゴシック"/>
            </a:endParaRPr>
          </a:p>
        </p:txBody>
      </p:sp>
      <p:pic>
        <p:nvPicPr>
          <p:cNvPr id="8" name="Picture 7" descr="16michig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5141" y="2337224"/>
            <a:ext cx="558800" cy="248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1623563" y="4870980"/>
            <a:ext cx="5787218" cy="1086805"/>
          </a:xfrm>
          <a:prstGeom prst="wedgeRoundRectCallout">
            <a:avLst>
              <a:gd name="adj1" fmla="val 40548"/>
              <a:gd name="adj2" fmla="val -179651"/>
              <a:gd name="adj3" fmla="val 16667"/>
            </a:avLst>
          </a:prstGeom>
          <a:solidFill>
            <a:srgbClr val="00FFFF">
              <a:alpha val="25000"/>
            </a:srgbClr>
          </a:solidFill>
          <a:ln>
            <a:solidFill>
              <a:srgbClr val="E46C0A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8775" y="5036494"/>
            <a:ext cx="6373964" cy="6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defRPr/>
            </a:pPr>
            <a:r>
              <a:rPr lang="en-US" sz="2800" i="1" kern="0" dirty="0" smtClean="0">
                <a:solidFill>
                  <a:srgbClr val="FFFF00"/>
                </a:solidFill>
                <a:latin typeface="Calibri"/>
              </a:rPr>
              <a:t> stochastic matrix</a:t>
            </a:r>
          </a:p>
          <a:p>
            <a:pPr algn="r">
              <a:defRPr/>
            </a:pPr>
            <a:r>
              <a:rPr lang="en-US" sz="2800" i="1" kern="0" dirty="0" smtClean="0">
                <a:solidFill>
                  <a:srgbClr val="FFFF00"/>
                </a:solidFill>
                <a:latin typeface="Calibri"/>
              </a:rPr>
              <a:t>specified by first-order sentence</a:t>
            </a:r>
            <a:endParaRPr lang="en-US" sz="2800" i="1" kern="0" dirty="0">
              <a:solidFill>
                <a:srgbClr val="FFFF00"/>
              </a:solidFill>
              <a:latin typeface="P22 Typewriter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182320"/>
              </p:ext>
            </p:extLst>
          </p:nvPr>
        </p:nvGraphicFramePr>
        <p:xfrm>
          <a:off x="601578" y="2743034"/>
          <a:ext cx="7325979" cy="74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394" name="Equation" r:id="rId4" imgW="2260600" imgH="228600" progId="Equation.DSMT4">
                  <p:embed/>
                </p:oleObj>
              </mc:Choice>
              <mc:Fallback>
                <p:oleObj name="Equation" r:id="rId4" imgW="2260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78" y="2743034"/>
                        <a:ext cx="7325979" cy="74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03335" y="390214"/>
            <a:ext cx="6472514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latin typeface="P22 Typewriter" charset="0"/>
                <a:ea typeface="ＭＳ Ｐゴシック"/>
              </a:rPr>
              <a:t> We have a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dynamical system</a:t>
            </a:r>
            <a:endParaRPr lang="en-US" sz="3200" b="1" i="1" dirty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10656"/>
              </p:ext>
            </p:extLst>
          </p:nvPr>
        </p:nvGraphicFramePr>
        <p:xfrm>
          <a:off x="1813279" y="2481873"/>
          <a:ext cx="339157" cy="49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395" name="Equation" r:id="rId6" imgW="139700" imgH="203200" progId="Equation.DSMT4">
                  <p:embed/>
                </p:oleObj>
              </mc:Choice>
              <mc:Fallback>
                <p:oleObj name="Equation" r:id="rId6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279" y="2481873"/>
                        <a:ext cx="339157" cy="497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5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>
            <a:off x="283882" y="3421529"/>
            <a:ext cx="8576236" cy="14942"/>
          </a:xfrm>
          <a:prstGeom prst="line">
            <a:avLst/>
          </a:prstGeom>
          <a:ln w="19050" cmpd="sng"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417358" y="164353"/>
            <a:ext cx="5230" cy="6574119"/>
          </a:xfrm>
          <a:prstGeom prst="line">
            <a:avLst/>
          </a:prstGeom>
          <a:ln w="19050" cmpd="sng"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869840" y="1037467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69015" y="2397114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35063" y="1623161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74404" y="1760620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13392" y="4124314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7910" y="2274597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11133" y="3921114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346709" y="4925161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519344" y="5421208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1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ular Callout 7"/>
          <p:cNvSpPr/>
          <p:nvPr/>
        </p:nvSpPr>
        <p:spPr>
          <a:xfrm>
            <a:off x="1623563" y="4870980"/>
            <a:ext cx="5787218" cy="1086805"/>
          </a:xfrm>
          <a:prstGeom prst="wedgeRoundRectCallout">
            <a:avLst>
              <a:gd name="adj1" fmla="val 36112"/>
              <a:gd name="adj2" fmla="val -173436"/>
              <a:gd name="adj3" fmla="val 16667"/>
            </a:avLst>
          </a:prstGeom>
          <a:solidFill>
            <a:srgbClr val="00FFFF">
              <a:alpha val="25000"/>
            </a:srgbClr>
          </a:solidFill>
          <a:ln>
            <a:solidFill>
              <a:srgbClr val="E46C0A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8775" y="5036494"/>
            <a:ext cx="6373964" cy="65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defRPr/>
            </a:pPr>
            <a:r>
              <a:rPr lang="en-US" sz="2800" i="1" kern="0" dirty="0" smtClean="0">
                <a:solidFill>
                  <a:srgbClr val="FFFF00"/>
                </a:solidFill>
                <a:latin typeface="Calibri"/>
              </a:rPr>
              <a:t> stochastic matrix</a:t>
            </a:r>
          </a:p>
          <a:p>
            <a:pPr algn="r">
              <a:defRPr/>
            </a:pPr>
            <a:r>
              <a:rPr lang="en-US" sz="2800" i="1" kern="0" dirty="0" smtClean="0">
                <a:solidFill>
                  <a:srgbClr val="FFFF00"/>
                </a:solidFill>
                <a:latin typeface="Calibri"/>
              </a:rPr>
              <a:t>specified by first-order sentence</a:t>
            </a:r>
            <a:endParaRPr lang="en-US" sz="2800" i="1" kern="0" dirty="0">
              <a:solidFill>
                <a:srgbClr val="FFFF00"/>
              </a:solidFill>
              <a:latin typeface="P22 Typewriter" charset="0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495655"/>
              </p:ext>
            </p:extLst>
          </p:nvPr>
        </p:nvGraphicFramePr>
        <p:xfrm>
          <a:off x="950913" y="2743200"/>
          <a:ext cx="66262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07" name="Equation" r:id="rId4" imgW="2044700" imgH="228600" progId="Equation.DSMT4">
                  <p:embed/>
                </p:oleObj>
              </mc:Choice>
              <mc:Fallback>
                <p:oleObj name="Equation" r:id="rId4" imgW="2044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2743200"/>
                        <a:ext cx="66262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65224" y="323256"/>
            <a:ext cx="4673627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 </a:t>
            </a:r>
            <a:r>
              <a:rPr lang="en-US" sz="3200" dirty="0" smtClean="0">
                <a:latin typeface="P22 Typewriter" charset="0"/>
                <a:ea typeface="ＭＳ Ｐゴシック"/>
              </a:rPr>
              <a:t>One may assume </a:t>
            </a:r>
            <a:r>
              <a:rPr lang="en-US" sz="3200" i="1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d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 = 1</a:t>
            </a:r>
            <a:endParaRPr lang="en-US" sz="3200" b="1" i="1" dirty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897813"/>
              </p:ext>
            </p:extLst>
          </p:nvPr>
        </p:nvGraphicFramePr>
        <p:xfrm>
          <a:off x="1813279" y="2481873"/>
          <a:ext cx="339157" cy="497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508" name="Equation" r:id="rId6" imgW="139700" imgH="203200" progId="Equation.DSMT4">
                  <p:embed/>
                </p:oleObj>
              </mc:Choice>
              <mc:Fallback>
                <p:oleObj name="Equation" r:id="rId6" imgW="139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279" y="2481873"/>
                        <a:ext cx="339157" cy="497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41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21816" y="1244785"/>
            <a:ext cx="741082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200" i="1" dirty="0" smtClean="0">
                <a:solidFill>
                  <a:srgbClr val="00FFFF"/>
                </a:solidFill>
                <a:latin typeface="Times New Roman"/>
                <a:cs typeface="Times New Roman"/>
              </a:rPr>
              <a:t>by </a:t>
            </a:r>
            <a:r>
              <a:rPr lang="en-US" sz="3200" i="1" dirty="0" err="1" smtClean="0">
                <a:solidFill>
                  <a:srgbClr val="00FFFF"/>
                </a:solidFill>
                <a:latin typeface="Times New Roman"/>
                <a:cs typeface="Times New Roman"/>
              </a:rPr>
              <a:t>Tarski</a:t>
            </a:r>
            <a:r>
              <a:rPr lang="en-US" sz="3200" i="1" dirty="0" smtClean="0">
                <a:solidFill>
                  <a:srgbClr val="00FFFF"/>
                </a:solidFill>
                <a:latin typeface="Times New Roman"/>
                <a:cs typeface="Times New Roman"/>
              </a:rPr>
              <a:t>  &amp; Collins</a:t>
            </a:r>
            <a:endParaRPr lang="en-US" sz="3200" i="1" dirty="0">
              <a:solidFill>
                <a:srgbClr val="00FFFF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04840" y="3712751"/>
            <a:ext cx="741082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en-US" sz="3200" dirty="0">
                <a:solidFill>
                  <a:prstClr val="white"/>
                </a:solidFill>
                <a:latin typeface="P22 Typewriter" charset="0"/>
              </a:rPr>
              <a:t>S</a:t>
            </a:r>
            <a:r>
              <a:rPr lang="en-US" sz="3200" dirty="0" smtClean="0">
                <a:solidFill>
                  <a:prstClr val="white"/>
                </a:solidFill>
                <a:latin typeface="P22 Typewriter" charset="0"/>
              </a:rPr>
              <a:t>ystem is piecewise-linear</a:t>
            </a:r>
          </a:p>
          <a:p>
            <a:pPr algn="ctr">
              <a:lnSpc>
                <a:spcPct val="130000"/>
              </a:lnSpc>
            </a:pPr>
            <a:r>
              <a:rPr lang="en-US" sz="3200" dirty="0" smtClean="0">
                <a:solidFill>
                  <a:prstClr val="white"/>
                </a:solidFill>
                <a:latin typeface="P22 Typewriter" charset="0"/>
              </a:rPr>
              <a:t>with semi-algebraic atoms</a:t>
            </a:r>
            <a:endParaRPr lang="en-US" sz="3200" dirty="0">
              <a:solidFill>
                <a:prstClr val="white">
                  <a:lumMod val="75000"/>
                </a:prstClr>
              </a:solidFill>
              <a:latin typeface="P22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1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xtikD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563" y="1260616"/>
            <a:ext cx="5490437" cy="5490437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252758" y="2566431"/>
            <a:ext cx="2627757" cy="1593650"/>
          </a:xfrm>
          <a:prstGeom prst="wedgeRoundRectCallout">
            <a:avLst>
              <a:gd name="adj1" fmla="val 91453"/>
              <a:gd name="adj2" fmla="val 77123"/>
              <a:gd name="adj3" fmla="val 16667"/>
            </a:avLst>
          </a:prstGeom>
          <a:solidFill>
            <a:srgbClr val="00FFFF">
              <a:alpha val="25000"/>
            </a:srgbClr>
          </a:solidFill>
          <a:ln>
            <a:solidFill>
              <a:srgbClr val="E46C0A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64500" y="12192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84466"/>
              </p:ext>
            </p:extLst>
          </p:nvPr>
        </p:nvGraphicFramePr>
        <p:xfrm>
          <a:off x="358775" y="2676482"/>
          <a:ext cx="2378357" cy="135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629" name="Equation" r:id="rId4" imgW="1574800" imgH="889000" progId="Equation.DSMT4">
                  <p:embed/>
                </p:oleObj>
              </mc:Choice>
              <mc:Fallback>
                <p:oleObj name="Equation" r:id="rId4" imgW="15748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2676482"/>
                        <a:ext cx="2378357" cy="1353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Oval 13"/>
          <p:cNvSpPr/>
          <p:nvPr/>
        </p:nvSpPr>
        <p:spPr bwMode="auto">
          <a:xfrm>
            <a:off x="7695955" y="5346964"/>
            <a:ext cx="133021" cy="137223"/>
          </a:xfrm>
          <a:prstGeom prst="ellipse">
            <a:avLst/>
          </a:prstGeom>
          <a:solidFill>
            <a:srgbClr val="FF0000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524004"/>
              </p:ext>
            </p:extLst>
          </p:nvPr>
        </p:nvGraphicFramePr>
        <p:xfrm>
          <a:off x="6442418" y="196981"/>
          <a:ext cx="2378357" cy="1353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630" name="Equation" r:id="rId6" imgW="1574800" imgH="889000" progId="Equation.DSMT4">
                  <p:embed/>
                </p:oleObj>
              </mc:Choice>
              <mc:Fallback>
                <p:oleObj name="Equation" r:id="rId6" imgW="15748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2418" y="196981"/>
                        <a:ext cx="2378357" cy="1353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ounded Rectangular Callout 11"/>
          <p:cNvSpPr/>
          <p:nvPr/>
        </p:nvSpPr>
        <p:spPr>
          <a:xfrm>
            <a:off x="6270935" y="100023"/>
            <a:ext cx="2627757" cy="1593650"/>
          </a:xfrm>
          <a:prstGeom prst="wedgeRoundRectCallout">
            <a:avLst>
              <a:gd name="adj1" fmla="val 7744"/>
              <a:gd name="adj2" fmla="val 130530"/>
              <a:gd name="adj3" fmla="val 16667"/>
            </a:avLst>
          </a:prstGeom>
          <a:solidFill>
            <a:srgbClr val="00FFFF">
              <a:alpha val="25000"/>
            </a:srgbClr>
          </a:solidFill>
          <a:ln>
            <a:solidFill>
              <a:srgbClr val="E46C0A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7758560"/>
              </p:ext>
            </p:extLst>
          </p:nvPr>
        </p:nvGraphicFramePr>
        <p:xfrm>
          <a:off x="355600" y="322263"/>
          <a:ext cx="30003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631" name="Equation" r:id="rId8" imgW="914400" imgH="228600" progId="Equation.DSMT4">
                  <p:embed/>
                </p:oleObj>
              </mc:Choice>
              <mc:Fallback>
                <p:oleObj name="Equation" r:id="rId8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22263"/>
                        <a:ext cx="30003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0628884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-0.36979 -0.3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-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979 -0.36435 L -0.02396 -0.3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96 -0.3324 L -0.39653 -0.0652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28" y="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L00400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687258">
            <a:off x="3209031" y="163596"/>
            <a:ext cx="2425321" cy="2401824"/>
          </a:xfrm>
          <a:prstGeom prst="rect">
            <a:avLst/>
          </a:prstGeom>
        </p:spPr>
      </p:pic>
      <p:pic>
        <p:nvPicPr>
          <p:cNvPr id="16" name="Picture 15" descr="WL004006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6516753" y="1424869"/>
            <a:ext cx="1620816" cy="1605113"/>
          </a:xfrm>
          <a:prstGeom prst="rect">
            <a:avLst/>
          </a:prstGeom>
        </p:spPr>
      </p:pic>
      <p:pic>
        <p:nvPicPr>
          <p:cNvPr id="17" name="Picture 16" descr="WL004006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1353130" y="2175510"/>
            <a:ext cx="1643640" cy="1627716"/>
          </a:xfrm>
          <a:prstGeom prst="rect">
            <a:avLst/>
          </a:prstGeom>
        </p:spPr>
      </p:pic>
      <p:pic>
        <p:nvPicPr>
          <p:cNvPr id="18" name="Picture 17" descr="WL004006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4777524" y="3711845"/>
            <a:ext cx="1620816" cy="1605113"/>
          </a:xfrm>
          <a:prstGeom prst="rect">
            <a:avLst/>
          </a:prstGeom>
        </p:spPr>
      </p:pic>
      <p:pic>
        <p:nvPicPr>
          <p:cNvPr id="30" name="Picture 29" descr="WL004006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551078" y="685301"/>
            <a:ext cx="964964" cy="775850"/>
          </a:xfrm>
          <a:prstGeom prst="rect">
            <a:avLst/>
          </a:prstGeom>
        </p:spPr>
      </p:pic>
      <p:pic>
        <p:nvPicPr>
          <p:cNvPr id="31" name="Picture 30" descr="WL004006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6283783" y="5133871"/>
            <a:ext cx="964964" cy="775850"/>
          </a:xfrm>
          <a:prstGeom prst="rect">
            <a:avLst/>
          </a:prstGeom>
        </p:spPr>
      </p:pic>
      <p:pic>
        <p:nvPicPr>
          <p:cNvPr id="32" name="Picture 31" descr="WL004006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7625208" y="5083622"/>
            <a:ext cx="964964" cy="775850"/>
          </a:xfrm>
          <a:prstGeom prst="rect">
            <a:avLst/>
          </a:prstGeom>
        </p:spPr>
      </p:pic>
      <p:pic>
        <p:nvPicPr>
          <p:cNvPr id="33" name="Picture 32" descr="WL004006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846138" y="4249794"/>
            <a:ext cx="964964" cy="775850"/>
          </a:xfrm>
          <a:prstGeom prst="rect">
            <a:avLst/>
          </a:prstGeom>
        </p:spPr>
      </p:pic>
      <p:pic>
        <p:nvPicPr>
          <p:cNvPr id="34" name="Picture 33" descr="WL004006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7349008" y="3334907"/>
            <a:ext cx="964964" cy="775850"/>
          </a:xfrm>
          <a:prstGeom prst="rect">
            <a:avLst/>
          </a:prstGeom>
        </p:spPr>
      </p:pic>
      <p:pic>
        <p:nvPicPr>
          <p:cNvPr id="35" name="Picture 34" descr="WL004006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3123639" y="4405984"/>
            <a:ext cx="964964" cy="775850"/>
          </a:xfrm>
          <a:prstGeom prst="rect">
            <a:avLst/>
          </a:prstGeom>
        </p:spPr>
      </p:pic>
      <p:pic>
        <p:nvPicPr>
          <p:cNvPr id="36" name="Picture 35" descr="WL004006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3307502" y="3136538"/>
            <a:ext cx="604717" cy="486204"/>
          </a:xfrm>
          <a:prstGeom prst="rect">
            <a:avLst/>
          </a:prstGeom>
        </p:spPr>
      </p:pic>
      <p:pic>
        <p:nvPicPr>
          <p:cNvPr id="37" name="Picture 36" descr="WL004006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2081715" y="1113833"/>
            <a:ext cx="604717" cy="486204"/>
          </a:xfrm>
          <a:prstGeom prst="rect">
            <a:avLst/>
          </a:prstGeom>
        </p:spPr>
      </p:pic>
      <p:pic>
        <p:nvPicPr>
          <p:cNvPr id="38" name="Picture 37" descr="WL004006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396531" y="2846900"/>
            <a:ext cx="604717" cy="486204"/>
          </a:xfrm>
          <a:prstGeom prst="rect">
            <a:avLst/>
          </a:prstGeom>
        </p:spPr>
      </p:pic>
      <p:pic>
        <p:nvPicPr>
          <p:cNvPr id="39" name="Picture 38" descr="WL004006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8388">
            <a:off x="2129794" y="4998777"/>
            <a:ext cx="604717" cy="486204"/>
          </a:xfrm>
          <a:prstGeom prst="rect">
            <a:avLst/>
          </a:prstGeom>
        </p:spPr>
      </p:pic>
      <p:pic>
        <p:nvPicPr>
          <p:cNvPr id="40" name="Picture 39" descr="WL004006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42771">
            <a:off x="4308938" y="4935017"/>
            <a:ext cx="604717" cy="486204"/>
          </a:xfrm>
          <a:prstGeom prst="rect">
            <a:avLst/>
          </a:prstGeom>
        </p:spPr>
      </p:pic>
      <p:pic>
        <p:nvPicPr>
          <p:cNvPr id="41" name="Picture 40" descr="WL004006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6893432" y="4276819"/>
            <a:ext cx="604717" cy="486204"/>
          </a:xfrm>
          <a:prstGeom prst="rect">
            <a:avLst/>
          </a:prstGeom>
        </p:spPr>
      </p:pic>
      <p:pic>
        <p:nvPicPr>
          <p:cNvPr id="42" name="Picture 41" descr="WL004006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5708181" y="2686432"/>
            <a:ext cx="604717" cy="486204"/>
          </a:xfrm>
          <a:prstGeom prst="rect">
            <a:avLst/>
          </a:prstGeom>
        </p:spPr>
      </p:pic>
      <p:pic>
        <p:nvPicPr>
          <p:cNvPr id="43" name="Picture 42" descr="WL004006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1452">
            <a:off x="6320595" y="475075"/>
            <a:ext cx="604717" cy="486204"/>
          </a:xfrm>
          <a:prstGeom prst="rect">
            <a:avLst/>
          </a:prstGeom>
        </p:spPr>
      </p:pic>
      <p:pic>
        <p:nvPicPr>
          <p:cNvPr id="44" name="Picture 43" descr="WL004006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2834592" y="2082761"/>
            <a:ext cx="604717" cy="486204"/>
          </a:xfrm>
          <a:prstGeom prst="rect">
            <a:avLst/>
          </a:prstGeom>
        </p:spPr>
      </p:pic>
      <p:pic>
        <p:nvPicPr>
          <p:cNvPr id="45" name="Picture 44" descr="WL004006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32982">
            <a:off x="4567855" y="2937679"/>
            <a:ext cx="604717" cy="486204"/>
          </a:xfrm>
          <a:prstGeom prst="rect">
            <a:avLst/>
          </a:prstGeom>
        </p:spPr>
      </p:pic>
      <p:pic>
        <p:nvPicPr>
          <p:cNvPr id="46" name="Picture 45" descr="WL004006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88974" y="2708011"/>
            <a:ext cx="604717" cy="486204"/>
          </a:xfrm>
          <a:prstGeom prst="rect">
            <a:avLst/>
          </a:prstGeom>
        </p:spPr>
      </p:pic>
      <p:pic>
        <p:nvPicPr>
          <p:cNvPr id="47" name="Picture 46" descr="WL004006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7881978" y="293515"/>
            <a:ext cx="604717" cy="486204"/>
          </a:xfrm>
          <a:prstGeom prst="rect">
            <a:avLst/>
          </a:prstGeom>
        </p:spPr>
      </p:pic>
      <p:pic>
        <p:nvPicPr>
          <p:cNvPr id="48" name="Picture 47" descr="WL004006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94669">
            <a:off x="2351946" y="249195"/>
            <a:ext cx="604717" cy="486204"/>
          </a:xfrm>
          <a:prstGeom prst="rect">
            <a:avLst/>
          </a:prstGeom>
        </p:spPr>
      </p:pic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08093" y="5724666"/>
            <a:ext cx="8633935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prstClr val="white"/>
                </a:solidFill>
                <a:latin typeface="P22 Typewriter" charset="0"/>
              </a:rPr>
              <a:t>Limit cycle means population stops growing</a:t>
            </a:r>
            <a:endParaRPr lang="en-US" sz="2800" dirty="0">
              <a:solidFill>
                <a:prstClr val="white">
                  <a:lumMod val="75000"/>
                </a:prstClr>
              </a:solidFill>
              <a:latin typeface="P22 Typewriter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486002" y="378279"/>
            <a:ext cx="2040257" cy="1675238"/>
          </a:xfrm>
          <a:custGeom>
            <a:avLst/>
            <a:gdLst>
              <a:gd name="connsiteX0" fmla="*/ 0 w 2954241"/>
              <a:gd name="connsiteY0" fmla="*/ 0 h 1670494"/>
              <a:gd name="connsiteX1" fmla="*/ 1118194 w 2954241"/>
              <a:gd name="connsiteY1" fmla="*/ 828344 h 1670494"/>
              <a:gd name="connsiteX2" fmla="*/ 2043120 w 2954241"/>
              <a:gd name="connsiteY2" fmla="*/ 469395 h 1670494"/>
              <a:gd name="connsiteX3" fmla="*/ 2954241 w 2954241"/>
              <a:gd name="connsiteY3" fmla="*/ 1670494 h 1670494"/>
              <a:gd name="connsiteX4" fmla="*/ 2954241 w 2954241"/>
              <a:gd name="connsiteY4" fmla="*/ 1670494 h 167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41" h="1670494">
                <a:moveTo>
                  <a:pt x="0" y="0"/>
                </a:moveTo>
                <a:cubicBezTo>
                  <a:pt x="388837" y="375056"/>
                  <a:pt x="777674" y="750112"/>
                  <a:pt x="1118194" y="828344"/>
                </a:cubicBezTo>
                <a:cubicBezTo>
                  <a:pt x="1458714" y="906577"/>
                  <a:pt x="1737112" y="329037"/>
                  <a:pt x="2043120" y="469395"/>
                </a:cubicBezTo>
                <a:cubicBezTo>
                  <a:pt x="2349128" y="609753"/>
                  <a:pt x="2954241" y="1670494"/>
                  <a:pt x="2954241" y="1670494"/>
                </a:cubicBezTo>
                <a:lnTo>
                  <a:pt x="2954241" y="167049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3094165" y="1432057"/>
            <a:ext cx="2067279" cy="1134838"/>
          </a:xfrm>
          <a:custGeom>
            <a:avLst/>
            <a:gdLst>
              <a:gd name="connsiteX0" fmla="*/ 0 w 2310490"/>
              <a:gd name="connsiteY0" fmla="*/ 204224 h 1028333"/>
              <a:gd name="connsiteX1" fmla="*/ 1283605 w 2310490"/>
              <a:gd name="connsiteY1" fmla="*/ 55615 h 1028333"/>
              <a:gd name="connsiteX2" fmla="*/ 2310490 w 2310490"/>
              <a:gd name="connsiteY2" fmla="*/ 1028333 h 1028333"/>
              <a:gd name="connsiteX3" fmla="*/ 2310490 w 2310490"/>
              <a:gd name="connsiteY3" fmla="*/ 1028333 h 1028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0490" h="1028333">
                <a:moveTo>
                  <a:pt x="0" y="204224"/>
                </a:moveTo>
                <a:cubicBezTo>
                  <a:pt x="449261" y="61243"/>
                  <a:pt x="898523" y="-81737"/>
                  <a:pt x="1283605" y="55615"/>
                </a:cubicBezTo>
                <a:cubicBezTo>
                  <a:pt x="1668687" y="192966"/>
                  <a:pt x="2310490" y="1028333"/>
                  <a:pt x="2310490" y="1028333"/>
                </a:cubicBezTo>
                <a:lnTo>
                  <a:pt x="2310490" y="1028333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36704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6" grpId="1" animBg="1"/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L00400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3209031" y="163596"/>
            <a:ext cx="2425321" cy="2401824"/>
          </a:xfrm>
          <a:prstGeom prst="rect">
            <a:avLst/>
          </a:prstGeom>
        </p:spPr>
      </p:pic>
      <p:pic>
        <p:nvPicPr>
          <p:cNvPr id="16" name="Picture 15" descr="WL004006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6516753" y="1424869"/>
            <a:ext cx="1620816" cy="1605113"/>
          </a:xfrm>
          <a:prstGeom prst="rect">
            <a:avLst/>
          </a:prstGeom>
        </p:spPr>
      </p:pic>
      <p:pic>
        <p:nvPicPr>
          <p:cNvPr id="17" name="Picture 16" descr="WL004006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1353130" y="2175510"/>
            <a:ext cx="1643640" cy="1627716"/>
          </a:xfrm>
          <a:prstGeom prst="rect">
            <a:avLst/>
          </a:prstGeom>
        </p:spPr>
      </p:pic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104577" y="5224797"/>
            <a:ext cx="7232103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prstClr val="white"/>
                </a:solidFill>
                <a:latin typeface="P22 Typewriter" charset="0"/>
              </a:rPr>
              <a:t>Splits at next step only when hitting cell wall</a:t>
            </a:r>
            <a:endParaRPr lang="en-US" sz="2800" dirty="0">
              <a:solidFill>
                <a:prstClr val="white">
                  <a:lumMod val="75000"/>
                </a:prstClr>
              </a:solidFill>
              <a:latin typeface="P22 Typewriter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995657" y="648870"/>
            <a:ext cx="2954241" cy="1670494"/>
          </a:xfrm>
          <a:custGeom>
            <a:avLst/>
            <a:gdLst>
              <a:gd name="connsiteX0" fmla="*/ 0 w 2954241"/>
              <a:gd name="connsiteY0" fmla="*/ 0 h 1670494"/>
              <a:gd name="connsiteX1" fmla="*/ 1118194 w 2954241"/>
              <a:gd name="connsiteY1" fmla="*/ 828344 h 1670494"/>
              <a:gd name="connsiteX2" fmla="*/ 2043120 w 2954241"/>
              <a:gd name="connsiteY2" fmla="*/ 469395 h 1670494"/>
              <a:gd name="connsiteX3" fmla="*/ 2954241 w 2954241"/>
              <a:gd name="connsiteY3" fmla="*/ 1670494 h 1670494"/>
              <a:gd name="connsiteX4" fmla="*/ 2954241 w 2954241"/>
              <a:gd name="connsiteY4" fmla="*/ 1670494 h 167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41" h="1670494">
                <a:moveTo>
                  <a:pt x="0" y="0"/>
                </a:moveTo>
                <a:cubicBezTo>
                  <a:pt x="388837" y="375056"/>
                  <a:pt x="777674" y="750112"/>
                  <a:pt x="1118194" y="828344"/>
                </a:cubicBezTo>
                <a:cubicBezTo>
                  <a:pt x="1458714" y="906577"/>
                  <a:pt x="1737112" y="329037"/>
                  <a:pt x="2043120" y="469395"/>
                </a:cubicBezTo>
                <a:cubicBezTo>
                  <a:pt x="2349128" y="609753"/>
                  <a:pt x="2954241" y="1670494"/>
                  <a:pt x="2954241" y="1670494"/>
                </a:cubicBezTo>
                <a:lnTo>
                  <a:pt x="2954241" y="167049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59794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L00400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3209031" y="163596"/>
            <a:ext cx="2425321" cy="2401824"/>
          </a:xfrm>
          <a:prstGeom prst="rect">
            <a:avLst/>
          </a:prstGeom>
        </p:spPr>
      </p:pic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97202" y="4510225"/>
            <a:ext cx="8331316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rgbClr val="00FFFF"/>
                </a:solidFill>
                <a:latin typeface="P22 Typewriter" charset="0"/>
              </a:rPr>
              <a:t>Throw ball at random    </a:t>
            </a:r>
            <a:r>
              <a:rPr lang="en-US" sz="3600" dirty="0" smtClean="0">
                <a:solidFill>
                  <a:srgbClr val="00FFFF"/>
                </a:solidFill>
                <a:latin typeface="P22 Typewriter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P22 Typewriter" charset="0"/>
              </a:rPr>
              <a:t>Pr</a:t>
            </a:r>
            <a:r>
              <a:rPr lang="en-US" sz="3600" dirty="0">
                <a:solidFill>
                  <a:prstClr val="white"/>
                </a:solidFill>
                <a:latin typeface="P22 Typewriter" charset="0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P22 Typewriter" charset="0"/>
              </a:rPr>
              <a:t>[ hit ] ~ ball volume  (?)</a:t>
            </a:r>
            <a:endParaRPr lang="en-US" sz="2800" dirty="0">
              <a:solidFill>
                <a:prstClr val="white">
                  <a:lumMod val="75000"/>
                </a:prstClr>
              </a:solidFill>
              <a:latin typeface="P22 Typewriter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995657" y="648870"/>
            <a:ext cx="2954241" cy="1670494"/>
          </a:xfrm>
          <a:custGeom>
            <a:avLst/>
            <a:gdLst>
              <a:gd name="connsiteX0" fmla="*/ 0 w 2954241"/>
              <a:gd name="connsiteY0" fmla="*/ 0 h 1670494"/>
              <a:gd name="connsiteX1" fmla="*/ 1118194 w 2954241"/>
              <a:gd name="connsiteY1" fmla="*/ 828344 h 1670494"/>
              <a:gd name="connsiteX2" fmla="*/ 2043120 w 2954241"/>
              <a:gd name="connsiteY2" fmla="*/ 469395 h 1670494"/>
              <a:gd name="connsiteX3" fmla="*/ 2954241 w 2954241"/>
              <a:gd name="connsiteY3" fmla="*/ 1670494 h 1670494"/>
              <a:gd name="connsiteX4" fmla="*/ 2954241 w 2954241"/>
              <a:gd name="connsiteY4" fmla="*/ 1670494 h 167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41" h="1670494">
                <a:moveTo>
                  <a:pt x="0" y="0"/>
                </a:moveTo>
                <a:cubicBezTo>
                  <a:pt x="388837" y="375056"/>
                  <a:pt x="777674" y="750112"/>
                  <a:pt x="1118194" y="828344"/>
                </a:cubicBezTo>
                <a:cubicBezTo>
                  <a:pt x="1458714" y="906577"/>
                  <a:pt x="1737112" y="329037"/>
                  <a:pt x="2043120" y="469395"/>
                </a:cubicBezTo>
                <a:cubicBezTo>
                  <a:pt x="2349128" y="609753"/>
                  <a:pt x="2954241" y="1670494"/>
                  <a:pt x="2954241" y="1670494"/>
                </a:cubicBezTo>
                <a:lnTo>
                  <a:pt x="2954241" y="167049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76117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L00400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3209031" y="163596"/>
            <a:ext cx="2425321" cy="2401824"/>
          </a:xfrm>
          <a:prstGeom prst="rect">
            <a:avLst/>
          </a:prstGeom>
        </p:spPr>
      </p:pic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46590" y="4124964"/>
            <a:ext cx="8486812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sz="2800" dirty="0" smtClean="0">
                <a:latin typeface="P22 Typewriter" charset="0"/>
              </a:rPr>
              <a:t>population growth rate    &lt;    ball shrinking rate</a:t>
            </a:r>
            <a:endParaRPr lang="en-US" sz="2800" dirty="0">
              <a:latin typeface="P22 Typewriter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995657" y="648870"/>
            <a:ext cx="2954241" cy="1670494"/>
          </a:xfrm>
          <a:custGeom>
            <a:avLst/>
            <a:gdLst>
              <a:gd name="connsiteX0" fmla="*/ 0 w 2954241"/>
              <a:gd name="connsiteY0" fmla="*/ 0 h 1670494"/>
              <a:gd name="connsiteX1" fmla="*/ 1118194 w 2954241"/>
              <a:gd name="connsiteY1" fmla="*/ 828344 h 1670494"/>
              <a:gd name="connsiteX2" fmla="*/ 2043120 w 2954241"/>
              <a:gd name="connsiteY2" fmla="*/ 469395 h 1670494"/>
              <a:gd name="connsiteX3" fmla="*/ 2954241 w 2954241"/>
              <a:gd name="connsiteY3" fmla="*/ 1670494 h 1670494"/>
              <a:gd name="connsiteX4" fmla="*/ 2954241 w 2954241"/>
              <a:gd name="connsiteY4" fmla="*/ 1670494 h 167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41" h="1670494">
                <a:moveTo>
                  <a:pt x="0" y="0"/>
                </a:moveTo>
                <a:cubicBezTo>
                  <a:pt x="388837" y="375056"/>
                  <a:pt x="777674" y="750112"/>
                  <a:pt x="1118194" y="828344"/>
                </a:cubicBezTo>
                <a:cubicBezTo>
                  <a:pt x="1458714" y="906577"/>
                  <a:pt x="1737112" y="329037"/>
                  <a:pt x="2043120" y="469395"/>
                </a:cubicBezTo>
                <a:cubicBezTo>
                  <a:pt x="2349128" y="609753"/>
                  <a:pt x="2954241" y="1670494"/>
                  <a:pt x="2954241" y="1670494"/>
                </a:cubicBezTo>
                <a:lnTo>
                  <a:pt x="2954241" y="167049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16michig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19093" y="3368227"/>
            <a:ext cx="558800" cy="3679856"/>
          </a:xfrm>
          <a:prstGeom prst="rect">
            <a:avLst/>
          </a:prstGeom>
        </p:spPr>
      </p:pic>
      <p:pic>
        <p:nvPicPr>
          <p:cNvPr id="7" name="Picture 6" descr="16michig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241058" y="3618252"/>
            <a:ext cx="558800" cy="317068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8150" y="3527425"/>
            <a:ext cx="6692878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rgbClr val="00FFFF"/>
                </a:solidFill>
                <a:latin typeface="P22 Typewriter" charset="0"/>
              </a:rPr>
              <a:t>then asymptotic periodicity requires</a:t>
            </a:r>
          </a:p>
          <a:p>
            <a:pPr>
              <a:lnSpc>
                <a:spcPct val="130000"/>
              </a:lnSpc>
            </a:pPr>
            <a:endParaRPr lang="en-US" sz="2800" dirty="0">
              <a:latin typeface="P22 Typewriter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51563" y="5728238"/>
            <a:ext cx="2230089" cy="63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P22 Typewriter" charset="0"/>
              </a:rPr>
              <a:t>entropy</a:t>
            </a:r>
          </a:p>
          <a:p>
            <a:pPr>
              <a:lnSpc>
                <a:spcPct val="130000"/>
              </a:lnSpc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P22 Typewriter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42594" y="5737949"/>
            <a:ext cx="2230089" cy="63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chemeClr val="tx1">
                    <a:lumMod val="50000"/>
                  </a:schemeClr>
                </a:solidFill>
                <a:latin typeface="P22 Typewriter" charset="0"/>
              </a:rPr>
              <a:t>energy</a:t>
            </a:r>
          </a:p>
          <a:p>
            <a:pPr>
              <a:lnSpc>
                <a:spcPct val="130000"/>
              </a:lnSpc>
            </a:pPr>
            <a:endParaRPr lang="en-US" sz="2800" dirty="0">
              <a:solidFill>
                <a:schemeClr val="tx1">
                  <a:lumMod val="50000"/>
                </a:schemeClr>
              </a:solidFill>
              <a:latin typeface="P22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061688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L00400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3836070" y="91409"/>
            <a:ext cx="967503" cy="2401824"/>
          </a:xfrm>
          <a:prstGeom prst="rect">
            <a:avLst/>
          </a:prstGeom>
        </p:spPr>
      </p:pic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05294" y="4523735"/>
            <a:ext cx="831780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P22 Typewriter" charset="0"/>
              </a:rPr>
              <a:t>Throw ball at random    </a:t>
            </a:r>
            <a:r>
              <a:rPr lang="en-US" sz="3600" dirty="0" smtClean="0">
                <a:solidFill>
                  <a:srgbClr val="FF0000"/>
                </a:solidFill>
                <a:latin typeface="P22 Typewriter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P22 Typewriter" charset="0"/>
              </a:rPr>
              <a:t>Pr</a:t>
            </a:r>
            <a:r>
              <a:rPr lang="en-US" sz="3600" dirty="0">
                <a:solidFill>
                  <a:prstClr val="white"/>
                </a:solidFill>
                <a:latin typeface="P22 Typewriter" charset="0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P22 Typewriter" charset="0"/>
              </a:rPr>
              <a:t>[ hit ] ~ ball volume  (?)</a:t>
            </a:r>
            <a:endParaRPr lang="en-US" sz="2800" dirty="0">
              <a:solidFill>
                <a:prstClr val="white">
                  <a:lumMod val="75000"/>
                </a:prstClr>
              </a:solidFill>
              <a:latin typeface="P22 Typewriter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995657" y="648870"/>
            <a:ext cx="2954241" cy="1670494"/>
          </a:xfrm>
          <a:custGeom>
            <a:avLst/>
            <a:gdLst>
              <a:gd name="connsiteX0" fmla="*/ 0 w 2954241"/>
              <a:gd name="connsiteY0" fmla="*/ 0 h 1670494"/>
              <a:gd name="connsiteX1" fmla="*/ 1118194 w 2954241"/>
              <a:gd name="connsiteY1" fmla="*/ 828344 h 1670494"/>
              <a:gd name="connsiteX2" fmla="*/ 2043120 w 2954241"/>
              <a:gd name="connsiteY2" fmla="*/ 469395 h 1670494"/>
              <a:gd name="connsiteX3" fmla="*/ 2954241 w 2954241"/>
              <a:gd name="connsiteY3" fmla="*/ 1670494 h 1670494"/>
              <a:gd name="connsiteX4" fmla="*/ 2954241 w 2954241"/>
              <a:gd name="connsiteY4" fmla="*/ 1670494 h 167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41" h="1670494">
                <a:moveTo>
                  <a:pt x="0" y="0"/>
                </a:moveTo>
                <a:cubicBezTo>
                  <a:pt x="388837" y="375056"/>
                  <a:pt x="777674" y="750112"/>
                  <a:pt x="1118194" y="828344"/>
                </a:cubicBezTo>
                <a:cubicBezTo>
                  <a:pt x="1458714" y="906577"/>
                  <a:pt x="1737112" y="329037"/>
                  <a:pt x="2043120" y="469395"/>
                </a:cubicBezTo>
                <a:cubicBezTo>
                  <a:pt x="2349128" y="609753"/>
                  <a:pt x="2954241" y="1670494"/>
                  <a:pt x="2954241" y="1670494"/>
                </a:cubicBezTo>
                <a:lnTo>
                  <a:pt x="2954241" y="167049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25926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L00400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24207">
            <a:off x="3836070" y="91409"/>
            <a:ext cx="967503" cy="2401824"/>
          </a:xfrm>
          <a:prstGeom prst="rect">
            <a:avLst/>
          </a:prstGeom>
        </p:spPr>
      </p:pic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532318" y="4510225"/>
            <a:ext cx="7944524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P22 Typewriter" charset="0"/>
              </a:rPr>
              <a:t>Throw ball at random    </a:t>
            </a:r>
            <a:r>
              <a:rPr lang="en-US" sz="3600" dirty="0" smtClean="0">
                <a:solidFill>
                  <a:srgbClr val="FF0000"/>
                </a:solidFill>
                <a:latin typeface="P22 Typewriter" charset="0"/>
              </a:rPr>
              <a:t> </a:t>
            </a:r>
            <a:r>
              <a:rPr lang="en-US" sz="3600" dirty="0" err="1" smtClean="0">
                <a:solidFill>
                  <a:prstClr val="white"/>
                </a:solidFill>
                <a:latin typeface="P22 Typewriter" charset="0"/>
              </a:rPr>
              <a:t>Pr</a:t>
            </a:r>
            <a:r>
              <a:rPr lang="en-US" sz="3600" dirty="0">
                <a:solidFill>
                  <a:prstClr val="white"/>
                </a:solidFill>
                <a:latin typeface="P22 Typewriter" charset="0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P22 Typewriter" charset="0"/>
              </a:rPr>
              <a:t>[ hit ] ~ diameter</a:t>
            </a:r>
            <a:endParaRPr lang="en-US" sz="2800" dirty="0">
              <a:solidFill>
                <a:prstClr val="white">
                  <a:lumMod val="75000"/>
                </a:prstClr>
              </a:solidFill>
              <a:latin typeface="P22 Typewriter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995657" y="648870"/>
            <a:ext cx="2954241" cy="1670494"/>
          </a:xfrm>
          <a:custGeom>
            <a:avLst/>
            <a:gdLst>
              <a:gd name="connsiteX0" fmla="*/ 0 w 2954241"/>
              <a:gd name="connsiteY0" fmla="*/ 0 h 1670494"/>
              <a:gd name="connsiteX1" fmla="*/ 1118194 w 2954241"/>
              <a:gd name="connsiteY1" fmla="*/ 828344 h 1670494"/>
              <a:gd name="connsiteX2" fmla="*/ 2043120 w 2954241"/>
              <a:gd name="connsiteY2" fmla="*/ 469395 h 1670494"/>
              <a:gd name="connsiteX3" fmla="*/ 2954241 w 2954241"/>
              <a:gd name="connsiteY3" fmla="*/ 1670494 h 1670494"/>
              <a:gd name="connsiteX4" fmla="*/ 2954241 w 2954241"/>
              <a:gd name="connsiteY4" fmla="*/ 1670494 h 167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41" h="1670494">
                <a:moveTo>
                  <a:pt x="0" y="0"/>
                </a:moveTo>
                <a:cubicBezTo>
                  <a:pt x="388837" y="375056"/>
                  <a:pt x="777674" y="750112"/>
                  <a:pt x="1118194" y="828344"/>
                </a:cubicBezTo>
                <a:cubicBezTo>
                  <a:pt x="1458714" y="906577"/>
                  <a:pt x="1737112" y="329037"/>
                  <a:pt x="2043120" y="469395"/>
                </a:cubicBezTo>
                <a:cubicBezTo>
                  <a:pt x="2349128" y="609753"/>
                  <a:pt x="2954241" y="1670494"/>
                  <a:pt x="2954241" y="1670494"/>
                </a:cubicBezTo>
                <a:lnTo>
                  <a:pt x="2954241" y="1670494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4299" y="5404609"/>
            <a:ext cx="6493483" cy="90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30000"/>
              </a:lnSpc>
            </a:pPr>
            <a:r>
              <a:rPr lang="en-US" sz="2800" dirty="0" smtClean="0">
                <a:solidFill>
                  <a:srgbClr val="00FFFF"/>
                </a:solidFill>
                <a:latin typeface="P22 Typewriter" charset="0"/>
              </a:rPr>
              <a:t>We must “ factor out ” </a:t>
            </a:r>
            <a:r>
              <a:rPr lang="en-US" sz="2800" dirty="0" err="1" smtClean="0">
                <a:solidFill>
                  <a:srgbClr val="00FFFF"/>
                </a:solidFill>
                <a:latin typeface="P22 Typewriter" charset="0"/>
              </a:rPr>
              <a:t>eigenspace</a:t>
            </a:r>
            <a:r>
              <a:rPr lang="en-US" sz="2800" dirty="0" smtClean="0">
                <a:solidFill>
                  <a:srgbClr val="00FFFF"/>
                </a:solidFill>
                <a:latin typeface="P22 Typewriter" charset="0"/>
              </a:rPr>
              <a:t> for 1</a:t>
            </a:r>
            <a:endParaRPr lang="en-US" sz="2800" dirty="0">
              <a:solidFill>
                <a:srgbClr val="00FFFF"/>
              </a:solidFill>
              <a:latin typeface="P22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2076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75491" y="1396576"/>
            <a:ext cx="5775158" cy="87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/>
                </a:solidFill>
                <a:latin typeface="P22 Typewriter" charset="0"/>
                <a:ea typeface="ＭＳ Ｐゴシック"/>
              </a:rPr>
              <a:t>It’s </a:t>
            </a:r>
            <a:r>
              <a:rPr lang="en-US" sz="3200" dirty="0" smtClean="0">
                <a:solidFill>
                  <a:srgbClr val="00FFFF"/>
                </a:solidFill>
                <a:latin typeface="P22 Typewriter" charset="0"/>
                <a:ea typeface="ＭＳ Ｐゴシック"/>
              </a:rPr>
              <a:t>not</a:t>
            </a:r>
            <a:r>
              <a:rPr lang="en-US" sz="3200" dirty="0" smtClean="0">
                <a:solidFill>
                  <a:schemeClr val="bg1"/>
                </a:solidFill>
                <a:latin typeface="P22 Typewriter" charset="0"/>
                <a:ea typeface="ＭＳ Ｐゴシック"/>
              </a:rPr>
              <a:t> about linear algebra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735669" y="4362379"/>
            <a:ext cx="6168746" cy="87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/>
                </a:solidFill>
                <a:latin typeface="P22 Typewriter" charset="0"/>
                <a:ea typeface="ＭＳ Ｐゴシック"/>
              </a:rPr>
              <a:t>across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time-varying </a:t>
            </a:r>
            <a:r>
              <a:rPr lang="en-US" sz="3200" dirty="0" smtClean="0">
                <a:solidFill>
                  <a:schemeClr val="bg1"/>
                </a:solidFill>
                <a:latin typeface="P22 Typewriter" charset="0"/>
                <a:ea typeface="ＭＳ Ｐゴシック"/>
              </a:rPr>
              <a:t>networks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5317" y="3524532"/>
            <a:ext cx="6455127" cy="87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/>
                </a:solidFill>
                <a:latin typeface="P22 Typewriter" charset="0"/>
                <a:ea typeface="ＭＳ Ｐゴシック"/>
              </a:rPr>
              <a:t>It’s about how information </a:t>
            </a:r>
            <a:r>
              <a:rPr lang="en-US" sz="32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flows</a:t>
            </a:r>
            <a:r>
              <a:rPr lang="en-US" sz="3200" dirty="0" smtClean="0">
                <a:solidFill>
                  <a:schemeClr val="bg1"/>
                </a:solidFill>
                <a:latin typeface="P22 Typewriter" charset="0"/>
                <a:ea typeface="ＭＳ Ｐゴシック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049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3927932" y="377114"/>
            <a:ext cx="4155243" cy="3940885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3882" y="3421529"/>
            <a:ext cx="8576236" cy="14942"/>
          </a:xfrm>
          <a:prstGeom prst="line">
            <a:avLst/>
          </a:prstGeom>
          <a:ln w="19050" cmpd="sng"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417358" y="164353"/>
            <a:ext cx="5230" cy="6574119"/>
          </a:xfrm>
          <a:prstGeom prst="line">
            <a:avLst/>
          </a:prstGeom>
          <a:ln w="19050" cmpd="sng"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869840" y="1037467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69015" y="2397114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35063" y="1623161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74404" y="1760620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13392" y="4124314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7910" y="2274597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11133" y="3921114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346709" y="4925161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6159331" y="1927412"/>
            <a:ext cx="1565257" cy="38926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5124824" y="1344706"/>
            <a:ext cx="723731" cy="85542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519344" y="5421208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916706" y="2584824"/>
            <a:ext cx="59765" cy="124011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53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288504" y="4604083"/>
            <a:ext cx="508000" cy="5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178" y="2960510"/>
            <a:ext cx="2017889" cy="12558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8578" y="2816577"/>
            <a:ext cx="2017889" cy="12558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311140"/>
              </p:ext>
            </p:extLst>
          </p:nvPr>
        </p:nvGraphicFramePr>
        <p:xfrm>
          <a:off x="4291367" y="3475390"/>
          <a:ext cx="36433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788" name="Equation" r:id="rId4" imgW="1003300" imgH="203200" progId="Equation.DSMT4">
                  <p:embed/>
                </p:oleObj>
              </mc:Choice>
              <mc:Fallback>
                <p:oleObj name="Equation" r:id="rId4" imgW="1003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367" y="3475390"/>
                        <a:ext cx="364331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178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826500" cy="349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8504" y="4604083"/>
            <a:ext cx="508000" cy="5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178" y="2960510"/>
            <a:ext cx="2017889" cy="12558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8578" y="2816577"/>
            <a:ext cx="2017889" cy="12558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52411" y="4387069"/>
            <a:ext cx="5630334" cy="60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Suppose that the graph is fixed</a:t>
            </a:r>
            <a:endParaRPr lang="en-US" sz="2400" i="1" dirty="0">
              <a:solidFill>
                <a:prstClr val="black"/>
              </a:solidFill>
              <a:latin typeface="P22 Typewrite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3111" y="0"/>
            <a:ext cx="4134556" cy="39793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65114" y="5440210"/>
            <a:ext cx="5726286" cy="60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prstClr val="black"/>
                </a:solidFill>
                <a:latin typeface="P22 Typewriter" charset="0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very vertex moves to mass center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of its neighbors and itself</a:t>
            </a:r>
            <a:endParaRPr lang="en-US" sz="2400" dirty="0">
              <a:solidFill>
                <a:prstClr val="black"/>
              </a:solidFill>
              <a:latin typeface="P22 Typewriter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55700" y="4686300"/>
            <a:ext cx="177800" cy="177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55700" y="5499100"/>
            <a:ext cx="177800" cy="177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921804"/>
              </p:ext>
            </p:extLst>
          </p:nvPr>
        </p:nvGraphicFramePr>
        <p:xfrm>
          <a:off x="4291367" y="3475390"/>
          <a:ext cx="3643312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836" name="Equation" r:id="rId5" imgW="1003300" imgH="203200" progId="Equation.DSMT4">
                  <p:embed/>
                </p:oleObj>
              </mc:Choice>
              <mc:Fallback>
                <p:oleObj name="Equation" r:id="rId5" imgW="1003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1367" y="3475390"/>
                        <a:ext cx="3643312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736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i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826500" cy="349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8504" y="4604083"/>
            <a:ext cx="508000" cy="5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178" y="2960510"/>
            <a:ext cx="2017889" cy="12558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8578" y="2816577"/>
            <a:ext cx="2017889" cy="12558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52411" y="4387069"/>
            <a:ext cx="5630334" cy="60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Suppose that the graph is fixed</a:t>
            </a:r>
            <a:endParaRPr lang="en-US" sz="2400" i="1" dirty="0">
              <a:solidFill>
                <a:prstClr val="black"/>
              </a:solidFill>
              <a:latin typeface="P22 Typewrite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13111" y="0"/>
            <a:ext cx="4134556" cy="397933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65114" y="5440210"/>
            <a:ext cx="5726286" cy="60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prstClr val="black"/>
                </a:solidFill>
                <a:latin typeface="P22 Typewriter" charset="0"/>
              </a:rPr>
              <a:t>E</a:t>
            </a:r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very vertex moves to mass center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of its neighbors and itself</a:t>
            </a:r>
            <a:endParaRPr lang="en-US" sz="2400" dirty="0">
              <a:solidFill>
                <a:prstClr val="black"/>
              </a:solidFill>
              <a:latin typeface="P22 Typewriter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155700" y="4686300"/>
            <a:ext cx="177800" cy="177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155700" y="5499100"/>
            <a:ext cx="177800" cy="17780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43312"/>
              </p:ext>
            </p:extLst>
          </p:nvPr>
        </p:nvGraphicFramePr>
        <p:xfrm>
          <a:off x="4889500" y="3429000"/>
          <a:ext cx="24447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84" name="Equation" r:id="rId5" imgW="673100" imgH="228600" progId="Equation.DSMT4">
                  <p:embed/>
                </p:oleObj>
              </mc:Choice>
              <mc:Fallback>
                <p:oleObj name="Equation" r:id="rId5" imgW="673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0" y="3429000"/>
                        <a:ext cx="24447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95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in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17720" cy="349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8504" y="4604083"/>
            <a:ext cx="508000" cy="5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178" y="2960510"/>
            <a:ext cx="2017889" cy="12558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8578" y="2816577"/>
            <a:ext cx="2017889" cy="12558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Oval 2"/>
          <p:cNvSpPr/>
          <p:nvPr/>
        </p:nvSpPr>
        <p:spPr>
          <a:xfrm>
            <a:off x="7998178" y="3664655"/>
            <a:ext cx="169333" cy="1834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30156" y="4714522"/>
            <a:ext cx="169333" cy="1834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51889" y="5719233"/>
            <a:ext cx="169333" cy="1834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385445"/>
              </p:ext>
            </p:extLst>
          </p:nvPr>
        </p:nvGraphicFramePr>
        <p:xfrm>
          <a:off x="4952824" y="4053064"/>
          <a:ext cx="229933" cy="343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04" name="Equation" r:id="rId5" imgW="101600" imgH="152400" progId="Equation.DSMT4">
                  <p:embed/>
                </p:oleObj>
              </mc:Choice>
              <mc:Fallback>
                <p:oleObj name="Equation" r:id="rId5" imgW="1016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2824" y="4053064"/>
                        <a:ext cx="229933" cy="3439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304468"/>
              </p:ext>
            </p:extLst>
          </p:nvPr>
        </p:nvGraphicFramePr>
        <p:xfrm>
          <a:off x="5284259" y="3746677"/>
          <a:ext cx="2873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05" name="Equation" r:id="rId7" imgW="127000" imgH="152400" progId="Equation.DSMT4">
                  <p:embed/>
                </p:oleObj>
              </mc:Choice>
              <mc:Fallback>
                <p:oleObj name="Equation" r:id="rId7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259" y="3746677"/>
                        <a:ext cx="28733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741596"/>
              </p:ext>
            </p:extLst>
          </p:nvPr>
        </p:nvGraphicFramePr>
        <p:xfrm>
          <a:off x="7521575" y="3482975"/>
          <a:ext cx="2873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06" name="Equation" r:id="rId9" imgW="127000" imgH="165100" progId="Equation.DSMT4">
                  <p:embed/>
                </p:oleObj>
              </mc:Choice>
              <mc:Fallback>
                <p:oleObj name="Equation" r:id="rId9" imgW="127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3482975"/>
                        <a:ext cx="287338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496758"/>
              </p:ext>
            </p:extLst>
          </p:nvPr>
        </p:nvGraphicFramePr>
        <p:xfrm>
          <a:off x="6734175" y="4951413"/>
          <a:ext cx="258763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07" name="Equation" r:id="rId11" imgW="114300" imgH="152400" progId="Equation.DSMT4">
                  <p:embed/>
                </p:oleObj>
              </mc:Choice>
              <mc:Fallback>
                <p:oleObj name="Equation" r:id="rId11" imgW="114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4175" y="4951413"/>
                        <a:ext cx="258763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317062"/>
              </p:ext>
            </p:extLst>
          </p:nvPr>
        </p:nvGraphicFramePr>
        <p:xfrm>
          <a:off x="7678738" y="5818188"/>
          <a:ext cx="287337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08" name="Equation" r:id="rId13" imgW="127000" imgH="152400" progId="Equation.DSMT4">
                  <p:embed/>
                </p:oleObj>
              </mc:Choice>
              <mc:Fallback>
                <p:oleObj name="Equation" r:id="rId13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8738" y="5818188"/>
                        <a:ext cx="287337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098411"/>
              </p:ext>
            </p:extLst>
          </p:nvPr>
        </p:nvGraphicFramePr>
        <p:xfrm>
          <a:off x="7918450" y="3189288"/>
          <a:ext cx="2873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09" name="Equation" r:id="rId15" imgW="127000" imgH="152400" progId="Equation.DSMT4">
                  <p:embed/>
                </p:oleObj>
              </mc:Choice>
              <mc:Fallback>
                <p:oleObj name="Equation" r:id="rId15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8450" y="3189288"/>
                        <a:ext cx="28733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710147"/>
              </p:ext>
            </p:extLst>
          </p:nvPr>
        </p:nvGraphicFramePr>
        <p:xfrm>
          <a:off x="7445375" y="4719638"/>
          <a:ext cx="2873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10" name="Equation" r:id="rId17" imgW="127000" imgH="152400" progId="Equation.DSMT4">
                  <p:embed/>
                </p:oleObj>
              </mc:Choice>
              <mc:Fallback>
                <p:oleObj name="Equation" r:id="rId17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75" y="4719638"/>
                        <a:ext cx="28733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971949"/>
              </p:ext>
            </p:extLst>
          </p:nvPr>
        </p:nvGraphicFramePr>
        <p:xfrm>
          <a:off x="5703888" y="4022725"/>
          <a:ext cx="2873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11" name="Equation" r:id="rId19" imgW="127000" imgH="152400" progId="Equation.DSMT4">
                  <p:embed/>
                </p:oleObj>
              </mc:Choice>
              <mc:Fallback>
                <p:oleObj name="Equation" r:id="rId19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3888" y="4022725"/>
                        <a:ext cx="287337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581414"/>
              </p:ext>
            </p:extLst>
          </p:nvPr>
        </p:nvGraphicFramePr>
        <p:xfrm>
          <a:off x="8362950" y="3455988"/>
          <a:ext cx="2873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212" name="Equation" r:id="rId21" imgW="127000" imgH="152400" progId="Equation.DSMT4">
                  <p:embed/>
                </p:oleObj>
              </mc:Choice>
              <mc:Fallback>
                <p:oleObj name="Equation" r:id="rId21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2950" y="3455988"/>
                        <a:ext cx="28733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6"/>
          <p:cNvSpPr/>
          <p:nvPr/>
        </p:nvSpPr>
        <p:spPr>
          <a:xfrm>
            <a:off x="4758592" y="3565634"/>
            <a:ext cx="1479168" cy="1157430"/>
          </a:xfrm>
          <a:custGeom>
            <a:avLst/>
            <a:gdLst>
              <a:gd name="connsiteX0" fmla="*/ 537308 w 1479168"/>
              <a:gd name="connsiteY0" fmla="*/ 104666 h 1157430"/>
              <a:gd name="connsiteX1" fmla="*/ 3908 w 1479168"/>
              <a:gd name="connsiteY1" fmla="*/ 536466 h 1157430"/>
              <a:gd name="connsiteX2" fmla="*/ 334108 w 1479168"/>
              <a:gd name="connsiteY2" fmla="*/ 1095266 h 1157430"/>
              <a:gd name="connsiteX3" fmla="*/ 1032608 w 1479168"/>
              <a:gd name="connsiteY3" fmla="*/ 1095266 h 1157430"/>
              <a:gd name="connsiteX4" fmla="*/ 1477108 w 1479168"/>
              <a:gd name="connsiteY4" fmla="*/ 663466 h 1157430"/>
              <a:gd name="connsiteX5" fmla="*/ 1185008 w 1479168"/>
              <a:gd name="connsiteY5" fmla="*/ 180866 h 1157430"/>
              <a:gd name="connsiteX6" fmla="*/ 867508 w 1479168"/>
              <a:gd name="connsiteY6" fmla="*/ 3066 h 1157430"/>
              <a:gd name="connsiteX7" fmla="*/ 537308 w 1479168"/>
              <a:gd name="connsiteY7" fmla="*/ 104666 h 115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9168" h="1157430">
                <a:moveTo>
                  <a:pt x="537308" y="104666"/>
                </a:moveTo>
                <a:cubicBezTo>
                  <a:pt x="393375" y="193566"/>
                  <a:pt x="37775" y="371366"/>
                  <a:pt x="3908" y="536466"/>
                </a:cubicBezTo>
                <a:cubicBezTo>
                  <a:pt x="-29959" y="701566"/>
                  <a:pt x="162658" y="1002133"/>
                  <a:pt x="334108" y="1095266"/>
                </a:cubicBezTo>
                <a:cubicBezTo>
                  <a:pt x="505558" y="1188399"/>
                  <a:pt x="842108" y="1167233"/>
                  <a:pt x="1032608" y="1095266"/>
                </a:cubicBezTo>
                <a:cubicBezTo>
                  <a:pt x="1223108" y="1023299"/>
                  <a:pt x="1451708" y="815866"/>
                  <a:pt x="1477108" y="663466"/>
                </a:cubicBezTo>
                <a:cubicBezTo>
                  <a:pt x="1502508" y="511066"/>
                  <a:pt x="1286608" y="290933"/>
                  <a:pt x="1185008" y="180866"/>
                </a:cubicBezTo>
                <a:cubicBezTo>
                  <a:pt x="1083408" y="70799"/>
                  <a:pt x="977575" y="15766"/>
                  <a:pt x="867508" y="3066"/>
                </a:cubicBezTo>
                <a:cubicBezTo>
                  <a:pt x="757441" y="-9634"/>
                  <a:pt x="681241" y="15766"/>
                  <a:pt x="537308" y="104666"/>
                </a:cubicBezTo>
                <a:close/>
              </a:path>
            </a:pathLst>
          </a:cu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350770" y="3005971"/>
            <a:ext cx="1469473" cy="1139709"/>
          </a:xfrm>
          <a:custGeom>
            <a:avLst/>
            <a:gdLst>
              <a:gd name="connsiteX0" fmla="*/ 637530 w 1469473"/>
              <a:gd name="connsiteY0" fmla="*/ 16629 h 1139709"/>
              <a:gd name="connsiteX1" fmla="*/ 78730 w 1469473"/>
              <a:gd name="connsiteY1" fmla="*/ 296029 h 1139709"/>
              <a:gd name="connsiteX2" fmla="*/ 91430 w 1469473"/>
              <a:gd name="connsiteY2" fmla="*/ 956429 h 1139709"/>
              <a:gd name="connsiteX3" fmla="*/ 891530 w 1469473"/>
              <a:gd name="connsiteY3" fmla="*/ 1134229 h 1139709"/>
              <a:gd name="connsiteX4" fmla="*/ 1437630 w 1469473"/>
              <a:gd name="connsiteY4" fmla="*/ 804029 h 1139709"/>
              <a:gd name="connsiteX5" fmla="*/ 1374130 w 1469473"/>
              <a:gd name="connsiteY5" fmla="*/ 334129 h 1139709"/>
              <a:gd name="connsiteX6" fmla="*/ 1120130 w 1469473"/>
              <a:gd name="connsiteY6" fmla="*/ 29329 h 1139709"/>
              <a:gd name="connsiteX7" fmla="*/ 574030 w 1469473"/>
              <a:gd name="connsiteY7" fmla="*/ 29329 h 113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9473" h="1139709">
                <a:moveTo>
                  <a:pt x="637530" y="16629"/>
                </a:moveTo>
                <a:cubicBezTo>
                  <a:pt x="403638" y="78012"/>
                  <a:pt x="169747" y="139396"/>
                  <a:pt x="78730" y="296029"/>
                </a:cubicBezTo>
                <a:cubicBezTo>
                  <a:pt x="-12287" y="452662"/>
                  <a:pt x="-44037" y="816729"/>
                  <a:pt x="91430" y="956429"/>
                </a:cubicBezTo>
                <a:cubicBezTo>
                  <a:pt x="226897" y="1096129"/>
                  <a:pt x="667163" y="1159629"/>
                  <a:pt x="891530" y="1134229"/>
                </a:cubicBezTo>
                <a:cubicBezTo>
                  <a:pt x="1115897" y="1108829"/>
                  <a:pt x="1357197" y="937379"/>
                  <a:pt x="1437630" y="804029"/>
                </a:cubicBezTo>
                <a:cubicBezTo>
                  <a:pt x="1518063" y="670679"/>
                  <a:pt x="1427047" y="463246"/>
                  <a:pt x="1374130" y="334129"/>
                </a:cubicBezTo>
                <a:cubicBezTo>
                  <a:pt x="1321213" y="205012"/>
                  <a:pt x="1253480" y="80129"/>
                  <a:pt x="1120130" y="29329"/>
                </a:cubicBezTo>
                <a:cubicBezTo>
                  <a:pt x="986780" y="-21471"/>
                  <a:pt x="780405" y="3929"/>
                  <a:pt x="574030" y="2932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7170823" y="5494363"/>
            <a:ext cx="1032669" cy="766737"/>
          </a:xfrm>
          <a:custGeom>
            <a:avLst/>
            <a:gdLst>
              <a:gd name="connsiteX0" fmla="*/ 195177 w 1032669"/>
              <a:gd name="connsiteY0" fmla="*/ 93637 h 766737"/>
              <a:gd name="connsiteX1" fmla="*/ 4677 w 1032669"/>
              <a:gd name="connsiteY1" fmla="*/ 500037 h 766737"/>
              <a:gd name="connsiteX2" fmla="*/ 411077 w 1032669"/>
              <a:gd name="connsiteY2" fmla="*/ 766737 h 766737"/>
              <a:gd name="connsiteX3" fmla="*/ 893677 w 1032669"/>
              <a:gd name="connsiteY3" fmla="*/ 690537 h 766737"/>
              <a:gd name="connsiteX4" fmla="*/ 1020677 w 1032669"/>
              <a:gd name="connsiteY4" fmla="*/ 271437 h 766737"/>
              <a:gd name="connsiteX5" fmla="*/ 652377 w 1032669"/>
              <a:gd name="connsiteY5" fmla="*/ 17437 h 766737"/>
              <a:gd name="connsiteX6" fmla="*/ 271377 w 1032669"/>
              <a:gd name="connsiteY6" fmla="*/ 30137 h 766737"/>
              <a:gd name="connsiteX7" fmla="*/ 195177 w 1032669"/>
              <a:gd name="connsiteY7" fmla="*/ 93637 h 7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2669" h="766737">
                <a:moveTo>
                  <a:pt x="195177" y="93637"/>
                </a:moveTo>
                <a:cubicBezTo>
                  <a:pt x="150727" y="171954"/>
                  <a:pt x="-31306" y="387854"/>
                  <a:pt x="4677" y="500037"/>
                </a:cubicBezTo>
                <a:cubicBezTo>
                  <a:pt x="40660" y="612220"/>
                  <a:pt x="262910" y="734987"/>
                  <a:pt x="411077" y="766737"/>
                </a:cubicBezTo>
                <a:cubicBezTo>
                  <a:pt x="559244" y="798487"/>
                  <a:pt x="792077" y="773087"/>
                  <a:pt x="893677" y="690537"/>
                </a:cubicBezTo>
                <a:cubicBezTo>
                  <a:pt x="995277" y="607987"/>
                  <a:pt x="1060894" y="383620"/>
                  <a:pt x="1020677" y="271437"/>
                </a:cubicBezTo>
                <a:cubicBezTo>
                  <a:pt x="980460" y="159254"/>
                  <a:pt x="777260" y="57654"/>
                  <a:pt x="652377" y="17437"/>
                </a:cubicBezTo>
                <a:cubicBezTo>
                  <a:pt x="527494" y="-22780"/>
                  <a:pt x="347577" y="17437"/>
                  <a:pt x="271377" y="30137"/>
                </a:cubicBezTo>
                <a:cubicBezTo>
                  <a:pt x="195177" y="42837"/>
                  <a:pt x="239627" y="15320"/>
                  <a:pt x="195177" y="93637"/>
                </a:cubicBezTo>
                <a:close/>
              </a:path>
            </a:pathLst>
          </a:cu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393835" y="4491097"/>
            <a:ext cx="1716085" cy="919233"/>
          </a:xfrm>
          <a:custGeom>
            <a:avLst/>
            <a:gdLst>
              <a:gd name="connsiteX0" fmla="*/ 654665 w 1716085"/>
              <a:gd name="connsiteY0" fmla="*/ 55503 h 919233"/>
              <a:gd name="connsiteX1" fmla="*/ 133965 w 1716085"/>
              <a:gd name="connsiteY1" fmla="*/ 322203 h 919233"/>
              <a:gd name="connsiteX2" fmla="*/ 6965 w 1716085"/>
              <a:gd name="connsiteY2" fmla="*/ 690503 h 919233"/>
              <a:gd name="connsiteX3" fmla="*/ 286365 w 1716085"/>
              <a:gd name="connsiteY3" fmla="*/ 919103 h 919233"/>
              <a:gd name="connsiteX4" fmla="*/ 1530965 w 1716085"/>
              <a:gd name="connsiteY4" fmla="*/ 715903 h 919233"/>
              <a:gd name="connsiteX5" fmla="*/ 1683365 w 1716085"/>
              <a:gd name="connsiteY5" fmla="*/ 271403 h 919233"/>
              <a:gd name="connsiteX6" fmla="*/ 1264265 w 1716085"/>
              <a:gd name="connsiteY6" fmla="*/ 17403 h 919233"/>
              <a:gd name="connsiteX7" fmla="*/ 654665 w 1716085"/>
              <a:gd name="connsiteY7" fmla="*/ 55503 h 91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6085" h="919233">
                <a:moveTo>
                  <a:pt x="654665" y="55503"/>
                </a:moveTo>
                <a:cubicBezTo>
                  <a:pt x="466282" y="106303"/>
                  <a:pt x="241915" y="216370"/>
                  <a:pt x="133965" y="322203"/>
                </a:cubicBezTo>
                <a:cubicBezTo>
                  <a:pt x="26015" y="428036"/>
                  <a:pt x="-18435" y="591020"/>
                  <a:pt x="6965" y="690503"/>
                </a:cubicBezTo>
                <a:cubicBezTo>
                  <a:pt x="32365" y="789986"/>
                  <a:pt x="32365" y="914870"/>
                  <a:pt x="286365" y="919103"/>
                </a:cubicBezTo>
                <a:cubicBezTo>
                  <a:pt x="540365" y="923336"/>
                  <a:pt x="1298132" y="823853"/>
                  <a:pt x="1530965" y="715903"/>
                </a:cubicBezTo>
                <a:cubicBezTo>
                  <a:pt x="1763798" y="607953"/>
                  <a:pt x="1727815" y="387820"/>
                  <a:pt x="1683365" y="271403"/>
                </a:cubicBezTo>
                <a:cubicBezTo>
                  <a:pt x="1638915" y="154986"/>
                  <a:pt x="1431482" y="53386"/>
                  <a:pt x="1264265" y="17403"/>
                </a:cubicBezTo>
                <a:cubicBezTo>
                  <a:pt x="1097048" y="-18580"/>
                  <a:pt x="843048" y="4703"/>
                  <a:pt x="654665" y="55503"/>
                </a:cubicBezTo>
                <a:close/>
              </a:path>
            </a:pathLst>
          </a:cu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ight Arrow 28"/>
          <p:cNvSpPr/>
          <p:nvPr/>
        </p:nvSpPr>
        <p:spPr>
          <a:xfrm rot="13476490">
            <a:off x="5968864" y="4582201"/>
            <a:ext cx="472671" cy="2838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ight Arrow 29"/>
          <p:cNvSpPr/>
          <p:nvPr/>
        </p:nvSpPr>
        <p:spPr>
          <a:xfrm rot="17679865">
            <a:off x="7921691" y="4259785"/>
            <a:ext cx="458319" cy="2607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ight Arrow 30"/>
          <p:cNvSpPr/>
          <p:nvPr/>
        </p:nvSpPr>
        <p:spPr>
          <a:xfrm rot="3974053">
            <a:off x="7265572" y="5256842"/>
            <a:ext cx="492955" cy="2686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Bent Arrow 31"/>
          <p:cNvSpPr/>
          <p:nvPr/>
        </p:nvSpPr>
        <p:spPr>
          <a:xfrm rot="16200000" flipH="1" flipV="1">
            <a:off x="5530850" y="1422400"/>
            <a:ext cx="1657350" cy="1466850"/>
          </a:xfrm>
          <a:prstGeom prst="bentArrow">
            <a:avLst>
              <a:gd name="adj1" fmla="val 25000"/>
              <a:gd name="adj2" fmla="val 14844"/>
              <a:gd name="adj3" fmla="val 25000"/>
              <a:gd name="adj4" fmla="val 43750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04408" y="5224518"/>
            <a:ext cx="467102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Clusters are the essential communicating classes</a:t>
            </a:r>
            <a:endParaRPr lang="en-US" sz="2400" dirty="0">
              <a:solidFill>
                <a:prstClr val="black"/>
              </a:solidFill>
              <a:latin typeface="P22 Typewriter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286022" y="4216400"/>
            <a:ext cx="169333" cy="1834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523089" y="4128911"/>
            <a:ext cx="169333" cy="1834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164689" y="3764844"/>
            <a:ext cx="169333" cy="1834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879645" y="3776133"/>
            <a:ext cx="169333" cy="1834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5455356" y="4315178"/>
            <a:ext cx="169333" cy="1834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216422" y="4693356"/>
            <a:ext cx="169333" cy="18344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83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min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617720" cy="3492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88504" y="4604083"/>
            <a:ext cx="508000" cy="5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178" y="2960510"/>
            <a:ext cx="2017889" cy="12558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48578" y="2816577"/>
            <a:ext cx="2017889" cy="125588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4758592" y="3565634"/>
            <a:ext cx="1479168" cy="1157430"/>
          </a:xfrm>
          <a:custGeom>
            <a:avLst/>
            <a:gdLst>
              <a:gd name="connsiteX0" fmla="*/ 537308 w 1479168"/>
              <a:gd name="connsiteY0" fmla="*/ 104666 h 1157430"/>
              <a:gd name="connsiteX1" fmla="*/ 3908 w 1479168"/>
              <a:gd name="connsiteY1" fmla="*/ 536466 h 1157430"/>
              <a:gd name="connsiteX2" fmla="*/ 334108 w 1479168"/>
              <a:gd name="connsiteY2" fmla="*/ 1095266 h 1157430"/>
              <a:gd name="connsiteX3" fmla="*/ 1032608 w 1479168"/>
              <a:gd name="connsiteY3" fmla="*/ 1095266 h 1157430"/>
              <a:gd name="connsiteX4" fmla="*/ 1477108 w 1479168"/>
              <a:gd name="connsiteY4" fmla="*/ 663466 h 1157430"/>
              <a:gd name="connsiteX5" fmla="*/ 1185008 w 1479168"/>
              <a:gd name="connsiteY5" fmla="*/ 180866 h 1157430"/>
              <a:gd name="connsiteX6" fmla="*/ 867508 w 1479168"/>
              <a:gd name="connsiteY6" fmla="*/ 3066 h 1157430"/>
              <a:gd name="connsiteX7" fmla="*/ 537308 w 1479168"/>
              <a:gd name="connsiteY7" fmla="*/ 104666 h 115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9168" h="1157430">
                <a:moveTo>
                  <a:pt x="537308" y="104666"/>
                </a:moveTo>
                <a:cubicBezTo>
                  <a:pt x="393375" y="193566"/>
                  <a:pt x="37775" y="371366"/>
                  <a:pt x="3908" y="536466"/>
                </a:cubicBezTo>
                <a:cubicBezTo>
                  <a:pt x="-29959" y="701566"/>
                  <a:pt x="162658" y="1002133"/>
                  <a:pt x="334108" y="1095266"/>
                </a:cubicBezTo>
                <a:cubicBezTo>
                  <a:pt x="505558" y="1188399"/>
                  <a:pt x="842108" y="1167233"/>
                  <a:pt x="1032608" y="1095266"/>
                </a:cubicBezTo>
                <a:cubicBezTo>
                  <a:pt x="1223108" y="1023299"/>
                  <a:pt x="1451708" y="815866"/>
                  <a:pt x="1477108" y="663466"/>
                </a:cubicBezTo>
                <a:cubicBezTo>
                  <a:pt x="1502508" y="511066"/>
                  <a:pt x="1286608" y="290933"/>
                  <a:pt x="1185008" y="180866"/>
                </a:cubicBezTo>
                <a:cubicBezTo>
                  <a:pt x="1083408" y="70799"/>
                  <a:pt x="977575" y="15766"/>
                  <a:pt x="867508" y="3066"/>
                </a:cubicBezTo>
                <a:cubicBezTo>
                  <a:pt x="757441" y="-9634"/>
                  <a:pt x="681241" y="15766"/>
                  <a:pt x="537308" y="104666"/>
                </a:cubicBezTo>
                <a:close/>
              </a:path>
            </a:pathLst>
          </a:cu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350770" y="3005971"/>
            <a:ext cx="1469473" cy="1139709"/>
          </a:xfrm>
          <a:custGeom>
            <a:avLst/>
            <a:gdLst>
              <a:gd name="connsiteX0" fmla="*/ 637530 w 1469473"/>
              <a:gd name="connsiteY0" fmla="*/ 16629 h 1139709"/>
              <a:gd name="connsiteX1" fmla="*/ 78730 w 1469473"/>
              <a:gd name="connsiteY1" fmla="*/ 296029 h 1139709"/>
              <a:gd name="connsiteX2" fmla="*/ 91430 w 1469473"/>
              <a:gd name="connsiteY2" fmla="*/ 956429 h 1139709"/>
              <a:gd name="connsiteX3" fmla="*/ 891530 w 1469473"/>
              <a:gd name="connsiteY3" fmla="*/ 1134229 h 1139709"/>
              <a:gd name="connsiteX4" fmla="*/ 1437630 w 1469473"/>
              <a:gd name="connsiteY4" fmla="*/ 804029 h 1139709"/>
              <a:gd name="connsiteX5" fmla="*/ 1374130 w 1469473"/>
              <a:gd name="connsiteY5" fmla="*/ 334129 h 1139709"/>
              <a:gd name="connsiteX6" fmla="*/ 1120130 w 1469473"/>
              <a:gd name="connsiteY6" fmla="*/ 29329 h 1139709"/>
              <a:gd name="connsiteX7" fmla="*/ 574030 w 1469473"/>
              <a:gd name="connsiteY7" fmla="*/ 29329 h 1139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9473" h="1139709">
                <a:moveTo>
                  <a:pt x="637530" y="16629"/>
                </a:moveTo>
                <a:cubicBezTo>
                  <a:pt x="403638" y="78012"/>
                  <a:pt x="169747" y="139396"/>
                  <a:pt x="78730" y="296029"/>
                </a:cubicBezTo>
                <a:cubicBezTo>
                  <a:pt x="-12287" y="452662"/>
                  <a:pt x="-44037" y="816729"/>
                  <a:pt x="91430" y="956429"/>
                </a:cubicBezTo>
                <a:cubicBezTo>
                  <a:pt x="226897" y="1096129"/>
                  <a:pt x="667163" y="1159629"/>
                  <a:pt x="891530" y="1134229"/>
                </a:cubicBezTo>
                <a:cubicBezTo>
                  <a:pt x="1115897" y="1108829"/>
                  <a:pt x="1357197" y="937379"/>
                  <a:pt x="1437630" y="804029"/>
                </a:cubicBezTo>
                <a:cubicBezTo>
                  <a:pt x="1518063" y="670679"/>
                  <a:pt x="1427047" y="463246"/>
                  <a:pt x="1374130" y="334129"/>
                </a:cubicBezTo>
                <a:cubicBezTo>
                  <a:pt x="1321213" y="205012"/>
                  <a:pt x="1253480" y="80129"/>
                  <a:pt x="1120130" y="29329"/>
                </a:cubicBezTo>
                <a:cubicBezTo>
                  <a:pt x="986780" y="-21471"/>
                  <a:pt x="780405" y="3929"/>
                  <a:pt x="574030" y="29329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7170823" y="5494363"/>
            <a:ext cx="1032669" cy="766737"/>
          </a:xfrm>
          <a:custGeom>
            <a:avLst/>
            <a:gdLst>
              <a:gd name="connsiteX0" fmla="*/ 195177 w 1032669"/>
              <a:gd name="connsiteY0" fmla="*/ 93637 h 766737"/>
              <a:gd name="connsiteX1" fmla="*/ 4677 w 1032669"/>
              <a:gd name="connsiteY1" fmla="*/ 500037 h 766737"/>
              <a:gd name="connsiteX2" fmla="*/ 411077 w 1032669"/>
              <a:gd name="connsiteY2" fmla="*/ 766737 h 766737"/>
              <a:gd name="connsiteX3" fmla="*/ 893677 w 1032669"/>
              <a:gd name="connsiteY3" fmla="*/ 690537 h 766737"/>
              <a:gd name="connsiteX4" fmla="*/ 1020677 w 1032669"/>
              <a:gd name="connsiteY4" fmla="*/ 271437 h 766737"/>
              <a:gd name="connsiteX5" fmla="*/ 652377 w 1032669"/>
              <a:gd name="connsiteY5" fmla="*/ 17437 h 766737"/>
              <a:gd name="connsiteX6" fmla="*/ 271377 w 1032669"/>
              <a:gd name="connsiteY6" fmla="*/ 30137 h 766737"/>
              <a:gd name="connsiteX7" fmla="*/ 195177 w 1032669"/>
              <a:gd name="connsiteY7" fmla="*/ 93637 h 7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2669" h="766737">
                <a:moveTo>
                  <a:pt x="195177" y="93637"/>
                </a:moveTo>
                <a:cubicBezTo>
                  <a:pt x="150727" y="171954"/>
                  <a:pt x="-31306" y="387854"/>
                  <a:pt x="4677" y="500037"/>
                </a:cubicBezTo>
                <a:cubicBezTo>
                  <a:pt x="40660" y="612220"/>
                  <a:pt x="262910" y="734987"/>
                  <a:pt x="411077" y="766737"/>
                </a:cubicBezTo>
                <a:cubicBezTo>
                  <a:pt x="559244" y="798487"/>
                  <a:pt x="792077" y="773087"/>
                  <a:pt x="893677" y="690537"/>
                </a:cubicBezTo>
                <a:cubicBezTo>
                  <a:pt x="995277" y="607987"/>
                  <a:pt x="1060894" y="383620"/>
                  <a:pt x="1020677" y="271437"/>
                </a:cubicBezTo>
                <a:cubicBezTo>
                  <a:pt x="980460" y="159254"/>
                  <a:pt x="777260" y="57654"/>
                  <a:pt x="652377" y="17437"/>
                </a:cubicBezTo>
                <a:cubicBezTo>
                  <a:pt x="527494" y="-22780"/>
                  <a:pt x="347577" y="17437"/>
                  <a:pt x="271377" y="30137"/>
                </a:cubicBezTo>
                <a:cubicBezTo>
                  <a:pt x="195177" y="42837"/>
                  <a:pt x="239627" y="15320"/>
                  <a:pt x="195177" y="93637"/>
                </a:cubicBezTo>
                <a:close/>
              </a:path>
            </a:pathLst>
          </a:cu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6393835" y="4491097"/>
            <a:ext cx="1716085" cy="919233"/>
          </a:xfrm>
          <a:custGeom>
            <a:avLst/>
            <a:gdLst>
              <a:gd name="connsiteX0" fmla="*/ 654665 w 1716085"/>
              <a:gd name="connsiteY0" fmla="*/ 55503 h 919233"/>
              <a:gd name="connsiteX1" fmla="*/ 133965 w 1716085"/>
              <a:gd name="connsiteY1" fmla="*/ 322203 h 919233"/>
              <a:gd name="connsiteX2" fmla="*/ 6965 w 1716085"/>
              <a:gd name="connsiteY2" fmla="*/ 690503 h 919233"/>
              <a:gd name="connsiteX3" fmla="*/ 286365 w 1716085"/>
              <a:gd name="connsiteY3" fmla="*/ 919103 h 919233"/>
              <a:gd name="connsiteX4" fmla="*/ 1530965 w 1716085"/>
              <a:gd name="connsiteY4" fmla="*/ 715903 h 919233"/>
              <a:gd name="connsiteX5" fmla="*/ 1683365 w 1716085"/>
              <a:gd name="connsiteY5" fmla="*/ 271403 h 919233"/>
              <a:gd name="connsiteX6" fmla="*/ 1264265 w 1716085"/>
              <a:gd name="connsiteY6" fmla="*/ 17403 h 919233"/>
              <a:gd name="connsiteX7" fmla="*/ 654665 w 1716085"/>
              <a:gd name="connsiteY7" fmla="*/ 55503 h 919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6085" h="919233">
                <a:moveTo>
                  <a:pt x="654665" y="55503"/>
                </a:moveTo>
                <a:cubicBezTo>
                  <a:pt x="466282" y="106303"/>
                  <a:pt x="241915" y="216370"/>
                  <a:pt x="133965" y="322203"/>
                </a:cubicBezTo>
                <a:cubicBezTo>
                  <a:pt x="26015" y="428036"/>
                  <a:pt x="-18435" y="591020"/>
                  <a:pt x="6965" y="690503"/>
                </a:cubicBezTo>
                <a:cubicBezTo>
                  <a:pt x="32365" y="789986"/>
                  <a:pt x="32365" y="914870"/>
                  <a:pt x="286365" y="919103"/>
                </a:cubicBezTo>
                <a:cubicBezTo>
                  <a:pt x="540365" y="923336"/>
                  <a:pt x="1298132" y="823853"/>
                  <a:pt x="1530965" y="715903"/>
                </a:cubicBezTo>
                <a:cubicBezTo>
                  <a:pt x="1763798" y="607953"/>
                  <a:pt x="1727815" y="387820"/>
                  <a:pt x="1683365" y="271403"/>
                </a:cubicBezTo>
                <a:cubicBezTo>
                  <a:pt x="1638915" y="154986"/>
                  <a:pt x="1431482" y="53386"/>
                  <a:pt x="1264265" y="17403"/>
                </a:cubicBezTo>
                <a:cubicBezTo>
                  <a:pt x="1097048" y="-18580"/>
                  <a:pt x="843048" y="4703"/>
                  <a:pt x="654665" y="55503"/>
                </a:cubicBezTo>
                <a:close/>
              </a:path>
            </a:pathLst>
          </a:cu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Right Arrow 28"/>
          <p:cNvSpPr/>
          <p:nvPr/>
        </p:nvSpPr>
        <p:spPr>
          <a:xfrm rot="13476490">
            <a:off x="5968864" y="4582201"/>
            <a:ext cx="472671" cy="2838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Right Arrow 29"/>
          <p:cNvSpPr/>
          <p:nvPr/>
        </p:nvSpPr>
        <p:spPr>
          <a:xfrm rot="17679865">
            <a:off x="7921691" y="4259785"/>
            <a:ext cx="458319" cy="2607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Right Arrow 30"/>
          <p:cNvSpPr/>
          <p:nvPr/>
        </p:nvSpPr>
        <p:spPr>
          <a:xfrm rot="3974053">
            <a:off x="7265572" y="5256842"/>
            <a:ext cx="492955" cy="2686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Bent Arrow 31"/>
          <p:cNvSpPr/>
          <p:nvPr/>
        </p:nvSpPr>
        <p:spPr>
          <a:xfrm rot="16200000" flipH="1" flipV="1">
            <a:off x="5530850" y="1422400"/>
            <a:ext cx="1657350" cy="1466850"/>
          </a:xfrm>
          <a:prstGeom prst="bentArrow">
            <a:avLst>
              <a:gd name="adj1" fmla="val 25000"/>
              <a:gd name="adj2" fmla="val 14844"/>
              <a:gd name="adj3" fmla="val 25000"/>
              <a:gd name="adj4" fmla="val 43750"/>
            </a:avLst>
          </a:prstGeo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04408" y="5224518"/>
            <a:ext cx="4671028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Markov chain theory yields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suitable renormalization</a:t>
            </a:r>
            <a:endParaRPr lang="en-US" sz="2400" dirty="0">
              <a:solidFill>
                <a:prstClr val="black"/>
              </a:solidFill>
              <a:latin typeface="P22 Typewriter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535717" y="3863852"/>
            <a:ext cx="2627757" cy="743049"/>
          </a:xfrm>
          <a:prstGeom prst="wedgeRoundRectCallout">
            <a:avLst>
              <a:gd name="adj1" fmla="val 133387"/>
              <a:gd name="adj2" fmla="val 34689"/>
              <a:gd name="adj3" fmla="val 16667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/>
              <a:ea typeface="ＭＳ Ｐゴシック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94599" y="3587524"/>
            <a:ext cx="4671028" cy="1158875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P22 Typewriter" charset="0"/>
              </a:rPr>
              <a:t>super-agent</a:t>
            </a:r>
            <a:endParaRPr lang="en-US" sz="2800" dirty="0">
              <a:solidFill>
                <a:srgbClr val="FFFFFF"/>
              </a:solidFill>
              <a:latin typeface="P22 Typewriter" charset="0"/>
            </a:endParaRPr>
          </a:p>
        </p:txBody>
      </p:sp>
      <p:sp>
        <p:nvSpPr>
          <p:cNvPr id="17" name="Left-Right Arrow 16"/>
          <p:cNvSpPr/>
          <p:nvPr/>
        </p:nvSpPr>
        <p:spPr>
          <a:xfrm>
            <a:off x="7704673" y="3419345"/>
            <a:ext cx="794148" cy="274852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7289584" y="5787380"/>
            <a:ext cx="794148" cy="274852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>
            <a:off x="5168257" y="3963535"/>
            <a:ext cx="794148" cy="274852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6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4873991"/>
              </p:ext>
            </p:extLst>
          </p:nvPr>
        </p:nvGraphicFramePr>
        <p:xfrm>
          <a:off x="5721350" y="3090663"/>
          <a:ext cx="25273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3864" name="Equation" r:id="rId4" imgW="812800" imgH="203200" progId="Equation.DSMT4">
                  <p:embed/>
                </p:oleObj>
              </mc:Choice>
              <mc:Fallback>
                <p:oleObj name="Equation" r:id="rId4" imgW="812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3090663"/>
                        <a:ext cx="25273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88775" y="2849563"/>
            <a:ext cx="5835079" cy="8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40000"/>
              </a:lnSpc>
            </a:pPr>
            <a:r>
              <a:rPr lang="en-US" sz="3200" dirty="0" smtClean="0">
                <a:solidFill>
                  <a:srgbClr val="FF0000"/>
                </a:solidFill>
                <a:latin typeface="P22 Typewriter" charset="0"/>
              </a:rPr>
              <a:t>Parse</a:t>
            </a:r>
            <a:r>
              <a:rPr lang="en-US" sz="3200" dirty="0" smtClean="0">
                <a:solidFill>
                  <a:prstClr val="white"/>
                </a:solidFill>
                <a:latin typeface="P22 Typewriter" charset="0"/>
              </a:rPr>
              <a:t> </a:t>
            </a:r>
            <a:r>
              <a:rPr lang="en-US" sz="3200" dirty="0">
                <a:solidFill>
                  <a:prstClr val="white"/>
                </a:solidFill>
                <a:latin typeface="P22 Typewriter" charset="0"/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latin typeface="P22 Typewriter" charset="0"/>
              </a:rPr>
              <a:t>infinite sequence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30199" y="4042230"/>
            <a:ext cx="5835079" cy="8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40000"/>
              </a:lnSpc>
            </a:pPr>
            <a:r>
              <a:rPr lang="en-US" sz="3200" dirty="0" smtClean="0">
                <a:latin typeface="P22 Typewriter" charset="0"/>
              </a:rPr>
              <a:t>using </a:t>
            </a:r>
            <a:r>
              <a:rPr lang="en-US" sz="3200" dirty="0" smtClean="0">
                <a:solidFill>
                  <a:srgbClr val="00FFFF"/>
                </a:solidFill>
                <a:latin typeface="P22 Typewriter" charset="0"/>
              </a:rPr>
              <a:t>message passing</a:t>
            </a:r>
          </a:p>
        </p:txBody>
      </p:sp>
    </p:spTree>
    <p:extLst>
      <p:ext uri="{BB962C8B-B14F-4D97-AF65-F5344CB8AC3E}">
        <p14:creationId xmlns:p14="http://schemas.microsoft.com/office/powerpoint/2010/main" val="27818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300990"/>
              </p:ext>
            </p:extLst>
          </p:nvPr>
        </p:nvGraphicFramePr>
        <p:xfrm>
          <a:off x="458788" y="2558115"/>
          <a:ext cx="5921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64" name="Equation" r:id="rId4" imgW="190500" imgH="203200" progId="Equation.DSMT4">
                  <p:embed/>
                </p:oleObj>
              </mc:Choice>
              <mc:Fallback>
                <p:oleObj name="Equation" r:id="rId4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2558115"/>
                        <a:ext cx="59213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113937"/>
              </p:ext>
            </p:extLst>
          </p:nvPr>
        </p:nvGraphicFramePr>
        <p:xfrm>
          <a:off x="1347038" y="2598551"/>
          <a:ext cx="6334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65" name="Equation" r:id="rId6" imgW="203200" imgH="203200" progId="Equation.DSMT4">
                  <p:embed/>
                </p:oleObj>
              </mc:Choice>
              <mc:Fallback>
                <p:oleObj name="Equation" r:id="rId6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038" y="2598551"/>
                        <a:ext cx="6334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242970"/>
              </p:ext>
            </p:extLst>
          </p:nvPr>
        </p:nvGraphicFramePr>
        <p:xfrm>
          <a:off x="2462213" y="2592637"/>
          <a:ext cx="6318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66" name="Equation" r:id="rId8" imgW="203200" imgH="203200" progId="Equation.DSMT4">
                  <p:embed/>
                </p:oleObj>
              </mc:Choice>
              <mc:Fallback>
                <p:oleObj name="Equation" r:id="rId8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2592637"/>
                        <a:ext cx="6318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844610"/>
              </p:ext>
            </p:extLst>
          </p:nvPr>
        </p:nvGraphicFramePr>
        <p:xfrm>
          <a:off x="3401452" y="2773362"/>
          <a:ext cx="55245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67" name="Equation" r:id="rId10" imgW="177800" imgH="76200" progId="Equation.DSMT4">
                  <p:embed/>
                </p:oleObj>
              </mc:Choice>
              <mc:Fallback>
                <p:oleObj name="Equation" r:id="rId10" imgW="177800" imgH="76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452" y="2773362"/>
                        <a:ext cx="55245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wAho.png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116" y="149412"/>
            <a:ext cx="7493000" cy="212164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2353" y="2226235"/>
            <a:ext cx="194235" cy="194236"/>
          </a:xfrm>
          <a:prstGeom prst="ellipse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556871" y="2229223"/>
            <a:ext cx="194235" cy="194236"/>
          </a:xfrm>
          <a:prstGeom prst="ellipse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620683" y="2262094"/>
            <a:ext cx="194235" cy="194236"/>
          </a:xfrm>
          <a:prstGeom prst="ellipse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760258" y="2220352"/>
            <a:ext cx="194235" cy="194236"/>
          </a:xfrm>
          <a:prstGeom prst="ellipse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63365" y="2238188"/>
            <a:ext cx="194235" cy="194236"/>
          </a:xfrm>
          <a:prstGeom prst="ellipse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585011" y="2220352"/>
            <a:ext cx="194235" cy="194236"/>
          </a:xfrm>
          <a:prstGeom prst="ellipse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500471" y="2220352"/>
            <a:ext cx="194235" cy="194236"/>
          </a:xfrm>
          <a:prstGeom prst="ellipse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547223" y="2220352"/>
            <a:ext cx="194235" cy="194236"/>
          </a:xfrm>
          <a:prstGeom prst="ellipse">
            <a:avLst/>
          </a:prstGeom>
          <a:noFill/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4000" y="4557058"/>
            <a:ext cx="2719296" cy="1658471"/>
            <a:chOff x="209176" y="1195293"/>
            <a:chExt cx="3824942" cy="2315883"/>
          </a:xfrm>
        </p:grpSpPr>
        <p:sp>
          <p:nvSpPr>
            <p:cNvPr id="17" name="Rectangle 16"/>
            <p:cNvSpPr/>
            <p:nvPr/>
          </p:nvSpPr>
          <p:spPr bwMode="auto">
            <a:xfrm>
              <a:off x="209176" y="1195293"/>
              <a:ext cx="3824942" cy="2315883"/>
            </a:xfrm>
            <a:prstGeom prst="rect">
              <a:avLst/>
            </a:prstGeom>
            <a:solidFill>
              <a:srgbClr val="00FFFF">
                <a:alpha val="18000"/>
              </a:srgbClr>
            </a:solidFill>
            <a:ln>
              <a:solidFill>
                <a:schemeClr val="bg1"/>
              </a:solidFill>
              <a:headEnd type="arrow"/>
              <a:tailEnd type="none"/>
            </a:ln>
            <a:effectLst>
              <a:outerShdw blurRad="63500" dist="35921" dir="2700000" algn="ctr" rotWithShape="0">
                <a:schemeClr val="bg2"/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>
                <a:solidFill>
                  <a:srgbClr val="0066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31996" y="1419411"/>
              <a:ext cx="3303298" cy="1957295"/>
              <a:chOff x="1164113" y="1257407"/>
              <a:chExt cx="6307890" cy="302460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4069740" y="4134960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524351" y="12574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164113" y="2137050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936808" y="3362265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981551" y="25528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226151" y="20448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093050" y="3848208"/>
                <a:ext cx="147053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641951" y="33910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280251" y="31370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156551" y="14352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324951" y="28195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 bwMode="auto">
              <a:xfrm>
                <a:off x="2723171" y="1380854"/>
                <a:ext cx="1461015" cy="66299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3166035" y="2768040"/>
                <a:ext cx="457200" cy="5842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 flipH="1">
                <a:off x="5452035" y="1596754"/>
                <a:ext cx="712836" cy="145068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 flipH="1">
                <a:off x="6252135" y="2993754"/>
                <a:ext cx="1093836" cy="80298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4247171" y="3339540"/>
                <a:ext cx="950864" cy="797215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 flipH="1" flipV="1">
                <a:off x="1324535" y="2336240"/>
                <a:ext cx="611236" cy="98771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none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2126271" y="3514454"/>
                <a:ext cx="1877964" cy="63788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37" name="Straight Arrow Connector 36"/>
              <p:cNvCxnSpPr/>
              <p:nvPr/>
            </p:nvCxnSpPr>
            <p:spPr bwMode="auto">
              <a:xfrm>
                <a:off x="4399571" y="2269854"/>
                <a:ext cx="836564" cy="81568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3" name="Straight Arrow Connector 42"/>
              <p:cNvCxnSpPr>
                <a:endCxn id="29" idx="1"/>
              </p:cNvCxnSpPr>
              <p:nvPr/>
            </p:nvCxnSpPr>
            <p:spPr bwMode="auto">
              <a:xfrm>
                <a:off x="6342671" y="1596754"/>
                <a:ext cx="1003815" cy="12442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1389671" y="2269854"/>
                <a:ext cx="1458864" cy="26958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45" name="Straight Arrow Connector 44"/>
              <p:cNvCxnSpPr/>
              <p:nvPr/>
            </p:nvCxnSpPr>
            <p:spPr bwMode="auto">
              <a:xfrm>
                <a:off x="2646971" y="1469754"/>
                <a:ext cx="343415" cy="10156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0" name="Straight Arrow Connector 49"/>
              <p:cNvCxnSpPr/>
              <p:nvPr/>
            </p:nvCxnSpPr>
            <p:spPr bwMode="auto">
              <a:xfrm flipV="1">
                <a:off x="3802671" y="2272740"/>
                <a:ext cx="430164" cy="103851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1" name="Straight Arrow Connector 50"/>
              <p:cNvCxnSpPr/>
              <p:nvPr/>
            </p:nvCxnSpPr>
            <p:spPr bwMode="auto">
              <a:xfrm>
                <a:off x="3789971" y="3565254"/>
                <a:ext cx="290464" cy="46008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2" name="Straight Arrow Connector 51"/>
              <p:cNvCxnSpPr/>
              <p:nvPr/>
            </p:nvCxnSpPr>
            <p:spPr bwMode="auto">
              <a:xfrm>
                <a:off x="5466371" y="3323954"/>
                <a:ext cx="584715" cy="5330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3" name="Straight Arrow Connector 52"/>
              <p:cNvCxnSpPr/>
              <p:nvPr/>
            </p:nvCxnSpPr>
            <p:spPr bwMode="auto">
              <a:xfrm flipV="1">
                <a:off x="2164371" y="2742640"/>
                <a:ext cx="760364" cy="61941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7" name="Straight Arrow Connector 56"/>
              <p:cNvCxnSpPr/>
              <p:nvPr/>
            </p:nvCxnSpPr>
            <p:spPr bwMode="auto">
              <a:xfrm flipV="1">
                <a:off x="4488471" y="1536140"/>
                <a:ext cx="1573164" cy="55591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8" name="Straight Arrow Connector 57"/>
              <p:cNvCxnSpPr/>
              <p:nvPr/>
            </p:nvCxnSpPr>
            <p:spPr bwMode="auto">
              <a:xfrm flipV="1">
                <a:off x="1364271" y="1447240"/>
                <a:ext cx="1065164" cy="64481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59" name="Straight Arrow Connector 58"/>
              <p:cNvCxnSpPr/>
              <p:nvPr/>
            </p:nvCxnSpPr>
            <p:spPr bwMode="auto">
              <a:xfrm flipV="1">
                <a:off x="5561621" y="2895040"/>
                <a:ext cx="1706514" cy="25111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  <p:grpSp>
        <p:nvGrpSpPr>
          <p:cNvPr id="89" name="Group 88"/>
          <p:cNvGrpSpPr/>
          <p:nvPr/>
        </p:nvGrpSpPr>
        <p:grpSpPr>
          <a:xfrm>
            <a:off x="6039224" y="4601882"/>
            <a:ext cx="2880659" cy="1628588"/>
            <a:chOff x="346635" y="3541058"/>
            <a:chExt cx="3926542" cy="2465295"/>
          </a:xfrm>
        </p:grpSpPr>
        <p:sp>
          <p:nvSpPr>
            <p:cNvPr id="90" name="Rectangle 89"/>
            <p:cNvSpPr/>
            <p:nvPr/>
          </p:nvSpPr>
          <p:spPr bwMode="auto">
            <a:xfrm>
              <a:off x="346635" y="3541058"/>
              <a:ext cx="3926542" cy="2465295"/>
            </a:xfrm>
            <a:prstGeom prst="rect">
              <a:avLst/>
            </a:prstGeom>
            <a:solidFill>
              <a:srgbClr val="00FFFF">
                <a:alpha val="18000"/>
              </a:srgbClr>
            </a:solidFill>
            <a:ln>
              <a:solidFill>
                <a:schemeClr val="bg1"/>
              </a:solidFill>
            </a:ln>
            <a:effectLst>
              <a:outerShdw blurRad="63500" dist="35921" dir="2700000" algn="ctr" rotWithShape="0">
                <a:schemeClr val="bg2"/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>
                <a:solidFill>
                  <a:srgbClr val="0066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552824" y="3839884"/>
              <a:ext cx="3556000" cy="1942353"/>
              <a:chOff x="1164113" y="1257407"/>
              <a:chExt cx="6307890" cy="3024606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4069740" y="4134960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2524351" y="12574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164113" y="2137050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936808" y="3362265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2981551" y="25528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4226151" y="20448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093051" y="38482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3641951" y="33910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5280251" y="31370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6156551" y="14352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7324951" y="28195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3" name="Straight Arrow Connector 102"/>
              <p:cNvCxnSpPr/>
              <p:nvPr/>
            </p:nvCxnSpPr>
            <p:spPr bwMode="auto">
              <a:xfrm flipV="1">
                <a:off x="3316941" y="2178322"/>
                <a:ext cx="777598" cy="346737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headEnd type="arrow"/>
                <a:tailEnd type="none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03"/>
              <p:cNvCxnSpPr/>
              <p:nvPr/>
            </p:nvCxnSpPr>
            <p:spPr bwMode="auto">
              <a:xfrm>
                <a:off x="3166035" y="2768040"/>
                <a:ext cx="457200" cy="584200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5" name="Straight Arrow Connector 104"/>
              <p:cNvCxnSpPr/>
              <p:nvPr/>
            </p:nvCxnSpPr>
            <p:spPr bwMode="auto">
              <a:xfrm flipH="1">
                <a:off x="4512235" y="1596754"/>
                <a:ext cx="1652636" cy="495011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6" name="Straight Arrow Connector 105"/>
              <p:cNvCxnSpPr/>
              <p:nvPr/>
            </p:nvCxnSpPr>
            <p:spPr bwMode="auto">
              <a:xfrm flipH="1">
                <a:off x="6252135" y="2993754"/>
                <a:ext cx="1093836" cy="802986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7" name="Straight Arrow Connector 106"/>
              <p:cNvCxnSpPr/>
              <p:nvPr/>
            </p:nvCxnSpPr>
            <p:spPr bwMode="auto">
              <a:xfrm flipH="1" flipV="1">
                <a:off x="1324535" y="2336240"/>
                <a:ext cx="611236" cy="987714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/>
              <p:nvPr/>
            </p:nvCxnSpPr>
            <p:spPr bwMode="auto">
              <a:xfrm>
                <a:off x="2126271" y="3514454"/>
                <a:ext cx="1877964" cy="637886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/>
              <p:nvPr/>
            </p:nvCxnSpPr>
            <p:spPr bwMode="auto">
              <a:xfrm>
                <a:off x="4399571" y="2269854"/>
                <a:ext cx="836564" cy="815686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endCxn id="102" idx="1"/>
              </p:cNvCxnSpPr>
              <p:nvPr/>
            </p:nvCxnSpPr>
            <p:spPr bwMode="auto">
              <a:xfrm>
                <a:off x="6342671" y="1596754"/>
                <a:ext cx="1003815" cy="12442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 bwMode="auto">
              <a:xfrm>
                <a:off x="2646971" y="1469754"/>
                <a:ext cx="343415" cy="10156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 bwMode="auto">
              <a:xfrm flipV="1">
                <a:off x="3802671" y="2272740"/>
                <a:ext cx="430164" cy="1038514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 bwMode="auto">
              <a:xfrm>
                <a:off x="3789971" y="3565254"/>
                <a:ext cx="290464" cy="460086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 bwMode="auto">
              <a:xfrm>
                <a:off x="5466371" y="3323954"/>
                <a:ext cx="584715" cy="533088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 bwMode="auto">
              <a:xfrm flipV="1">
                <a:off x="2164371" y="2742640"/>
                <a:ext cx="760364" cy="619414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 bwMode="auto">
              <a:xfrm flipV="1">
                <a:off x="1364271" y="1447240"/>
                <a:ext cx="1065164" cy="644814"/>
              </a:xfrm>
              <a:prstGeom prst="straightConnector1">
                <a:avLst/>
              </a:prstGeom>
              <a:ln>
                <a:solidFill>
                  <a:srgbClr val="FFFF00"/>
                </a:solidFill>
                <a:tailEnd type="arrow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/>
          <p:cNvGrpSpPr/>
          <p:nvPr/>
        </p:nvGrpSpPr>
        <p:grpSpPr>
          <a:xfrm>
            <a:off x="3152587" y="4601882"/>
            <a:ext cx="2689413" cy="1628591"/>
            <a:chOff x="4753274" y="332011"/>
            <a:chExt cx="3824942" cy="2375647"/>
          </a:xfrm>
        </p:grpSpPr>
        <p:sp>
          <p:nvSpPr>
            <p:cNvPr id="118" name="Rectangle 117"/>
            <p:cNvSpPr/>
            <p:nvPr/>
          </p:nvSpPr>
          <p:spPr bwMode="auto">
            <a:xfrm>
              <a:off x="4753274" y="332011"/>
              <a:ext cx="3824942" cy="2375647"/>
            </a:xfrm>
            <a:prstGeom prst="rect">
              <a:avLst/>
            </a:prstGeom>
            <a:solidFill>
              <a:srgbClr val="00FFFF">
                <a:alpha val="18000"/>
              </a:srgbClr>
            </a:solidFill>
            <a:ln>
              <a:solidFill>
                <a:srgbClr val="FFFFFF"/>
              </a:solidFill>
            </a:ln>
            <a:effectLst>
              <a:outerShdw blurRad="63500" dist="35921" dir="2700000" algn="ctr" rotWithShape="0">
                <a:schemeClr val="bg2"/>
              </a:outerShdw>
            </a:effectLst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4400">
                <a:solidFill>
                  <a:srgbClr val="0066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065060" y="493056"/>
              <a:ext cx="3480546" cy="1912471"/>
              <a:chOff x="1164113" y="1257407"/>
              <a:chExt cx="6307890" cy="3024606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4069740" y="4134960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524351" y="12574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1164113" y="2137050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1936808" y="3362265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2981551" y="25528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226151" y="20448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6093051" y="38482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3641951" y="33910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>
              <a:xfrm>
                <a:off x="5280251" y="31370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6156551" y="14352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7324951" y="2819507"/>
                <a:ext cx="147052" cy="147053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1" name="Straight Arrow Connector 130"/>
              <p:cNvCxnSpPr/>
              <p:nvPr/>
            </p:nvCxnSpPr>
            <p:spPr bwMode="auto">
              <a:xfrm>
                <a:off x="2723171" y="1380854"/>
                <a:ext cx="1461015" cy="662997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headEnd type="arrow"/>
                <a:tailEnd type="none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32" name="Straight Arrow Connector 131"/>
              <p:cNvCxnSpPr>
                <a:endCxn id="125" idx="3"/>
              </p:cNvCxnSpPr>
              <p:nvPr/>
            </p:nvCxnSpPr>
            <p:spPr bwMode="auto">
              <a:xfrm flipV="1">
                <a:off x="3272118" y="2170325"/>
                <a:ext cx="975568" cy="38461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33" name="Straight Arrow Connector 132"/>
              <p:cNvCxnSpPr/>
              <p:nvPr/>
            </p:nvCxnSpPr>
            <p:spPr bwMode="auto">
              <a:xfrm flipH="1">
                <a:off x="6252135" y="2993754"/>
                <a:ext cx="1093836" cy="80298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34" name="Straight Arrow Connector 133"/>
              <p:cNvCxnSpPr/>
              <p:nvPr/>
            </p:nvCxnSpPr>
            <p:spPr bwMode="auto">
              <a:xfrm flipH="1" flipV="1">
                <a:off x="1324535" y="2336240"/>
                <a:ext cx="611236" cy="98771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35" name="Straight Arrow Connector 134"/>
              <p:cNvCxnSpPr/>
              <p:nvPr/>
            </p:nvCxnSpPr>
            <p:spPr bwMode="auto">
              <a:xfrm>
                <a:off x="2126271" y="3514454"/>
                <a:ext cx="1877964" cy="63788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36" name="Straight Arrow Connector 135"/>
              <p:cNvCxnSpPr/>
              <p:nvPr/>
            </p:nvCxnSpPr>
            <p:spPr bwMode="auto">
              <a:xfrm flipH="1">
                <a:off x="4258235" y="2269854"/>
                <a:ext cx="141336" cy="1629793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37" name="Straight Arrow Connector 136"/>
              <p:cNvCxnSpPr>
                <a:endCxn id="130" idx="1"/>
              </p:cNvCxnSpPr>
              <p:nvPr/>
            </p:nvCxnSpPr>
            <p:spPr bwMode="auto">
              <a:xfrm>
                <a:off x="6342671" y="1596754"/>
                <a:ext cx="1003815" cy="12442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2646971" y="1469754"/>
                <a:ext cx="343415" cy="10156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39" name="Straight Arrow Connector 138"/>
              <p:cNvCxnSpPr/>
              <p:nvPr/>
            </p:nvCxnSpPr>
            <p:spPr bwMode="auto">
              <a:xfrm flipH="1">
                <a:off x="2315883" y="3421529"/>
                <a:ext cx="1210235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3789971" y="3565254"/>
                <a:ext cx="290464" cy="46008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41" name="Straight Arrow Connector 140"/>
              <p:cNvCxnSpPr/>
              <p:nvPr/>
            </p:nvCxnSpPr>
            <p:spPr bwMode="auto">
              <a:xfrm>
                <a:off x="5466371" y="3323954"/>
                <a:ext cx="584715" cy="53308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42" name="Straight Arrow Connector 141"/>
              <p:cNvCxnSpPr/>
              <p:nvPr/>
            </p:nvCxnSpPr>
            <p:spPr bwMode="auto">
              <a:xfrm flipV="1">
                <a:off x="2164371" y="2742640"/>
                <a:ext cx="760364" cy="61941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43" name="Straight Arrow Connector 142"/>
              <p:cNvCxnSpPr/>
              <p:nvPr/>
            </p:nvCxnSpPr>
            <p:spPr bwMode="auto">
              <a:xfrm flipV="1">
                <a:off x="4488471" y="1536140"/>
                <a:ext cx="1573164" cy="555914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144" name="Straight Arrow Connector 143"/>
              <p:cNvCxnSpPr/>
              <p:nvPr/>
            </p:nvCxnSpPr>
            <p:spPr bwMode="auto">
              <a:xfrm flipH="1" flipV="1">
                <a:off x="4497294" y="2286000"/>
                <a:ext cx="690797" cy="785449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FFF00"/>
                </a:solidFill>
                <a:prstDash val="solid"/>
                <a:tailEnd type="arrow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  <p:sp>
        <p:nvSpPr>
          <p:cNvPr id="3" name="Rectangle 2"/>
          <p:cNvSpPr/>
          <p:nvPr/>
        </p:nvSpPr>
        <p:spPr>
          <a:xfrm>
            <a:off x="268941" y="4586941"/>
            <a:ext cx="2674471" cy="16435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6024282" y="4616823"/>
            <a:ext cx="2850777" cy="15867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076244"/>
              </p:ext>
            </p:extLst>
          </p:nvPr>
        </p:nvGraphicFramePr>
        <p:xfrm>
          <a:off x="1297308" y="6216650"/>
          <a:ext cx="5921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68" name="Equation" r:id="rId13" imgW="190500" imgH="203200" progId="Equation.DSMT4">
                  <p:embed/>
                </p:oleObj>
              </mc:Choice>
              <mc:Fallback>
                <p:oleObj name="Equation" r:id="rId13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7308" y="6216650"/>
                        <a:ext cx="59213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19058"/>
              </p:ext>
            </p:extLst>
          </p:nvPr>
        </p:nvGraphicFramePr>
        <p:xfrm>
          <a:off x="4346103" y="6216650"/>
          <a:ext cx="633412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69" name="Equation" r:id="rId14" imgW="203200" imgH="203200" progId="Equation.DSMT4">
                  <p:embed/>
                </p:oleObj>
              </mc:Choice>
              <mc:Fallback>
                <p:oleObj name="Equation" r:id="rId14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6103" y="6216650"/>
                        <a:ext cx="633412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948964"/>
              </p:ext>
            </p:extLst>
          </p:nvPr>
        </p:nvGraphicFramePr>
        <p:xfrm>
          <a:off x="7198474" y="6216650"/>
          <a:ext cx="6318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70" name="Equation" r:id="rId15" imgW="203200" imgH="203200" progId="Equation.DSMT4">
                  <p:embed/>
                </p:oleObj>
              </mc:Choice>
              <mc:Fallback>
                <p:oleObj name="Equation" r:id="rId15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8474" y="6216650"/>
                        <a:ext cx="6318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66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1 at 18.27.28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85" y="4633921"/>
            <a:ext cx="8016255" cy="2224079"/>
          </a:xfrm>
          <a:prstGeom prst="rect">
            <a:avLst/>
          </a:prstGeom>
        </p:spPr>
      </p:pic>
      <p:pic>
        <p:nvPicPr>
          <p:cNvPr id="3" name="Picture 2" descr="Screen Shot 2016-07-21 at 18.28.5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581" y="1402123"/>
            <a:ext cx="7461581" cy="245560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330115" y="229669"/>
            <a:ext cx="3204035" cy="64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/>
                </a:solidFill>
                <a:latin typeface="P22 Typewriter" charset="0"/>
              </a:rPr>
              <a:t>Grammar</a:t>
            </a:r>
            <a:endParaRPr lang="en-US" sz="3200" i="1" dirty="0">
              <a:solidFill>
                <a:schemeClr val="bg1"/>
              </a:solidFill>
              <a:latin typeface="P22 Typewriter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51096" y="3971932"/>
            <a:ext cx="6999028" cy="64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prstClr val="black"/>
                </a:solidFill>
                <a:latin typeface="P22 Typewriter" charset="0"/>
              </a:rPr>
              <a:t>Space of orbits as a recursive structure</a:t>
            </a:r>
            <a:endParaRPr lang="en-US" sz="2400" i="1" dirty="0">
              <a:solidFill>
                <a:prstClr val="black"/>
              </a:solidFill>
              <a:latin typeface="P22 Typewriter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630163" y="4066502"/>
            <a:ext cx="5801238" cy="580929"/>
          </a:xfrm>
          <a:prstGeom prst="rect">
            <a:avLst/>
          </a:prstGeom>
          <a:solidFill>
            <a:srgbClr val="000000">
              <a:alpha val="7000"/>
            </a:srgbClr>
          </a:solidFill>
          <a:ln w="28575" cmpd="sng">
            <a:solidFill>
              <a:srgbClr val="FFFFFF"/>
            </a:solidFill>
          </a:ln>
          <a:effectLst>
            <a:outerShdw blurRad="63500" dist="35921" dir="2700000" algn="ctr" rotWithShape="0">
              <a:srgbClr val="808080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83043" y="195687"/>
            <a:ext cx="4056525" cy="785641"/>
          </a:xfrm>
          <a:prstGeom prst="rect">
            <a:avLst/>
          </a:prstGeom>
          <a:solidFill>
            <a:srgbClr val="000000">
              <a:alpha val="7000"/>
            </a:srgbClr>
          </a:solidFill>
          <a:ln w="28575" cmpd="sng">
            <a:solidFill>
              <a:srgbClr val="FFFFFF"/>
            </a:solidFill>
          </a:ln>
          <a:effectLst>
            <a:outerShdw blurRad="63500" dist="35921" dir="2700000" algn="ctr" rotWithShape="0">
              <a:srgbClr val="808080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0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7-21 at 18.28.5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581" y="1402123"/>
            <a:ext cx="7461581" cy="2455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858" y="1605640"/>
            <a:ext cx="4216028" cy="5368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83043" y="195687"/>
            <a:ext cx="4056525" cy="785641"/>
          </a:xfrm>
          <a:prstGeom prst="rect">
            <a:avLst/>
          </a:prstGeom>
          <a:solidFill>
            <a:srgbClr val="000000">
              <a:alpha val="7000"/>
            </a:srgbClr>
          </a:solidFill>
          <a:ln w="28575" cmpd="sng">
            <a:solidFill>
              <a:srgbClr val="FFFFFF"/>
            </a:solidFill>
          </a:ln>
          <a:effectLst>
            <a:outerShdw blurRad="63500" dist="35921" dir="2700000" algn="ctr" rotWithShape="0">
              <a:srgbClr val="808080"/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30115" y="229669"/>
            <a:ext cx="3204035" cy="64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/>
                </a:solidFill>
                <a:latin typeface="P22 Typewriter" charset="0"/>
              </a:rPr>
              <a:t>Grammar</a:t>
            </a:r>
            <a:endParaRPr lang="en-US" sz="3200" i="1" dirty="0">
              <a:solidFill>
                <a:schemeClr val="bg1"/>
              </a:solidFill>
              <a:latin typeface="P22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3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flipV="1">
            <a:off x="3648305" y="2833779"/>
            <a:ext cx="910223" cy="833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H="1">
            <a:off x="1914902" y="3851855"/>
            <a:ext cx="1223588" cy="2714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6451073" y="3329100"/>
            <a:ext cx="0" cy="116675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5211914" y="2751799"/>
            <a:ext cx="211651" cy="10054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561257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9"/>
          <p:cNvSpPr/>
          <p:nvPr/>
        </p:nvSpPr>
        <p:spPr>
          <a:xfrm>
            <a:off x="3942873" y="347232"/>
            <a:ext cx="4155243" cy="3940885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83882" y="3421529"/>
            <a:ext cx="8576236" cy="14942"/>
          </a:xfrm>
          <a:prstGeom prst="line">
            <a:avLst/>
          </a:prstGeom>
          <a:ln w="19050" cmpd="sng"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417358" y="164353"/>
            <a:ext cx="5230" cy="6574119"/>
          </a:xfrm>
          <a:prstGeom prst="line">
            <a:avLst/>
          </a:prstGeom>
          <a:ln w="19050" cmpd="sng">
            <a:solidFill>
              <a:srgbClr val="00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869840" y="1037467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269015" y="2397114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35063" y="1623161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774404" y="1760620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13392" y="4124314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867910" y="2274597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11133" y="3921114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346709" y="4925161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6159331" y="1927412"/>
            <a:ext cx="1565257" cy="38926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5124824" y="1344706"/>
            <a:ext cx="723731" cy="85542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519344" y="5421208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916706" y="2584824"/>
            <a:ext cx="59765" cy="124011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646706" y="2785631"/>
            <a:ext cx="2629647" cy="2578251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3709" y="1386929"/>
            <a:ext cx="5854832" cy="5471071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22518" y="1264619"/>
            <a:ext cx="2629647" cy="2578251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185271" y="3777725"/>
            <a:ext cx="2629647" cy="2578251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38666" y="-102195"/>
            <a:ext cx="4142084" cy="3970997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723529" y="792477"/>
            <a:ext cx="2300941" cy="2180817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873813" y="3974948"/>
            <a:ext cx="3403599" cy="3226699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215341" y="-402817"/>
            <a:ext cx="3523129" cy="3435876"/>
          </a:xfrm>
          <a:prstGeom prst="ellipse">
            <a:avLst/>
          </a:prstGeom>
          <a:solidFill>
            <a:srgbClr val="FF0000">
              <a:alpha val="14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>
            <a:off x="3391647" y="1255059"/>
            <a:ext cx="1434354" cy="41835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flipH="1">
            <a:off x="4025732" y="4064000"/>
            <a:ext cx="1681797" cy="13825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>
            <a:off x="6021294" y="4213412"/>
            <a:ext cx="562368" cy="114229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 flipV="1">
            <a:off x="1538941" y="1822824"/>
            <a:ext cx="1419412" cy="59764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 flipV="1">
            <a:off x="1628588" y="4309827"/>
            <a:ext cx="2011662" cy="68052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flipH="1" flipV="1">
            <a:off x="3236839" y="1919239"/>
            <a:ext cx="528337" cy="212982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H="1" flipV="1">
            <a:off x="3974353" y="4392706"/>
            <a:ext cx="2510119" cy="112058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>
            <a:off x="1538941" y="2599765"/>
            <a:ext cx="2119239" cy="153375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H="1">
            <a:off x="3907781" y="2510118"/>
            <a:ext cx="1919278" cy="157857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1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flipV="1">
            <a:off x="3648305" y="2833779"/>
            <a:ext cx="910223" cy="833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H="1">
            <a:off x="1914902" y="3851855"/>
            <a:ext cx="1223588" cy="2714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6451073" y="3329100"/>
            <a:ext cx="0" cy="116675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5211914" y="2751799"/>
            <a:ext cx="211651" cy="10054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58368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H="1">
            <a:off x="1914902" y="3851855"/>
            <a:ext cx="1223588" cy="2714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3346737" y="2301986"/>
            <a:ext cx="2076829" cy="145527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71943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H="1">
            <a:off x="1914902" y="3851855"/>
            <a:ext cx="1223588" cy="2714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3346737" y="2301986"/>
            <a:ext cx="2076829" cy="145527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29" name="Picture 28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30" name="Picture 2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12256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flipV="1">
            <a:off x="3648305" y="2833779"/>
            <a:ext cx="910223" cy="833056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H="1">
            <a:off x="1914902" y="3851855"/>
            <a:ext cx="1223588" cy="2714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6451073" y="3329100"/>
            <a:ext cx="0" cy="116675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5211914" y="2751799"/>
            <a:ext cx="211651" cy="10054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6" name="Picture 35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40" name="Picture 3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77544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flipV="1">
            <a:off x="3648305" y="2833779"/>
            <a:ext cx="910223" cy="833056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H="1">
            <a:off x="1914902" y="3851855"/>
            <a:ext cx="1223588" cy="2714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6451073" y="3329100"/>
            <a:ext cx="0" cy="116675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5211914" y="2751799"/>
            <a:ext cx="211651" cy="10054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6" name="Picture 35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40" name="Picture 3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  <p:pic>
        <p:nvPicPr>
          <p:cNvPr id="38" name="Picture 37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85" y="2258742"/>
            <a:ext cx="542358" cy="1013084"/>
          </a:xfrm>
          <a:prstGeom prst="rect">
            <a:avLst/>
          </a:prstGeom>
        </p:spPr>
      </p:pic>
      <p:pic>
        <p:nvPicPr>
          <p:cNvPr id="39" name="Picture 38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90" y="4686154"/>
            <a:ext cx="542358" cy="1013084"/>
          </a:xfrm>
          <a:prstGeom prst="rect">
            <a:avLst/>
          </a:prstGeom>
        </p:spPr>
      </p:pic>
      <p:pic>
        <p:nvPicPr>
          <p:cNvPr id="41" name="Picture 40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804" y="1669758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76494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H="1">
            <a:off x="5463251" y="2802437"/>
            <a:ext cx="551291" cy="228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5211914" y="2751799"/>
            <a:ext cx="211651" cy="10054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3148314" y="2579812"/>
            <a:ext cx="43090" cy="6116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6" name="Picture 35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40" name="Picture 3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  <p:pic>
        <p:nvPicPr>
          <p:cNvPr id="38" name="Picture 37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85" y="2258742"/>
            <a:ext cx="542358" cy="1013084"/>
          </a:xfrm>
          <a:prstGeom prst="rect">
            <a:avLst/>
          </a:prstGeom>
        </p:spPr>
      </p:pic>
      <p:pic>
        <p:nvPicPr>
          <p:cNvPr id="39" name="Picture 38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90" y="4686154"/>
            <a:ext cx="542358" cy="1013084"/>
          </a:xfrm>
          <a:prstGeom prst="rect">
            <a:avLst/>
          </a:prstGeom>
        </p:spPr>
      </p:pic>
      <p:pic>
        <p:nvPicPr>
          <p:cNvPr id="41" name="Picture 40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804" y="1669758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98914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H="1">
            <a:off x="5463251" y="2802437"/>
            <a:ext cx="551291" cy="228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5211914" y="2751799"/>
            <a:ext cx="211651" cy="10054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3148314" y="2579812"/>
            <a:ext cx="43090" cy="6116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6" name="Picture 35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40" name="Picture 3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  <p:pic>
        <p:nvPicPr>
          <p:cNvPr id="38" name="Picture 37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85" y="2258742"/>
            <a:ext cx="542358" cy="1013084"/>
          </a:xfrm>
          <a:prstGeom prst="rect">
            <a:avLst/>
          </a:prstGeom>
        </p:spPr>
      </p:pic>
      <p:pic>
        <p:nvPicPr>
          <p:cNvPr id="39" name="Picture 38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90" y="4686154"/>
            <a:ext cx="542358" cy="1013084"/>
          </a:xfrm>
          <a:prstGeom prst="rect">
            <a:avLst/>
          </a:prstGeom>
        </p:spPr>
      </p:pic>
      <p:pic>
        <p:nvPicPr>
          <p:cNvPr id="41" name="Picture 40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804" y="1669758"/>
            <a:ext cx="542358" cy="1013084"/>
          </a:xfrm>
          <a:prstGeom prst="rect">
            <a:avLst/>
          </a:prstGeom>
        </p:spPr>
      </p:pic>
      <p:pic>
        <p:nvPicPr>
          <p:cNvPr id="42" name="Picture 4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914" y="889200"/>
            <a:ext cx="542358" cy="1013084"/>
          </a:xfrm>
          <a:prstGeom prst="rect">
            <a:avLst/>
          </a:prstGeom>
        </p:spPr>
      </p:pic>
      <p:pic>
        <p:nvPicPr>
          <p:cNvPr id="43" name="Picture 42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364" y="2238640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4433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85358" y="4426670"/>
            <a:ext cx="545129" cy="256681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V="1">
            <a:off x="3637758" y="1671334"/>
            <a:ext cx="542173" cy="1397981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H="1">
            <a:off x="5463251" y="2802437"/>
            <a:ext cx="551291" cy="228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3148314" y="2579812"/>
            <a:ext cx="43090" cy="6116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6" name="Picture 35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40" name="Picture 3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  <p:pic>
        <p:nvPicPr>
          <p:cNvPr id="38" name="Picture 37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85" y="2258742"/>
            <a:ext cx="542358" cy="1013084"/>
          </a:xfrm>
          <a:prstGeom prst="rect">
            <a:avLst/>
          </a:prstGeom>
        </p:spPr>
      </p:pic>
      <p:pic>
        <p:nvPicPr>
          <p:cNvPr id="39" name="Picture 38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90" y="4686154"/>
            <a:ext cx="542358" cy="1013084"/>
          </a:xfrm>
          <a:prstGeom prst="rect">
            <a:avLst/>
          </a:prstGeom>
        </p:spPr>
      </p:pic>
      <p:pic>
        <p:nvPicPr>
          <p:cNvPr id="41" name="Picture 40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804" y="1669758"/>
            <a:ext cx="542358" cy="1013084"/>
          </a:xfrm>
          <a:prstGeom prst="rect">
            <a:avLst/>
          </a:prstGeom>
        </p:spPr>
      </p:pic>
      <p:pic>
        <p:nvPicPr>
          <p:cNvPr id="42" name="Picture 4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914" y="889200"/>
            <a:ext cx="542358" cy="1013084"/>
          </a:xfrm>
          <a:prstGeom prst="rect">
            <a:avLst/>
          </a:prstGeom>
        </p:spPr>
      </p:pic>
      <p:pic>
        <p:nvPicPr>
          <p:cNvPr id="43" name="Picture 42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364" y="2238640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83191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85358" y="4426670"/>
            <a:ext cx="545129" cy="256681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V="1">
            <a:off x="3637758" y="1671334"/>
            <a:ext cx="542173" cy="1397981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H="1">
            <a:off x="5463251" y="2802437"/>
            <a:ext cx="551291" cy="228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3148314" y="2579812"/>
            <a:ext cx="43090" cy="6116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6" name="Picture 35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40" name="Picture 3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  <p:pic>
        <p:nvPicPr>
          <p:cNvPr id="38" name="Picture 37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85" y="2258742"/>
            <a:ext cx="542358" cy="1013084"/>
          </a:xfrm>
          <a:prstGeom prst="rect">
            <a:avLst/>
          </a:prstGeom>
        </p:spPr>
      </p:pic>
      <p:pic>
        <p:nvPicPr>
          <p:cNvPr id="39" name="Picture 38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90" y="4686154"/>
            <a:ext cx="542358" cy="1013084"/>
          </a:xfrm>
          <a:prstGeom prst="rect">
            <a:avLst/>
          </a:prstGeom>
        </p:spPr>
      </p:pic>
      <p:pic>
        <p:nvPicPr>
          <p:cNvPr id="41" name="Picture 40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804" y="1669758"/>
            <a:ext cx="542358" cy="1013084"/>
          </a:xfrm>
          <a:prstGeom prst="rect">
            <a:avLst/>
          </a:prstGeom>
        </p:spPr>
      </p:pic>
      <p:pic>
        <p:nvPicPr>
          <p:cNvPr id="42" name="Picture 4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914" y="889200"/>
            <a:ext cx="542358" cy="1013084"/>
          </a:xfrm>
          <a:prstGeom prst="rect">
            <a:avLst/>
          </a:prstGeom>
        </p:spPr>
      </p:pic>
      <p:pic>
        <p:nvPicPr>
          <p:cNvPr id="43" name="Picture 42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364" y="2238640"/>
            <a:ext cx="542358" cy="1013084"/>
          </a:xfrm>
          <a:prstGeom prst="rect">
            <a:avLst/>
          </a:prstGeom>
        </p:spPr>
      </p:pic>
      <p:pic>
        <p:nvPicPr>
          <p:cNvPr id="34" name="Picture 33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017" y="201250"/>
            <a:ext cx="542358" cy="1013084"/>
          </a:xfrm>
          <a:prstGeom prst="rect">
            <a:avLst/>
          </a:prstGeom>
        </p:spPr>
      </p:pic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911367" y="124590"/>
            <a:ext cx="3911849" cy="93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Everybody has 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                  learned the tune</a:t>
            </a:r>
            <a:endParaRPr lang="en-US" i="1" dirty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  <p:pic>
        <p:nvPicPr>
          <p:cNvPr id="45" name="Picture 4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441" y="3285314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56543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7-21 at 18.28.5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513" y="2253251"/>
            <a:ext cx="7461581" cy="24556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3056" y="2432195"/>
            <a:ext cx="4216028" cy="5368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2805" y="2536947"/>
            <a:ext cx="837969" cy="366633"/>
          </a:xfrm>
          <a:prstGeom prst="rect">
            <a:avLst/>
          </a:prstGeom>
          <a:noFill/>
          <a:ln w="38100" cmpd="sng">
            <a:solidFill>
              <a:schemeClr val="bg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1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4934634" y="441400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333809" y="1801047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099857" y="1027094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839198" y="1164553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778186" y="3528247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32704" y="1678530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75927" y="3325047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411503" y="4329094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>
            <a:off x="6224125" y="1331345"/>
            <a:ext cx="1565257" cy="38926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>
            <a:off x="5189618" y="748639"/>
            <a:ext cx="723731" cy="85542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6584138" y="4825141"/>
            <a:ext cx="213895" cy="2078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981500" y="1988757"/>
            <a:ext cx="59765" cy="124011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 bwMode="auto">
          <a:xfrm flipH="1">
            <a:off x="3456441" y="658992"/>
            <a:ext cx="1434354" cy="418353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 flipH="1">
            <a:off x="4090526" y="3467933"/>
            <a:ext cx="1681797" cy="138251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>
            <a:off x="6086088" y="3617345"/>
            <a:ext cx="562368" cy="1142298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 flipV="1">
            <a:off x="1603735" y="1226757"/>
            <a:ext cx="1419412" cy="59764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 bwMode="auto">
          <a:xfrm flipV="1">
            <a:off x="1693382" y="3713760"/>
            <a:ext cx="2011662" cy="680526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 bwMode="auto">
          <a:xfrm flipH="1" flipV="1">
            <a:off x="3301633" y="1323172"/>
            <a:ext cx="528337" cy="212982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 bwMode="auto">
          <a:xfrm flipH="1" flipV="1">
            <a:off x="4039147" y="3796639"/>
            <a:ext cx="2510119" cy="112058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 bwMode="auto">
          <a:xfrm>
            <a:off x="1603735" y="2003698"/>
            <a:ext cx="2119239" cy="1533757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 flipH="1">
            <a:off x="3972575" y="1914051"/>
            <a:ext cx="1919278" cy="1578579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1372416" y="5806421"/>
            <a:ext cx="6558323" cy="636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P22 Typewriter" charset="0"/>
              </a:rPr>
              <a:t>Each agent moves to mass center of neighbors</a:t>
            </a:r>
            <a:endParaRPr lang="en-US" sz="2400" dirty="0">
              <a:solidFill>
                <a:srgbClr val="000000"/>
              </a:solidFill>
              <a:latin typeface="P22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7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flipV="1">
            <a:off x="3648305" y="2833779"/>
            <a:ext cx="910223" cy="833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H="1">
            <a:off x="1914902" y="3851855"/>
            <a:ext cx="1223588" cy="2714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6451073" y="3329100"/>
            <a:ext cx="0" cy="116675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5211914" y="2751799"/>
            <a:ext cx="211651" cy="10054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35102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flipV="1">
            <a:off x="3648305" y="2833779"/>
            <a:ext cx="910223" cy="833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H="1">
            <a:off x="1914902" y="3851855"/>
            <a:ext cx="1223588" cy="2714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6451073" y="3329100"/>
            <a:ext cx="0" cy="116675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5211914" y="2751799"/>
            <a:ext cx="211651" cy="10054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78413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H="1">
            <a:off x="1914902" y="3851855"/>
            <a:ext cx="1223588" cy="2714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3346737" y="2301986"/>
            <a:ext cx="2076829" cy="145527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302438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H="1">
            <a:off x="1914902" y="3851855"/>
            <a:ext cx="1223588" cy="2714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3346737" y="2301986"/>
            <a:ext cx="2076829" cy="1455279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29" name="Picture 28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30" name="Picture 2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902656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flipV="1">
            <a:off x="3648305" y="2833779"/>
            <a:ext cx="910223" cy="833056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H="1">
            <a:off x="1914902" y="3851855"/>
            <a:ext cx="1223588" cy="2714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6451073" y="3329100"/>
            <a:ext cx="0" cy="116675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5211914" y="2751799"/>
            <a:ext cx="211651" cy="10054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6" name="Picture 35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40" name="Picture 3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905981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 bwMode="auto">
          <a:xfrm flipV="1">
            <a:off x="3648305" y="2833779"/>
            <a:ext cx="910223" cy="833056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 bwMode="auto">
          <a:xfrm flipH="1">
            <a:off x="1914902" y="3851855"/>
            <a:ext cx="1223588" cy="2714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 flipV="1">
            <a:off x="2339982" y="1908214"/>
            <a:ext cx="539750" cy="48874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V="1">
            <a:off x="6451073" y="3329100"/>
            <a:ext cx="0" cy="116675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5211914" y="2751799"/>
            <a:ext cx="211651" cy="10054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3336914" y="2014052"/>
            <a:ext cx="1420037" cy="32017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5641022" y="4889503"/>
            <a:ext cx="516405" cy="272613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6" name="Picture 35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40" name="Picture 3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  <p:pic>
        <p:nvPicPr>
          <p:cNvPr id="38" name="Picture 37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85" y="2258742"/>
            <a:ext cx="542358" cy="1013084"/>
          </a:xfrm>
          <a:prstGeom prst="rect">
            <a:avLst/>
          </a:prstGeom>
        </p:spPr>
      </p:pic>
      <p:pic>
        <p:nvPicPr>
          <p:cNvPr id="39" name="Picture 38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90" y="4686154"/>
            <a:ext cx="542358" cy="1013084"/>
          </a:xfrm>
          <a:prstGeom prst="rect">
            <a:avLst/>
          </a:prstGeom>
        </p:spPr>
      </p:pic>
      <p:pic>
        <p:nvPicPr>
          <p:cNvPr id="41" name="Picture 40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804" y="1669758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1155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H="1">
            <a:off x="5463251" y="2802437"/>
            <a:ext cx="551291" cy="228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5211914" y="2751799"/>
            <a:ext cx="211651" cy="10054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3148314" y="2579812"/>
            <a:ext cx="43090" cy="6116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6" name="Picture 35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40" name="Picture 3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  <p:pic>
        <p:nvPicPr>
          <p:cNvPr id="38" name="Picture 37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85" y="2258742"/>
            <a:ext cx="542358" cy="1013084"/>
          </a:xfrm>
          <a:prstGeom prst="rect">
            <a:avLst/>
          </a:prstGeom>
        </p:spPr>
      </p:pic>
      <p:pic>
        <p:nvPicPr>
          <p:cNvPr id="39" name="Picture 38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90" y="4686154"/>
            <a:ext cx="542358" cy="1013084"/>
          </a:xfrm>
          <a:prstGeom prst="rect">
            <a:avLst/>
          </a:prstGeom>
        </p:spPr>
      </p:pic>
      <p:pic>
        <p:nvPicPr>
          <p:cNvPr id="41" name="Picture 40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804" y="1669758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47666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3617933" y="3912973"/>
            <a:ext cx="484899" cy="1112837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 bwMode="auto">
          <a:xfrm flipV="1">
            <a:off x="5685358" y="3228072"/>
            <a:ext cx="545129" cy="119859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867798" y="1274440"/>
            <a:ext cx="1058440" cy="74972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 bwMode="auto">
          <a:xfrm flipV="1">
            <a:off x="1463682" y="4704496"/>
            <a:ext cx="118830" cy="54832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H="1">
            <a:off x="3363910" y="1402359"/>
            <a:ext cx="750063" cy="237032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H="1">
            <a:off x="5463251" y="2802437"/>
            <a:ext cx="551291" cy="228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 bwMode="auto">
          <a:xfrm flipH="1" flipV="1">
            <a:off x="5211914" y="2751799"/>
            <a:ext cx="211651" cy="10054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3148314" y="2579812"/>
            <a:ext cx="43090" cy="6116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6" name="Picture 35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40" name="Picture 3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  <p:pic>
        <p:nvPicPr>
          <p:cNvPr id="38" name="Picture 37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85" y="2258742"/>
            <a:ext cx="542358" cy="1013084"/>
          </a:xfrm>
          <a:prstGeom prst="rect">
            <a:avLst/>
          </a:prstGeom>
        </p:spPr>
      </p:pic>
      <p:pic>
        <p:nvPicPr>
          <p:cNvPr id="39" name="Picture 38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90" y="4686154"/>
            <a:ext cx="542358" cy="1013084"/>
          </a:xfrm>
          <a:prstGeom prst="rect">
            <a:avLst/>
          </a:prstGeom>
        </p:spPr>
      </p:pic>
      <p:pic>
        <p:nvPicPr>
          <p:cNvPr id="41" name="Picture 40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804" y="1669758"/>
            <a:ext cx="542358" cy="1013084"/>
          </a:xfrm>
          <a:prstGeom prst="rect">
            <a:avLst/>
          </a:prstGeom>
        </p:spPr>
      </p:pic>
      <p:pic>
        <p:nvPicPr>
          <p:cNvPr id="42" name="Picture 4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914" y="889200"/>
            <a:ext cx="542358" cy="1013084"/>
          </a:xfrm>
          <a:prstGeom prst="rect">
            <a:avLst/>
          </a:prstGeom>
        </p:spPr>
      </p:pic>
      <p:pic>
        <p:nvPicPr>
          <p:cNvPr id="43" name="Picture 42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364" y="2238640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96630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85358" y="4426670"/>
            <a:ext cx="545129" cy="256681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V="1">
            <a:off x="3637758" y="1671334"/>
            <a:ext cx="542173" cy="1397981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H="1">
            <a:off x="5463251" y="2802437"/>
            <a:ext cx="551291" cy="228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3148314" y="2579812"/>
            <a:ext cx="43090" cy="6116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6" name="Picture 35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40" name="Picture 3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  <p:pic>
        <p:nvPicPr>
          <p:cNvPr id="38" name="Picture 37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85" y="2258742"/>
            <a:ext cx="542358" cy="1013084"/>
          </a:xfrm>
          <a:prstGeom prst="rect">
            <a:avLst/>
          </a:prstGeom>
        </p:spPr>
      </p:pic>
      <p:pic>
        <p:nvPicPr>
          <p:cNvPr id="39" name="Picture 38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90" y="4686154"/>
            <a:ext cx="542358" cy="1013084"/>
          </a:xfrm>
          <a:prstGeom prst="rect">
            <a:avLst/>
          </a:prstGeom>
        </p:spPr>
      </p:pic>
      <p:pic>
        <p:nvPicPr>
          <p:cNvPr id="41" name="Picture 40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804" y="1669758"/>
            <a:ext cx="542358" cy="1013084"/>
          </a:xfrm>
          <a:prstGeom prst="rect">
            <a:avLst/>
          </a:prstGeom>
        </p:spPr>
      </p:pic>
      <p:pic>
        <p:nvPicPr>
          <p:cNvPr id="42" name="Picture 4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914" y="889200"/>
            <a:ext cx="542358" cy="1013084"/>
          </a:xfrm>
          <a:prstGeom prst="rect">
            <a:avLst/>
          </a:prstGeom>
        </p:spPr>
      </p:pic>
      <p:pic>
        <p:nvPicPr>
          <p:cNvPr id="43" name="Picture 42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364" y="2238640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31828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val 6"/>
          <p:cNvSpPr>
            <a:spLocks noChangeArrowheads="1"/>
          </p:cNvSpPr>
          <p:nvPr/>
        </p:nvSpPr>
        <p:spPr bwMode="auto">
          <a:xfrm>
            <a:off x="4297369" y="5642555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259144" y="3715330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Oval 11"/>
          <p:cNvSpPr>
            <a:spLocks noChangeArrowheads="1"/>
          </p:cNvSpPr>
          <p:nvPr/>
        </p:nvSpPr>
        <p:spPr bwMode="auto">
          <a:xfrm>
            <a:off x="4902206" y="2489779"/>
            <a:ext cx="136525" cy="136525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smtClean="0">
              <a:solidFill>
                <a:srgbClr val="0066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5685358" y="4426670"/>
            <a:ext cx="545129" cy="256681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 bwMode="auto">
          <a:xfrm flipV="1">
            <a:off x="3637758" y="1671334"/>
            <a:ext cx="542173" cy="1397981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non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 bwMode="auto">
          <a:xfrm flipH="1">
            <a:off x="4656145" y="5374267"/>
            <a:ext cx="1389528" cy="268288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1773245" y="3558817"/>
            <a:ext cx="210986" cy="401705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 bwMode="auto">
          <a:xfrm flipV="1">
            <a:off x="4619088" y="3095774"/>
            <a:ext cx="301806" cy="183396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1582512" y="5490855"/>
            <a:ext cx="2550691" cy="19881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 bwMode="auto">
          <a:xfrm flipH="1">
            <a:off x="5463251" y="2802437"/>
            <a:ext cx="551291" cy="2282"/>
          </a:xfrm>
          <a:prstGeom prst="straightConnector1">
            <a:avLst/>
          </a:prstGeom>
          <a:ln>
            <a:solidFill>
              <a:srgbClr val="FFFF00"/>
            </a:solidFill>
            <a:headEnd type="none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H="1" flipV="1">
            <a:off x="3148314" y="2579812"/>
            <a:ext cx="43090" cy="61169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0" name="Picture 69" descr="AA05385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571" y="3102554"/>
            <a:ext cx="992812" cy="1447850"/>
          </a:xfrm>
          <a:prstGeom prst="rect">
            <a:avLst/>
          </a:prstGeom>
        </p:spPr>
      </p:pic>
      <p:pic>
        <p:nvPicPr>
          <p:cNvPr id="71" name="Picture 70" descr="skd182715sd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5680" y="4828167"/>
            <a:ext cx="477053" cy="1420508"/>
          </a:xfrm>
          <a:prstGeom prst="rect">
            <a:avLst/>
          </a:prstGeom>
        </p:spPr>
      </p:pic>
      <p:pic>
        <p:nvPicPr>
          <p:cNvPr id="72" name="Picture 71" descr="AA027448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76" y="5111027"/>
            <a:ext cx="732962" cy="894582"/>
          </a:xfrm>
          <a:prstGeom prst="rect">
            <a:avLst/>
          </a:prstGeom>
        </p:spPr>
      </p:pic>
      <p:pic>
        <p:nvPicPr>
          <p:cNvPr id="73" name="Picture 72" descr="AA028202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528" y="2000804"/>
            <a:ext cx="840974" cy="957907"/>
          </a:xfrm>
          <a:prstGeom prst="rect">
            <a:avLst/>
          </a:prstGeom>
        </p:spPr>
      </p:pic>
      <p:pic>
        <p:nvPicPr>
          <p:cNvPr id="74" name="Picture 73" descr="73329588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903" y="2198063"/>
            <a:ext cx="541603" cy="1330663"/>
          </a:xfrm>
          <a:prstGeom prst="rect">
            <a:avLst/>
          </a:prstGeom>
        </p:spPr>
      </p:pic>
      <p:pic>
        <p:nvPicPr>
          <p:cNvPr id="75" name="Picture 74" descr="200387787-001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204" y="430844"/>
            <a:ext cx="754660" cy="1595607"/>
          </a:xfrm>
          <a:prstGeom prst="rect">
            <a:avLst/>
          </a:prstGeom>
        </p:spPr>
      </p:pic>
      <p:pic>
        <p:nvPicPr>
          <p:cNvPr id="76" name="Picture 75" descr="aa049887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697" y="3851856"/>
            <a:ext cx="484674" cy="1522412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3849" y="1152851"/>
            <a:ext cx="565295" cy="1358833"/>
          </a:xfrm>
          <a:prstGeom prst="rect">
            <a:avLst/>
          </a:prstGeom>
        </p:spPr>
      </p:pic>
      <p:pic>
        <p:nvPicPr>
          <p:cNvPr id="78" name="Picture 77" descr="WL002765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57" y="3745882"/>
            <a:ext cx="567499" cy="92534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7427" y="4617197"/>
            <a:ext cx="637162" cy="1320756"/>
          </a:xfrm>
          <a:prstGeom prst="rect">
            <a:avLst/>
          </a:prstGeom>
        </p:spPr>
      </p:pic>
      <p:pic>
        <p:nvPicPr>
          <p:cNvPr id="37" name="Picture 36" descr="AA027414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991" y="2065257"/>
            <a:ext cx="728892" cy="983381"/>
          </a:xfrm>
          <a:prstGeom prst="rect">
            <a:avLst/>
          </a:prstGeom>
        </p:spPr>
      </p:pic>
      <p:pic>
        <p:nvPicPr>
          <p:cNvPr id="32" name="Picture 3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77" y="4943878"/>
            <a:ext cx="542358" cy="1013084"/>
          </a:xfrm>
          <a:prstGeom prst="rect">
            <a:avLst/>
          </a:prstGeom>
        </p:spPr>
      </p:pic>
      <p:pic>
        <p:nvPicPr>
          <p:cNvPr id="35" name="Picture 3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2286" y="5043873"/>
            <a:ext cx="542358" cy="1013084"/>
          </a:xfrm>
          <a:prstGeom prst="rect">
            <a:avLst/>
          </a:prstGeom>
        </p:spPr>
      </p:pic>
      <p:pic>
        <p:nvPicPr>
          <p:cNvPr id="36" name="Picture 35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023" y="3410250"/>
            <a:ext cx="542358" cy="1013084"/>
          </a:xfrm>
          <a:prstGeom prst="rect">
            <a:avLst/>
          </a:prstGeom>
        </p:spPr>
      </p:pic>
      <p:pic>
        <p:nvPicPr>
          <p:cNvPr id="40" name="Picture 39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082" y="3495986"/>
            <a:ext cx="542358" cy="1013084"/>
          </a:xfrm>
          <a:prstGeom prst="rect">
            <a:avLst/>
          </a:prstGeom>
        </p:spPr>
      </p:pic>
      <p:pic>
        <p:nvPicPr>
          <p:cNvPr id="38" name="Picture 37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285" y="2258742"/>
            <a:ext cx="542358" cy="1013084"/>
          </a:xfrm>
          <a:prstGeom prst="rect">
            <a:avLst/>
          </a:prstGeom>
        </p:spPr>
      </p:pic>
      <p:pic>
        <p:nvPicPr>
          <p:cNvPr id="39" name="Picture 38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6190" y="4686154"/>
            <a:ext cx="542358" cy="1013084"/>
          </a:xfrm>
          <a:prstGeom prst="rect">
            <a:avLst/>
          </a:prstGeom>
        </p:spPr>
      </p:pic>
      <p:pic>
        <p:nvPicPr>
          <p:cNvPr id="41" name="Picture 40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8804" y="1669758"/>
            <a:ext cx="542358" cy="1013084"/>
          </a:xfrm>
          <a:prstGeom prst="rect">
            <a:avLst/>
          </a:prstGeom>
        </p:spPr>
      </p:pic>
      <p:pic>
        <p:nvPicPr>
          <p:cNvPr id="42" name="Picture 41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914" y="889200"/>
            <a:ext cx="542358" cy="1013084"/>
          </a:xfrm>
          <a:prstGeom prst="rect">
            <a:avLst/>
          </a:prstGeom>
        </p:spPr>
      </p:pic>
      <p:pic>
        <p:nvPicPr>
          <p:cNvPr id="43" name="Picture 42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0364" y="2238640"/>
            <a:ext cx="542358" cy="1013084"/>
          </a:xfrm>
          <a:prstGeom prst="rect">
            <a:avLst/>
          </a:prstGeom>
        </p:spPr>
      </p:pic>
      <p:pic>
        <p:nvPicPr>
          <p:cNvPr id="34" name="Picture 33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017" y="201250"/>
            <a:ext cx="542358" cy="1013084"/>
          </a:xfrm>
          <a:prstGeom prst="rect">
            <a:avLst/>
          </a:prstGeom>
        </p:spPr>
      </p:pic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911367" y="124590"/>
            <a:ext cx="3911849" cy="93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Everybody has learned </a:t>
            </a:r>
          </a:p>
          <a:p>
            <a:pPr algn="r">
              <a:lnSpc>
                <a:spcPct val="12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P22 Typewriter" charset="0"/>
                <a:ea typeface="ＭＳ Ｐゴシック"/>
              </a:rPr>
              <a:t>the tune a second time</a:t>
            </a:r>
            <a:endParaRPr lang="en-US" i="1" dirty="0">
              <a:solidFill>
                <a:srgbClr val="FF0000"/>
              </a:solidFill>
              <a:latin typeface="P22 Typewriter" charset="0"/>
              <a:ea typeface="ＭＳ Ｐゴシック"/>
            </a:endParaRPr>
          </a:p>
        </p:txBody>
      </p:sp>
      <p:pic>
        <p:nvPicPr>
          <p:cNvPr id="45" name="Picture 44" descr="11971240821666015905corbeau_Eighth_note.svg.med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441" y="3285314"/>
            <a:ext cx="542358" cy="101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85232"/>
      </p:ext>
    </p:extLst>
  </p:cSld>
  <p:clrMapOvr>
    <a:masterClrMapping/>
  </p:clrMapOvr>
  <p:transition xmlns:p14="http://schemas.microsoft.com/office/powerpoint/2010/main" advTm="2936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P22 Typewriter"/>
        <a:ea typeface="ＭＳ Ｐゴシック"/>
        <a:cs typeface=""/>
      </a:majorFont>
      <a:minorFont>
        <a:latin typeface="P22 Typewrite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rgbClr val="0066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000"/>
          </a:solidFill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rgbClr val="0066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8_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9_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1_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2_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P22 Typewriter"/>
        <a:ea typeface="ＭＳ Ｐゴシック"/>
        <a:cs typeface=""/>
      </a:majorFont>
      <a:minorFont>
        <a:latin typeface="P22 Typewrite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>
          <a:outerShdw blurRad="63500" dist="35921" dir="2700000"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rgbClr val="0066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>
          <a:outerShdw blurRad="63500" dist="35921" dir="2700000"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rgbClr val="0066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P22 Typewriter"/>
        <a:ea typeface="ＭＳ Ｐゴシック"/>
        <a:cs typeface=""/>
      </a:majorFont>
      <a:minorFont>
        <a:latin typeface="P22 Typewrite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>
          <a:outerShdw blurRad="63500" dist="35921" dir="2700000"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rgbClr val="0066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>
          <a:outerShdw blurRad="63500" dist="35921" dir="2700000" algn="ctr" rotWithShape="0">
            <a:schemeClr val="bg2"/>
          </a:outerShdw>
        </a:effectLst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rgbClr val="0066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>
            <a:alpha val="20000"/>
          </a:srgbClr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charset="0"/>
          <a:buChar char="q"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66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>
            <a:alpha val="20000"/>
          </a:srgbClr>
        </a:solidFill>
        <a:ln w="9525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charset="0"/>
          <a:buChar char="q"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66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P22 Typewriter"/>
        <a:ea typeface="ＭＳ Ｐゴシック"/>
        <a:cs typeface=""/>
      </a:majorFont>
      <a:minorFont>
        <a:latin typeface="P22 Typewrite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rgbClr val="0066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bg1"/>
              </a:solidFill>
            </a14:hiddenFill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>
            <a:ln>
              <a:noFill/>
            </a:ln>
            <a:solidFill>
              <a:srgbClr val="0066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charset="0"/>
          <a:buChar char="q"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66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tx1"/>
          </a:buClr>
          <a:buSzTx/>
          <a:buFont typeface="Wingdings" charset="0"/>
          <a:buChar char="q"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66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36022</TotalTime>
  <Words>1167</Words>
  <Application>Microsoft Macintosh PowerPoint</Application>
  <PresentationFormat>On-screen Show (4:3)</PresentationFormat>
  <Paragraphs>309</Paragraphs>
  <Slides>143</Slides>
  <Notes>81</Notes>
  <HiddenSlides>0</HiddenSlides>
  <MMClips>3</MMClips>
  <ScaleCrop>false</ScaleCrop>
  <HeadingPairs>
    <vt:vector size="6" baseType="variant">
      <vt:variant>
        <vt:lpstr>Theme</vt:lpstr>
      </vt:variant>
      <vt:variant>
        <vt:i4>19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143</vt:i4>
      </vt:variant>
    </vt:vector>
  </HeadingPairs>
  <TitlesOfParts>
    <vt:vector size="164" baseType="lpstr">
      <vt:lpstr> Black </vt:lpstr>
      <vt:lpstr>Blank</vt:lpstr>
      <vt:lpstr>2_ Black </vt:lpstr>
      <vt:lpstr>6_ Black </vt:lpstr>
      <vt:lpstr>Default Design</vt:lpstr>
      <vt:lpstr>10_ Black </vt:lpstr>
      <vt:lpstr>10_Blank</vt:lpstr>
      <vt:lpstr>1_Default Design</vt:lpstr>
      <vt:lpstr>5_ Black </vt:lpstr>
      <vt:lpstr>7_ Black </vt:lpstr>
      <vt:lpstr>24_Blank</vt:lpstr>
      <vt:lpstr>1_ Black </vt:lpstr>
      <vt:lpstr>3_ Black </vt:lpstr>
      <vt:lpstr>4_ Black </vt:lpstr>
      <vt:lpstr>8_ Black </vt:lpstr>
      <vt:lpstr>9_ Black </vt:lpstr>
      <vt:lpstr>11_ Black </vt:lpstr>
      <vt:lpstr>12_ Black </vt:lpstr>
      <vt:lpstr>11_Blank</vt:lpstr>
      <vt:lpstr>Equation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 Chazelle</dc:creator>
  <cp:lastModifiedBy>Dario</cp:lastModifiedBy>
  <cp:revision>2779</cp:revision>
  <dcterms:created xsi:type="dcterms:W3CDTF">2012-06-10T00:16:11Z</dcterms:created>
  <dcterms:modified xsi:type="dcterms:W3CDTF">2016-11-14T19:19:11Z</dcterms:modified>
</cp:coreProperties>
</file>