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93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2" r:id="rId29"/>
    <p:sldId id="285" r:id="rId30"/>
    <p:sldId id="286" r:id="rId31"/>
    <p:sldId id="289" r:id="rId32"/>
    <p:sldId id="291" r:id="rId33"/>
    <p:sldId id="290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4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F2E4-0DEA-EB43-9A47-80F29F740874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B9AD-390A-8741-9CB8-B7565F99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3398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 quark-antiquark potential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in N=4 Super Yang Mills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018" y="30099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Juan Maldacena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454134"/>
            <a:ext cx="6209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on:  arXiv:1203.1913,  arXiv:1203.1019,  arXiv:1202.4455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8309" y="5454134"/>
            <a:ext cx="1675937" cy="4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303" y="4107032"/>
            <a:ext cx="480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N =4 super Yang Mills,  35 years after 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essentially amounts to choosing light-cone gauge for the string in </a:t>
            </a:r>
            <a:r>
              <a:rPr lang="en-US" dirty="0" err="1" smtClean="0"/>
              <a:t>AdS</a:t>
            </a:r>
            <a:r>
              <a:rPr lang="en-US" dirty="0" smtClean="0"/>
              <a:t>, and then solving the </a:t>
            </a:r>
            <a:r>
              <a:rPr lang="en-US" dirty="0" err="1" smtClean="0"/>
              <a:t>worldsheet</a:t>
            </a:r>
            <a:r>
              <a:rPr lang="en-US" dirty="0" smtClean="0"/>
              <a:t> theory by the bootstrap method. </a:t>
            </a:r>
          </a:p>
          <a:p>
            <a:endParaRPr lang="en-US" dirty="0"/>
          </a:p>
          <a:p>
            <a:r>
              <a:rPr lang="en-US" dirty="0" smtClean="0"/>
              <a:t>First we consider  a particular SO(2) in SO(6) and consider states carrying charge L under SO(2)  . Operator     Z = φ</a:t>
            </a:r>
            <a:r>
              <a:rPr lang="en-US" baseline="-25000" dirty="0" smtClean="0"/>
              <a:t>5</a:t>
            </a:r>
            <a:r>
              <a:rPr lang="en-US" dirty="0" smtClean="0"/>
              <a:t> + 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φ</a:t>
            </a:r>
            <a:r>
              <a:rPr lang="en-US" baseline="-25000" dirty="0" smtClean="0"/>
              <a:t>6</a:t>
            </a:r>
          </a:p>
          <a:p>
            <a:endParaRPr lang="en-US" baseline="-25000" dirty="0"/>
          </a:p>
          <a:p>
            <a:r>
              <a:rPr lang="en-US" dirty="0" smtClean="0"/>
              <a:t>States with the lowest dimension carrying this charge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Lightcone</a:t>
            </a:r>
            <a:r>
              <a:rPr lang="en-US" dirty="0" smtClean="0">
                <a:sym typeface="Wingdings"/>
              </a:rPr>
              <a:t> ground state for the string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5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Infinite chain or string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22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L= ∞</a:t>
            </a:r>
          </a:p>
          <a:p>
            <a:endParaRPr lang="en-US" dirty="0" smtClean="0"/>
          </a:p>
          <a:p>
            <a:r>
              <a:rPr lang="en-US" dirty="0" smtClean="0"/>
              <a:t>Ground state:   chain of  ZZ….ZZZ..ZZZ</a:t>
            </a:r>
          </a:p>
          <a:p>
            <a:endParaRPr lang="en-US" dirty="0"/>
          </a:p>
          <a:p>
            <a:r>
              <a:rPr lang="en-US" dirty="0" smtClean="0"/>
              <a:t>Impurities that propagate on the state ZZ…ZWZ…ZZZ</a:t>
            </a:r>
          </a:p>
          <a:p>
            <a:endParaRPr lang="en-US" dirty="0"/>
          </a:p>
          <a:p>
            <a:r>
              <a:rPr lang="en-US" dirty="0" smtClean="0"/>
              <a:t>Symmetries </a:t>
            </a:r>
          </a:p>
          <a:p>
            <a:endParaRPr lang="en-US" dirty="0"/>
          </a:p>
          <a:p>
            <a:r>
              <a:rPr lang="en-US" dirty="0" smtClean="0"/>
              <a:t>Elementary </a:t>
            </a:r>
            <a:r>
              <a:rPr lang="en-US" dirty="0" err="1" smtClean="0"/>
              <a:t>worldsheet</a:t>
            </a:r>
            <a:r>
              <a:rPr lang="en-US" dirty="0" smtClean="0"/>
              <a:t> excitations   4 x 4 under this symmetry.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310" y="4618799"/>
            <a:ext cx="1574800" cy="52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8112" y="29985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44055" y="3221132"/>
            <a:ext cx="3749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38112" y="4673220"/>
            <a:ext cx="84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Beisert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3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dispersion relation </a:t>
            </a:r>
          </a:p>
          <a:p>
            <a:endParaRPr lang="en-US" dirty="0"/>
          </a:p>
          <a:p>
            <a:r>
              <a:rPr lang="en-US" dirty="0" smtClean="0"/>
              <a:t>Fix  the 2 </a:t>
            </a:r>
            <a:r>
              <a:rPr lang="en-US" dirty="0" smtClean="0">
                <a:sym typeface="Wingdings"/>
              </a:rPr>
              <a:t> 2  </a:t>
            </a:r>
            <a:r>
              <a:rPr lang="en-US" dirty="0" smtClean="0"/>
              <a:t>S matrix. Matrix structure by symmetries + overall phase by crossing. </a:t>
            </a:r>
          </a:p>
          <a:p>
            <a:endParaRPr lang="en-US" dirty="0"/>
          </a:p>
          <a:p>
            <a:r>
              <a:rPr lang="en-US" dirty="0" smtClean="0"/>
              <a:t>Solves the problem completely for an infinite (or very long) string.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1288" y="3427938"/>
            <a:ext cx="1802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Beisert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Janik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Hernandez Lopez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Eden </a:t>
            </a:r>
            <a:r>
              <a:rPr lang="en-US" dirty="0" err="1" smtClean="0">
                <a:solidFill>
                  <a:srgbClr val="008000"/>
                </a:solidFill>
              </a:rPr>
              <a:t>Staudacher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169" y="561599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Beisert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Staudacher</a:t>
            </a:r>
            <a:r>
              <a:rPr lang="en-US" dirty="0" smtClean="0">
                <a:solidFill>
                  <a:srgbClr val="008000"/>
                </a:solidFill>
              </a:rPr>
              <a:t> equation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Short strings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5794"/>
            <a:ext cx="9121424" cy="5077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a closed string propagating over a long time 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View it as a very long string of length T, propagating over </a:t>
            </a:r>
            <a:r>
              <a:rPr lang="en-US" sz="2800" dirty="0" err="1" smtClean="0"/>
              <a:t>eucildean</a:t>
            </a:r>
            <a:r>
              <a:rPr lang="en-US" sz="2800" dirty="0" smtClean="0"/>
              <a:t> time L = Thermodynamic configuration. </a:t>
            </a:r>
          </a:p>
          <a:p>
            <a:r>
              <a:rPr lang="en-US" sz="2800" dirty="0" smtClean="0"/>
              <a:t>In our case the physical theory and the mirror theory are different.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90008" y="1483317"/>
            <a:ext cx="3090007" cy="2611427"/>
            <a:chOff x="3090008" y="2587309"/>
            <a:chExt cx="3090007" cy="26114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0008" y="2587309"/>
              <a:ext cx="2919795" cy="1927065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5067088" y="3561577"/>
              <a:ext cx="235679" cy="785642"/>
            </a:xfrm>
            <a:custGeom>
              <a:avLst/>
              <a:gdLst>
                <a:gd name="connsiteX0" fmla="*/ 510636 w 647429"/>
                <a:gd name="connsiteY0" fmla="*/ 916582 h 916582"/>
                <a:gd name="connsiteX1" fmla="*/ 641569 w 647429"/>
                <a:gd name="connsiteY1" fmla="*/ 589232 h 916582"/>
                <a:gd name="connsiteX2" fmla="*/ 340424 w 647429"/>
                <a:gd name="connsiteY2" fmla="*/ 104752 h 916582"/>
                <a:gd name="connsiteX3" fmla="*/ 0 w 647429"/>
                <a:gd name="connsiteY3" fmla="*/ 0 h 9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429" h="916582">
                  <a:moveTo>
                    <a:pt x="510636" y="916582"/>
                  </a:moveTo>
                  <a:cubicBezTo>
                    <a:pt x="590287" y="820559"/>
                    <a:pt x="669938" y="724537"/>
                    <a:pt x="641569" y="589232"/>
                  </a:cubicBezTo>
                  <a:cubicBezTo>
                    <a:pt x="613200" y="453927"/>
                    <a:pt x="447352" y="202957"/>
                    <a:pt x="340424" y="104752"/>
                  </a:cubicBezTo>
                  <a:cubicBezTo>
                    <a:pt x="233496" y="6547"/>
                    <a:pt x="0" y="0"/>
                    <a:pt x="0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02767" y="3623980"/>
              <a:ext cx="35718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L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090008" y="3561577"/>
              <a:ext cx="3090007" cy="1034891"/>
            </a:xfrm>
            <a:custGeom>
              <a:avLst/>
              <a:gdLst>
                <a:gd name="connsiteX0" fmla="*/ 0 w 2317506"/>
                <a:gd name="connsiteY0" fmla="*/ 157128 h 432565"/>
                <a:gd name="connsiteX1" fmla="*/ 759409 w 2317506"/>
                <a:gd name="connsiteY1" fmla="*/ 419009 h 432565"/>
                <a:gd name="connsiteX2" fmla="*/ 1715216 w 2317506"/>
                <a:gd name="connsiteY2" fmla="*/ 353539 h 432565"/>
                <a:gd name="connsiteX3" fmla="*/ 2317506 w 2317506"/>
                <a:gd name="connsiteY3" fmla="*/ 0 h 4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7506" h="432565">
                  <a:moveTo>
                    <a:pt x="0" y="157128"/>
                  </a:moveTo>
                  <a:cubicBezTo>
                    <a:pt x="236770" y="271701"/>
                    <a:pt x="473540" y="386274"/>
                    <a:pt x="759409" y="419009"/>
                  </a:cubicBezTo>
                  <a:cubicBezTo>
                    <a:pt x="1045278" y="451744"/>
                    <a:pt x="1455533" y="423374"/>
                    <a:pt x="1715216" y="353539"/>
                  </a:cubicBezTo>
                  <a:cubicBezTo>
                    <a:pt x="1974899" y="283704"/>
                    <a:pt x="2317506" y="0"/>
                    <a:pt x="2317506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0377" y="4490850"/>
              <a:ext cx="434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T</a:t>
              </a:r>
              <a:endParaRPr lang="en-US" sz="4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20" y="6144557"/>
            <a:ext cx="7581900" cy="533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3216" y="2465865"/>
            <a:ext cx="160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TBA trick: 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Zamolodchikov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5772"/>
            <a:ext cx="8229600" cy="4525963"/>
          </a:xfrm>
        </p:spPr>
        <p:txBody>
          <a:bodyPr/>
          <a:lstStyle/>
          <a:p>
            <a:r>
              <a:rPr lang="en-US" dirty="0" smtClean="0"/>
              <a:t>Solve it by the Thermodynamic Bethe </a:t>
            </a:r>
            <a:r>
              <a:rPr lang="en-US" dirty="0" err="1" smtClean="0"/>
              <a:t>Ansatz</a:t>
            </a:r>
            <a:r>
              <a:rPr lang="en-US" dirty="0" smtClean="0"/>
              <a:t> = sum over all the solutions of the mirror Bethe equations over a long circle T weighed with  the </a:t>
            </a:r>
            <a:r>
              <a:rPr lang="en-US" dirty="0" err="1" smtClean="0"/>
              <a:t>Boltzman</a:t>
            </a:r>
            <a:r>
              <a:rPr lang="en-US" dirty="0" smtClean="0"/>
              <a:t> factor.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709" y="5318159"/>
            <a:ext cx="7759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=  (densities of particles)/(densities of holes)   as a </a:t>
            </a:r>
          </a:p>
          <a:p>
            <a:r>
              <a:rPr lang="en-US" sz="2800" dirty="0" smtClean="0"/>
              <a:t>function of momentum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91868" y="214893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Yang-Yang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09" y="2965177"/>
            <a:ext cx="7772400" cy="171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501" y="6211669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runs over all particles and bound states of particles </a:t>
            </a:r>
          </a:p>
          <a:p>
            <a:r>
              <a:rPr lang="en-US" dirty="0" smtClean="0"/>
              <a:t>in the fully </a:t>
            </a:r>
            <a:r>
              <a:rPr lang="en-US" dirty="0" err="1" smtClean="0"/>
              <a:t>diagonalized</a:t>
            </a:r>
            <a:r>
              <a:rPr lang="en-US" dirty="0" smtClean="0"/>
              <a:t> nested </a:t>
            </a:r>
            <a:r>
              <a:rPr lang="en-US" dirty="0" err="1" smtClean="0"/>
              <a:t>bethe</a:t>
            </a:r>
            <a:r>
              <a:rPr lang="en-US" dirty="0" smtClean="0"/>
              <a:t>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4365" y="4431271"/>
            <a:ext cx="2702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Arutyunov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Frolov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err="1" smtClean="0">
                <a:solidFill>
                  <a:srgbClr val="008000"/>
                </a:solidFill>
              </a:rPr>
              <a:t>Gromov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Kazakov</a:t>
            </a:r>
            <a:r>
              <a:rPr lang="en-US" sz="1600" dirty="0" smtClean="0">
                <a:solidFill>
                  <a:srgbClr val="008000"/>
                </a:solidFill>
              </a:rPr>
              <a:t> Vieira</a:t>
            </a:r>
          </a:p>
          <a:p>
            <a:r>
              <a:rPr lang="en-US" sz="1600" dirty="0" err="1" smtClean="0">
                <a:solidFill>
                  <a:srgbClr val="008000"/>
                </a:solidFill>
              </a:rPr>
              <a:t>Bombardelli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Fioravanti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Tateo</a:t>
            </a:r>
            <a:endParaRPr lang="en-US" sz="1600" dirty="0" smtClean="0">
              <a:solidFill>
                <a:srgbClr val="008000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64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Back to our case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36" y="1454801"/>
            <a:ext cx="8229600" cy="51301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Where is the large L ? </a:t>
            </a:r>
          </a:p>
          <a:p>
            <a:r>
              <a:rPr lang="en-US" dirty="0" smtClean="0"/>
              <a:t>Nowhere ?  Just introduce it and then remove it 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Operators on a Wilson line: For large L = same chain but with two boundaries.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8900" y="3221132"/>
            <a:ext cx="7429848" cy="1047115"/>
            <a:chOff x="968900" y="3221132"/>
            <a:chExt cx="7429848" cy="104711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68900" y="4124621"/>
              <a:ext cx="34435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12426" y="4124621"/>
              <a:ext cx="39863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24374" y="3221132"/>
              <a:ext cx="6078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Z</a:t>
              </a:r>
              <a:r>
                <a:rPr lang="en-US" sz="4400" baseline="30000" dirty="0" smtClean="0"/>
                <a:t>L</a:t>
              </a:r>
              <a:endParaRPr lang="en-US" sz="4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94983" y="389891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6330" y="6309975"/>
            <a:ext cx="199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Drukker</a:t>
            </a:r>
            <a:r>
              <a:rPr lang="en-US" dirty="0" smtClean="0">
                <a:solidFill>
                  <a:srgbClr val="008000"/>
                </a:solidFill>
              </a:rPr>
              <a:t> Kawamoto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5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find the </a:t>
            </a:r>
            <a:r>
              <a:rPr lang="en-US" dirty="0" smtClean="0"/>
              <a:t>boundary reflection </a:t>
            </a:r>
            <a:r>
              <a:rPr lang="en-US" dirty="0" smtClean="0"/>
              <a:t>matrix. </a:t>
            </a:r>
          </a:p>
          <a:p>
            <a:r>
              <a:rPr lang="en-US" dirty="0" smtClean="0"/>
              <a:t>Constrained by the symmetries preserved by the boundary = Wilson line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Bulk </a:t>
            </a:r>
            <a:r>
              <a:rPr lang="en-US" dirty="0" err="1" smtClean="0"/>
              <a:t>magnon</a:t>
            </a:r>
            <a:r>
              <a:rPr lang="en-US" dirty="0" smtClean="0"/>
              <a:t> = pair of </a:t>
            </a:r>
            <a:r>
              <a:rPr lang="en-US" dirty="0" err="1" smtClean="0"/>
              <a:t>magnons</a:t>
            </a:r>
            <a:r>
              <a:rPr lang="en-US" dirty="0" smtClean="0"/>
              <a:t> of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683000"/>
            <a:ext cx="64643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01" y="5125617"/>
            <a:ext cx="1701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1793775" y="3142567"/>
            <a:ext cx="57610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2149" y="3382585"/>
            <a:ext cx="1112926" cy="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17983" y="2042669"/>
            <a:ext cx="0" cy="1859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37338" y="3360713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65670" y="3378127"/>
            <a:ext cx="5259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-p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012989" y="3347618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309325" y="3426183"/>
            <a:ext cx="2016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5140" y="3426183"/>
            <a:ext cx="33316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9163" y="4360313"/>
            <a:ext cx="22493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Half line  with</a:t>
            </a:r>
          </a:p>
          <a:p>
            <a:endParaRPr lang="en-US" sz="2400" dirty="0"/>
          </a:p>
          <a:p>
            <a:r>
              <a:rPr lang="en-US" sz="2400" dirty="0" smtClean="0"/>
              <a:t> SU(2|2)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in bulk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2031" y="4294843"/>
            <a:ext cx="315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full line, single SU(2|2)</a:t>
            </a:r>
            <a:r>
              <a:rPr lang="en-US" sz="2400" baseline="-25000" dirty="0" smtClean="0"/>
              <a:t>D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2075743" y="3360713"/>
            <a:ext cx="124385" cy="1309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16528" y="2837086"/>
            <a:ext cx="379704" cy="106493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33200" y="3360713"/>
            <a:ext cx="124385" cy="1309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94325" y="3382173"/>
            <a:ext cx="124385" cy="1309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962145" y="3142566"/>
            <a:ext cx="57610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65670" y="3142565"/>
            <a:ext cx="689303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21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96" y="742184"/>
            <a:ext cx="9442743" cy="2424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312" y="3823458"/>
            <a:ext cx="812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Reflection matrix = bulk matrix for one SU(2|2) factor up to an overall phase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56" y="4629528"/>
            <a:ext cx="31496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033" y="5457513"/>
            <a:ext cx="520700" cy="27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9634" y="5382401"/>
            <a:ext cx="3931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Determined via a crossing equation.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312" y="5908108"/>
            <a:ext cx="8013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is the hardest step, and the one that is not controlled by a  symmetry. </a:t>
            </a:r>
          </a:p>
          <a:p>
            <a:r>
              <a:rPr lang="en-US" sz="2000" dirty="0" smtClean="0"/>
              <a:t>In involves a certain degree of guesswork. We checked it in various limits.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9940" y="5105162"/>
            <a:ext cx="299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 used the method </a:t>
            </a:r>
            <a:r>
              <a:rPr lang="en-US" dirty="0" smtClean="0">
                <a:solidFill>
                  <a:srgbClr val="008000"/>
                </a:solidFill>
              </a:rPr>
              <a:t>given by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Volin</a:t>
            </a:r>
            <a:r>
              <a:rPr lang="en-US" dirty="0" smtClean="0">
                <a:solidFill>
                  <a:srgbClr val="008000"/>
                </a:solidFill>
              </a:rPr>
              <a:t>, Vieira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solve the problem for large L: add the two boundaries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6774" y="3692518"/>
            <a:ext cx="34435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40300" y="3692518"/>
            <a:ext cx="39863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2248" y="278902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Z</a:t>
            </a:r>
            <a:r>
              <a:rPr lang="en-US" sz="4400" baseline="30000" dirty="0" smtClean="0"/>
              <a:t>L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122857" y="346681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63091" y="5510964"/>
            <a:ext cx="34435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06617" y="4321031"/>
            <a:ext cx="3706453" cy="1189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8565" y="4607475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Z</a:t>
            </a:r>
            <a:r>
              <a:rPr lang="en-US" sz="4400" baseline="30000" dirty="0" smtClean="0"/>
              <a:t>L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9174" y="528525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80" y="6126163"/>
            <a:ext cx="9163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Rotate one boundary </a:t>
            </a:r>
            <a:r>
              <a:rPr lang="en-US" sz="2400" dirty="0" smtClean="0">
                <a:sym typeface="Wingdings"/>
              </a:rPr>
              <a:t> Introduce extra phases in the reflection matrix.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52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71" y="2466066"/>
            <a:ext cx="1485703" cy="2007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02" y="253196"/>
            <a:ext cx="1549578" cy="206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42" y="4687664"/>
            <a:ext cx="1567632" cy="2094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5792" y="890665"/>
            <a:ext cx="208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Diego Correa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65792" y="5368284"/>
            <a:ext cx="247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800" dirty="0" smtClean="0"/>
              <a:t>Johannes </a:t>
            </a:r>
            <a:r>
              <a:rPr lang="en-US" sz="2800" dirty="0" err="1" smtClean="0"/>
              <a:t>Henn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65792" y="3299696"/>
            <a:ext cx="1772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Amit</a:t>
            </a:r>
            <a:r>
              <a:rPr lang="en-US" sz="2800" dirty="0" smtClean="0"/>
              <a:t> Sever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2929" y="1768054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(Also similar paper by </a:t>
            </a:r>
          </a:p>
          <a:p>
            <a:r>
              <a:rPr lang="en-US" sz="2400" dirty="0" err="1" smtClean="0">
                <a:solidFill>
                  <a:srgbClr val="008000"/>
                </a:solidFill>
              </a:rPr>
              <a:t>Drukker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75651" y="253196"/>
            <a:ext cx="587821" cy="42205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1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Going to small L 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7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0" y="1571284"/>
            <a:ext cx="6910060" cy="237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21" y="785642"/>
            <a:ext cx="204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TBA trick: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7460" y="4470870"/>
            <a:ext cx="477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Closed string between two boundary states.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501" y="5551871"/>
            <a:ext cx="7190720" cy="674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4642" y="78564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LeClair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Mussardo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Saleur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Skorik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7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53" y="1099765"/>
            <a:ext cx="6995775" cy="2826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735" y="3926058"/>
            <a:ext cx="75787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</a:t>
            </a:r>
            <a:r>
              <a:rPr lang="en-US" dirty="0" err="1" smtClean="0"/>
              <a:t>magnons</a:t>
            </a:r>
            <a:r>
              <a:rPr lang="en-US" dirty="0" smtClean="0"/>
              <a:t> emanate </a:t>
            </a:r>
            <a:r>
              <a:rPr lang="en-US" dirty="0" smtClean="0"/>
              <a:t>from the boundary with amplitude given by the</a:t>
            </a:r>
          </a:p>
          <a:p>
            <a:r>
              <a:rPr lang="en-US" dirty="0" smtClean="0"/>
              <a:t>(analytic continued) reflection matrix. </a:t>
            </a:r>
          </a:p>
          <a:p>
            <a:endParaRPr lang="en-US" dirty="0"/>
          </a:p>
          <a:p>
            <a:r>
              <a:rPr lang="en-US" dirty="0" smtClean="0"/>
              <a:t>Using the bulk crossing equation we can untangle the lines and cancel the bulk </a:t>
            </a:r>
          </a:p>
          <a:p>
            <a:r>
              <a:rPr lang="en-US" dirty="0" smtClean="0"/>
              <a:t>S matrix factors.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are left with a pair of lines on the cylinder. This looks like a thermodynamic</a:t>
            </a:r>
          </a:p>
          <a:p>
            <a:r>
              <a:rPr lang="en-US" dirty="0"/>
              <a:t>c</a:t>
            </a:r>
            <a:r>
              <a:rPr lang="en-US" dirty="0" smtClean="0"/>
              <a:t>omputation restricted to pairs with p and –p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9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92" y="2646344"/>
            <a:ext cx="5485155" cy="1066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605" y="554134"/>
            <a:ext cx="662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we essentially get the same as in the bulk for a thermodynamic</a:t>
            </a:r>
          </a:p>
          <a:p>
            <a:r>
              <a:rPr lang="en-US" dirty="0"/>
              <a:t>c</a:t>
            </a:r>
            <a:r>
              <a:rPr lang="en-US" dirty="0" smtClean="0"/>
              <a:t>omputation with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231" y="1200465"/>
            <a:ext cx="1022983" cy="304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605" y="2277012"/>
            <a:ext cx="409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a constraint on the particle densities: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92" y="3535387"/>
            <a:ext cx="6061640" cy="3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055"/>
            <a:ext cx="9073154" cy="4062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625" y="235289"/>
            <a:ext cx="3348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Final Equations</a:t>
            </a:r>
            <a:endParaRPr lang="en-US" sz="4000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5" y="5461000"/>
            <a:ext cx="48641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set L =0 and get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cusp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We did not solve the equations in general. </a:t>
            </a:r>
          </a:p>
          <a:p>
            <a:endParaRPr lang="en-US" dirty="0"/>
          </a:p>
          <a:p>
            <a:r>
              <a:rPr lang="en-US" dirty="0" smtClean="0"/>
              <a:t>We expanded for weak coupling. The leading order in weak coupling is easy and it reproduces the known result.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3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 simplified limit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 err="1" smtClean="0"/>
              <a:t>φ</a:t>
            </a:r>
            <a:r>
              <a:rPr lang="en-US" dirty="0" smtClean="0"/>
              <a:t>=</a:t>
            </a:r>
            <a:r>
              <a:rPr lang="en-US" dirty="0" err="1" smtClean="0"/>
              <a:t>θ</a:t>
            </a:r>
            <a:r>
              <a:rPr lang="en-US" dirty="0" smtClean="0"/>
              <a:t>=0 , we have a BPS situation. Near this point we have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Simplified equations lead to a set of integral equations for B(</a:t>
            </a:r>
            <a:r>
              <a:rPr lang="en-US" dirty="0" err="1" smtClean="0"/>
              <a:t>λ</a:t>
            </a:r>
            <a:r>
              <a:rPr lang="en-US" dirty="0" smtClean="0"/>
              <a:t>). Still non-linear but less complicated.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35" y="2955114"/>
            <a:ext cx="5308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65" y="890394"/>
            <a:ext cx="8158017" cy="3632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25" y="4965972"/>
            <a:ext cx="2723956" cy="62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581" y="5965605"/>
            <a:ext cx="23241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78" y="6113762"/>
            <a:ext cx="551303" cy="2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 know the answer by localization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just given by a </a:t>
            </a:r>
            <a:r>
              <a:rPr lang="en-US" dirty="0"/>
              <a:t>B</a:t>
            </a:r>
            <a:r>
              <a:rPr lang="en-US" dirty="0" smtClean="0"/>
              <a:t>essel function: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expansion agrees with the result in the integral equation.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gives the power emitted by a moving quark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85" y="2576508"/>
            <a:ext cx="2896868" cy="896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2770" y="2288541"/>
            <a:ext cx="2621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Correa, </a:t>
            </a:r>
            <a:r>
              <a:rPr lang="en-US" dirty="0" err="1" smtClean="0">
                <a:solidFill>
                  <a:srgbClr val="008000"/>
                </a:solidFill>
              </a:rPr>
              <a:t>Henn</a:t>
            </a:r>
            <a:r>
              <a:rPr lang="en-US" dirty="0" smtClean="0">
                <a:solidFill>
                  <a:srgbClr val="008000"/>
                </a:solidFill>
              </a:rPr>
              <a:t>, JM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Fiol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Garolera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Lewkowycz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Pestun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Drukker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Giombi</a:t>
            </a:r>
            <a:r>
              <a:rPr lang="en-US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Ricci,  </a:t>
            </a:r>
            <a:r>
              <a:rPr lang="en-US" dirty="0" err="1" smtClean="0">
                <a:solidFill>
                  <a:srgbClr val="008000"/>
                </a:solidFill>
              </a:rPr>
              <a:t>Trancanelli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29" y="6010161"/>
            <a:ext cx="4148641" cy="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integral equations, at least for this case, can be simplified!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Hopefully the same is the case for the general case. </a:t>
            </a:r>
          </a:p>
          <a:p>
            <a:endParaRPr lang="en-US" dirty="0"/>
          </a:p>
          <a:p>
            <a:r>
              <a:rPr lang="en-US" dirty="0" smtClean="0"/>
              <a:t>The TBA equation are complicated, but they contain the information also about all excited states.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0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607" y="589232"/>
            <a:ext cx="10524951" cy="3848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5" y="1072074"/>
            <a:ext cx="4089400" cy="48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208" y="4635849"/>
            <a:ext cx="11430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726" y="5156549"/>
            <a:ext cx="6728082" cy="125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798" y="5538776"/>
            <a:ext cx="2204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Polyakov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Drukker</a:t>
            </a:r>
            <a:r>
              <a:rPr lang="en-US" dirty="0" smtClean="0">
                <a:solidFill>
                  <a:srgbClr val="008000"/>
                </a:solidFill>
              </a:rPr>
              <a:t> Gross </a:t>
            </a:r>
            <a:r>
              <a:rPr lang="en-US" dirty="0" err="1" smtClean="0">
                <a:solidFill>
                  <a:srgbClr val="008000"/>
                </a:solidFill>
              </a:rPr>
              <a:t>Ooguri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6442" y="6084333"/>
            <a:ext cx="92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JM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Rey Yee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726" y="6407499"/>
            <a:ext cx="1886321" cy="3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4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Discussion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Integral equations for excited states should be very similar. </a:t>
            </a:r>
          </a:p>
          <a:p>
            <a:endParaRPr lang="en-US" dirty="0"/>
          </a:p>
          <a:p>
            <a:r>
              <a:rPr lang="en-US" dirty="0" smtClean="0"/>
              <a:t>These equations can be studied numerically</a:t>
            </a:r>
          </a:p>
          <a:p>
            <a:endParaRPr lang="en-US" dirty="0"/>
          </a:p>
          <a:p>
            <a:r>
              <a:rPr lang="en-US" dirty="0" smtClean="0"/>
              <a:t>The next goal </a:t>
            </a:r>
            <a:r>
              <a:rPr lang="en-US" dirty="0" smtClean="0">
                <a:sym typeface="Wingdings"/>
              </a:rPr>
              <a:t> Simplify!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 connection between </a:t>
            </a:r>
            <a:r>
              <a:rPr lang="en-US" dirty="0" err="1" smtClean="0">
                <a:sym typeface="Wingdings"/>
              </a:rPr>
              <a:t>integrability</a:t>
            </a:r>
            <a:r>
              <a:rPr lang="en-US" dirty="0" smtClean="0">
                <a:sym typeface="Wingdings"/>
              </a:rPr>
              <a:t> and localization is useful to fix one possible undetermined function of the coupling. It is thought to be trivial in N=4 SYM. But it is known to be non-trivial for ABJM.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5581" y="2422758"/>
            <a:ext cx="246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Gromov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Kazakov</a:t>
            </a:r>
            <a:r>
              <a:rPr lang="en-US" dirty="0" smtClean="0">
                <a:solidFill>
                  <a:srgbClr val="008000"/>
                </a:solidFill>
              </a:rPr>
              <a:t>, Vieira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1593" y="3521629"/>
            <a:ext cx="3242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Finite number of function: 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Gromov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Kazakov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Leurent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Volin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94" y="6034736"/>
            <a:ext cx="2353081" cy="5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22" y="1507900"/>
            <a:ext cx="1943907" cy="203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875" y="3954398"/>
            <a:ext cx="708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Lucida Calligraphy"/>
              </a:rPr>
              <a:t>Happy birthday N=4 SYM </a:t>
            </a:r>
            <a:endParaRPr lang="en-US" sz="3600" dirty="0">
              <a:solidFill>
                <a:srgbClr val="800000"/>
              </a:solidFill>
              <a:latin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315216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Do we know all N=4 theories?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all theories with N=4 </a:t>
            </a:r>
            <a:r>
              <a:rPr lang="en-US" dirty="0" err="1" smtClean="0"/>
              <a:t>susy</a:t>
            </a:r>
            <a:r>
              <a:rPr lang="en-US" dirty="0" smtClean="0"/>
              <a:t> in four dimensions </a:t>
            </a:r>
          </a:p>
          <a:p>
            <a:r>
              <a:rPr lang="en-US" dirty="0"/>
              <a:t>W</a:t>
            </a:r>
            <a:r>
              <a:rPr lang="en-US" dirty="0" smtClean="0"/>
              <a:t>ithout assuming that they have a weak coupling limit.</a:t>
            </a:r>
          </a:p>
          <a:p>
            <a:r>
              <a:rPr lang="en-US" dirty="0" smtClean="0"/>
              <a:t>Derive the existence of the weak coupling limit…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57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1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837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θ</a:t>
            </a:r>
            <a:r>
              <a:rPr lang="en-US" dirty="0"/>
              <a:t>=</a:t>
            </a:r>
            <a:r>
              <a:rPr lang="en-US" dirty="0" err="1" smtClean="0"/>
              <a:t>φ</a:t>
            </a:r>
            <a:r>
              <a:rPr lang="en-US" dirty="0" smtClean="0"/>
              <a:t> the configuration is BPS and the potential vanishes. 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 err="1" smtClean="0"/>
              <a:t>δ</a:t>
            </a:r>
            <a:r>
              <a:rPr lang="en-US" dirty="0" smtClean="0"/>
              <a:t>=π-</a:t>
            </a:r>
            <a:r>
              <a:rPr lang="en-US" dirty="0" err="1" smtClean="0"/>
              <a:t>φ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0  , we get the quark-antiquark potential in flat space. 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When 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φ</a:t>
            </a:r>
            <a:r>
              <a:rPr lang="en-US" dirty="0" smtClean="0">
                <a:sym typeface="Wingdings"/>
              </a:rPr>
              <a:t>=  </a:t>
            </a:r>
            <a:r>
              <a:rPr lang="en-US" dirty="0" err="1" smtClean="0">
                <a:sym typeface="Wingdings"/>
              </a:rPr>
              <a:t>ϕ</a:t>
            </a:r>
            <a:r>
              <a:rPr lang="en-US" dirty="0" smtClean="0">
                <a:sym typeface="Wingdings"/>
              </a:rPr>
              <a:t>  Infinity,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87" y="3348557"/>
            <a:ext cx="30480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87" y="5664498"/>
            <a:ext cx="3568700" cy="52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8980" y="5428805"/>
            <a:ext cx="1447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Computed by 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Beisert</a:t>
            </a:r>
            <a:r>
              <a:rPr lang="en-US" dirty="0" smtClean="0">
                <a:solidFill>
                  <a:srgbClr val="008000"/>
                </a:solidFill>
              </a:rPr>
              <a:t>, Eden 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Staudacher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3266" y="1272820"/>
            <a:ext cx="102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Zarembo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7559" y="1642152"/>
            <a:ext cx="224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Witten-Kapustin (</a:t>
            </a:r>
            <a:r>
              <a:rPr lang="en-US" sz="1400" dirty="0" err="1" smtClean="0">
                <a:solidFill>
                  <a:srgbClr val="008000"/>
                </a:solidFill>
              </a:rPr>
              <a:t>Langlands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320034"/>
            <a:ext cx="4749800" cy="2260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Flux lines going between quark and anti-quark </a:t>
            </a:r>
            <a:r>
              <a:rPr lang="en-US" dirty="0" smtClean="0">
                <a:sym typeface="Wingdings"/>
              </a:rPr>
              <a:t> become a string.  Understand this string and its excitations.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157" y="4465064"/>
            <a:ext cx="1802843" cy="25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258024"/>
            <a:ext cx="2514600" cy="482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function of an angle + the coupling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to amplitudes</a:t>
            </a:r>
          </a:p>
          <a:p>
            <a:endParaRPr lang="en-US" dirty="0"/>
          </a:p>
          <a:p>
            <a:r>
              <a:rPr lang="en-US" dirty="0" smtClean="0"/>
              <a:t>In fact, it controls the  IR </a:t>
            </a:r>
            <a:r>
              <a:rPr lang="en-US" dirty="0" err="1" smtClean="0"/>
              <a:t>divergencies</a:t>
            </a:r>
            <a:r>
              <a:rPr lang="en-US" dirty="0" smtClean="0"/>
              <a:t> of  amplitudes for massive particles.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 Answer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99931"/>
            <a:ext cx="781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Write integral  equations for a set of functions Y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(u):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1134" y="3841272"/>
            <a:ext cx="398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Compute the potential as: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18652" y="4990778"/>
            <a:ext cx="5633827" cy="1411101"/>
            <a:chOff x="1918652" y="4990778"/>
            <a:chExt cx="5633827" cy="14111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1368" y="4990778"/>
              <a:ext cx="5471111" cy="141110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18652" y="5201340"/>
              <a:ext cx="918792" cy="621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4544" y="5378089"/>
              <a:ext cx="342900" cy="3429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34" y="2770159"/>
            <a:ext cx="85528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Method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84" b="2384"/>
          <a:stretch>
            <a:fillRect/>
          </a:stretch>
        </p:blipFill>
        <p:spPr>
          <a:xfrm>
            <a:off x="1308261" y="2569159"/>
            <a:ext cx="3137827" cy="1725684"/>
          </a:xfrm>
        </p:spPr>
      </p:pic>
      <p:sp>
        <p:nvSpPr>
          <p:cNvPr id="5" name="TextBox 4"/>
          <p:cNvSpPr txBox="1"/>
          <p:nvPr/>
        </p:nvSpPr>
        <p:spPr>
          <a:xfrm>
            <a:off x="1047460" y="1811836"/>
            <a:ext cx="3269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did Coulomb do it ?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270" y="2854767"/>
            <a:ext cx="1638300" cy="952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00478" y="3417568"/>
            <a:ext cx="1531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8340" y="5530542"/>
            <a:ext cx="6757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will follow a less indirect route, but still indirect..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06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Integrability</a:t>
            </a:r>
            <a:r>
              <a:rPr lang="en-US" dirty="0" smtClean="0">
                <a:solidFill>
                  <a:srgbClr val="FF0000"/>
                </a:solidFill>
              </a:rPr>
              <a:t> in N=4 SYM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N=4 is </a:t>
            </a:r>
            <a:r>
              <a:rPr lang="en-US" dirty="0" err="1" smtClean="0"/>
              <a:t>integrable</a:t>
            </a:r>
            <a:r>
              <a:rPr lang="en-US" dirty="0"/>
              <a:t> </a:t>
            </a:r>
            <a:r>
              <a:rPr lang="en-US" dirty="0" smtClean="0"/>
              <a:t>in the planar limit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Large number of symmetries</a:t>
            </a:r>
            <a:r>
              <a:rPr lang="en-US" dirty="0" smtClean="0">
                <a:sym typeface="Wingdings"/>
              </a:rPr>
              <a:t> How do we use them ?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There is a well developed method that puts </a:t>
            </a:r>
            <a:r>
              <a:rPr lang="en-US" dirty="0" smtClean="0">
                <a:sym typeface="Wingdings"/>
              </a:rPr>
              <a:t>these </a:t>
            </a:r>
            <a:r>
              <a:rPr lang="en-US" dirty="0" smtClean="0">
                <a:sym typeface="Wingdings"/>
              </a:rPr>
              <a:t>symmetries to work and has lead to exact results. </a:t>
            </a:r>
          </a:p>
          <a:p>
            <a:endParaRPr lang="en-US" dirty="0"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0144" y="1417638"/>
            <a:ext cx="2349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Minahan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Zarembo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Bena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Polchinski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Roiban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Beisert</a:t>
            </a:r>
            <a:r>
              <a:rPr lang="en-US" dirty="0" smtClean="0">
                <a:solidFill>
                  <a:srgbClr val="008000"/>
                </a:solidFill>
              </a:rPr>
              <a:t>, etc…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1148</Words>
  <Application>Microsoft Macintosh PowerPoint</Application>
  <PresentationFormat>On-screen Show (4:3)</PresentationFormat>
  <Paragraphs>195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quark-antiquark potential  in N=4 Super Yang Mills</vt:lpstr>
      <vt:lpstr>PowerPoint Presentation</vt:lpstr>
      <vt:lpstr>PowerPoint Presentation</vt:lpstr>
      <vt:lpstr>PowerPoint Presentation</vt:lpstr>
      <vt:lpstr>Motivations</vt:lpstr>
      <vt:lpstr>PowerPoint Presentation</vt:lpstr>
      <vt:lpstr>Final Answer </vt:lpstr>
      <vt:lpstr>Method</vt:lpstr>
      <vt:lpstr>Integrability in N=4 SYM</vt:lpstr>
      <vt:lpstr>PowerPoint Presentation</vt:lpstr>
      <vt:lpstr>Infinite chain or string</vt:lpstr>
      <vt:lpstr>PowerPoint Presentation</vt:lpstr>
      <vt:lpstr>Short strings</vt:lpstr>
      <vt:lpstr>PowerPoint Presentation</vt:lpstr>
      <vt:lpstr>Back to our case</vt:lpstr>
      <vt:lpstr>PowerPoint Presentation</vt:lpstr>
      <vt:lpstr>PowerPoint Presentation</vt:lpstr>
      <vt:lpstr>PowerPoint Presentation</vt:lpstr>
      <vt:lpstr>PowerPoint Presentation</vt:lpstr>
      <vt:lpstr>Going to small 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simplified limit</vt:lpstr>
      <vt:lpstr>PowerPoint Presentation</vt:lpstr>
      <vt:lpstr>We know the answer by localization</vt:lpstr>
      <vt:lpstr>PowerPoint Presentation</vt:lpstr>
      <vt:lpstr>Discussion</vt:lpstr>
      <vt:lpstr>PowerPoint Presentation</vt:lpstr>
      <vt:lpstr>Do we know all N=4 theories?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quark-antiquark potential  in N=4 Super Yang Mills</dc:title>
  <dc:creator>Juan Maldacena</dc:creator>
  <cp:lastModifiedBy>Juan Maldacena</cp:lastModifiedBy>
  <cp:revision>31</cp:revision>
  <dcterms:created xsi:type="dcterms:W3CDTF">2012-03-28T18:58:48Z</dcterms:created>
  <dcterms:modified xsi:type="dcterms:W3CDTF">2012-03-31T23:48:48Z</dcterms:modified>
</cp:coreProperties>
</file>