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8" r:id="rId1"/>
  </p:sldMasterIdLst>
  <p:handoutMasterIdLst>
    <p:handoutMasterId r:id="rId79"/>
  </p:handout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32" r:id="rId53"/>
    <p:sldId id="307" r:id="rId54"/>
    <p:sldId id="308" r:id="rId55"/>
    <p:sldId id="309" r:id="rId56"/>
    <p:sldId id="310" r:id="rId57"/>
    <p:sldId id="311" r:id="rId58"/>
    <p:sldId id="312" r:id="rId59"/>
    <p:sldId id="313" r:id="rId60"/>
    <p:sldId id="314" r:id="rId61"/>
    <p:sldId id="315" r:id="rId62"/>
    <p:sldId id="321" r:id="rId63"/>
    <p:sldId id="316" r:id="rId64"/>
    <p:sldId id="317" r:id="rId65"/>
    <p:sldId id="318" r:id="rId66"/>
    <p:sldId id="319" r:id="rId67"/>
    <p:sldId id="323" r:id="rId68"/>
    <p:sldId id="324" r:id="rId69"/>
    <p:sldId id="325" r:id="rId70"/>
    <p:sldId id="326" r:id="rId71"/>
    <p:sldId id="327" r:id="rId72"/>
    <p:sldId id="328" r:id="rId73"/>
    <p:sldId id="330" r:id="rId74"/>
    <p:sldId id="329" r:id="rId75"/>
    <p:sldId id="331" r:id="rId76"/>
    <p:sldId id="320" r:id="rId77"/>
    <p:sldId id="322" r:id="rId78"/>
  </p:sldIdLst>
  <p:sldSz cx="9144000" cy="5715000" type="screen16x1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57" d="100"/>
          <a:sy n="157" d="100"/>
        </p:scale>
        <p:origin x="156" y="126"/>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A69D4E4-E146-4D4E-A658-9D4F9179855D}" type="datetimeFigureOut">
              <a:rPr lang="en-US" smtClean="0"/>
              <a:t>5/15/2018</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244AA32-1AE4-473F-B284-3D73836D4AE2}" type="slidenum">
              <a:rPr lang="en-US" smtClean="0"/>
              <a:t>‹#›</a:t>
            </a:fld>
            <a:endParaRPr lang="en-US"/>
          </a:p>
        </p:txBody>
      </p:sp>
    </p:spTree>
    <p:extLst>
      <p:ext uri="{BB962C8B-B14F-4D97-AF65-F5344CB8AC3E}">
        <p14:creationId xmlns:p14="http://schemas.microsoft.com/office/powerpoint/2010/main" val="1875627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122455"/>
            <a:ext cx="7667244" cy="67236"/>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3568969"/>
            <a:ext cx="7667244" cy="67236"/>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237316"/>
            <a:ext cx="7667244" cy="22860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3390769"/>
            <a:ext cx="810678" cy="90075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193519"/>
            <a:ext cx="7475220" cy="2529840"/>
          </a:xfrm>
        </p:spPr>
        <p:txBody>
          <a:bodyPr anchor="ctr">
            <a:noAutofit/>
          </a:bodyPr>
          <a:lstStyle>
            <a:lvl1pPr algn="l">
              <a:lnSpc>
                <a:spcPct val="85000"/>
              </a:lnSpc>
              <a:defRPr sz="54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3657600"/>
            <a:ext cx="5918454" cy="891540"/>
          </a:xfrm>
        </p:spPr>
        <p:txBody>
          <a:bodyPr>
            <a:normAutofit/>
          </a:bodyPr>
          <a:lstStyle>
            <a:lvl1pPr marL="0" indent="0" algn="l">
              <a:buNone/>
              <a:defRPr sz="1500" b="1">
                <a:solidFill>
                  <a:schemeClr val="accent2">
                    <a:lumMod val="7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EB0033D-8D24-43CB-8249-12A1F45C643C}" type="datetimeFigureOut">
              <a:rPr lang="en-US" smtClean="0"/>
              <a:pPr>
                <a:defRPr/>
              </a:pPr>
              <a:t>5/15/2018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194550" y="3574445"/>
            <a:ext cx="895401" cy="533400"/>
          </a:xfrm>
        </p:spPr>
        <p:txBody>
          <a:bodyPr/>
          <a:lstStyle>
            <a:lvl1pPr>
              <a:defRPr sz="2100" b="1"/>
            </a:lvl1pPr>
          </a:lstStyle>
          <a:p>
            <a:pPr>
              <a:defRPr/>
            </a:pPr>
            <a:fld id="{DD8D1DD5-64F9-42C9-9A1F-58A9283B6B60}" type="slidenum">
              <a:rPr lang="en-US" smtClean="0"/>
              <a:pPr>
                <a:defRPr/>
              </a:pPr>
              <a:t>‹#›</a:t>
            </a:fld>
            <a:endParaRPr lang="en-US"/>
          </a:p>
        </p:txBody>
      </p:sp>
    </p:spTree>
    <p:extLst>
      <p:ext uri="{BB962C8B-B14F-4D97-AF65-F5344CB8AC3E}">
        <p14:creationId xmlns:p14="http://schemas.microsoft.com/office/powerpoint/2010/main" val="1450044686"/>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5B048F7-B001-4827-AEF8-8DA186F2AF31}" type="datetimeFigureOut">
              <a:rPr lang="en-US" smtClean="0"/>
              <a:pPr>
                <a:defRPr/>
              </a:pPr>
              <a:t>5/15/2018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E540BF-D965-4750-9153-7E9348E81E77}" type="slidenum">
              <a:rPr lang="en-US" smtClean="0"/>
              <a:pPr>
                <a:defRPr/>
              </a:pPr>
              <a:t>‹#›</a:t>
            </a:fld>
            <a:endParaRPr lang="en-US"/>
          </a:p>
        </p:txBody>
      </p:sp>
    </p:spTree>
    <p:extLst>
      <p:ext uri="{BB962C8B-B14F-4D97-AF65-F5344CB8AC3E}">
        <p14:creationId xmlns:p14="http://schemas.microsoft.com/office/powerpoint/2010/main" val="3883636788"/>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44500"/>
            <a:ext cx="1914525" cy="4699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444500"/>
            <a:ext cx="5629275" cy="46990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C1526D0-1E22-4DDF-BC63-681104248A78}" type="datetimeFigureOut">
              <a:rPr lang="en-US" smtClean="0"/>
              <a:pPr>
                <a:defRPr/>
              </a:pPr>
              <a:t>5/15/2018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04F356-9567-46AF-8464-7E6F30B618B3}" type="slidenum">
              <a:rPr lang="en-US" smtClean="0"/>
              <a:pPr>
                <a:defRPr/>
              </a:pPr>
              <a:t>‹#›</a:t>
            </a:fld>
            <a:endParaRPr lang="en-US"/>
          </a:p>
        </p:txBody>
      </p:sp>
    </p:spTree>
    <p:extLst>
      <p:ext uri="{BB962C8B-B14F-4D97-AF65-F5344CB8AC3E}">
        <p14:creationId xmlns:p14="http://schemas.microsoft.com/office/powerpoint/2010/main" val="370876988"/>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B51CFA6-80FA-45F4-A6D7-949B7EDEDB0C}" type="datetimeFigureOut">
              <a:rPr lang="en-US" smtClean="0"/>
              <a:pPr>
                <a:defRPr/>
              </a:pPr>
              <a:t>5/15/2018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7AA57EA-E313-4E10-BFFD-4AA169040402}" type="slidenum">
              <a:rPr lang="en-US" smtClean="0"/>
              <a:pPr>
                <a:defRPr/>
              </a:pPr>
              <a:t>‹#›</a:t>
            </a:fld>
            <a:endParaRPr lang="en-US"/>
          </a:p>
        </p:txBody>
      </p:sp>
    </p:spTree>
    <p:extLst>
      <p:ext uri="{BB962C8B-B14F-4D97-AF65-F5344CB8AC3E}">
        <p14:creationId xmlns:p14="http://schemas.microsoft.com/office/powerpoint/2010/main" val="3749790246"/>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098324"/>
            <a:ext cx="9144000" cy="1616675"/>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021080"/>
            <a:ext cx="6960870" cy="2933700"/>
          </a:xfrm>
        </p:spPr>
        <p:txBody>
          <a:bodyPr anchor="ctr">
            <a:normAutofit/>
          </a:bodyPr>
          <a:lstStyle>
            <a:lvl1pPr>
              <a:lnSpc>
                <a:spcPct val="85000"/>
              </a:lnSpc>
              <a:defRPr sz="54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1" y="4183380"/>
            <a:ext cx="6789420" cy="889000"/>
          </a:xfrm>
        </p:spPr>
        <p:txBody>
          <a:bodyPr anchor="t">
            <a:normAutofit/>
          </a:bodyPr>
          <a:lstStyle>
            <a:lvl1pPr marL="0" indent="0">
              <a:buNone/>
              <a:defRPr sz="1500" b="1">
                <a:solidFill>
                  <a:schemeClr val="accent2">
                    <a:lumMod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5227320"/>
            <a:ext cx="1983232" cy="304271"/>
          </a:xfrm>
        </p:spPr>
        <p:txBody>
          <a:bodyPr/>
          <a:lstStyle>
            <a:lvl1pPr>
              <a:defRPr>
                <a:solidFill>
                  <a:schemeClr val="accent2">
                    <a:lumMod val="50000"/>
                  </a:schemeClr>
                </a:solidFill>
              </a:defRPr>
            </a:lvl1pPr>
          </a:lstStyle>
          <a:p>
            <a:pPr>
              <a:defRPr/>
            </a:pPr>
            <a:fld id="{4792030A-7FCF-4E9B-A6F4-B9E25106AD18}" type="datetimeFigureOut">
              <a:rPr lang="en-US" smtClean="0"/>
              <a:pPr>
                <a:defRPr/>
              </a:pPr>
              <a:t>5/15/2018</a:t>
            </a:fld>
            <a:endParaRPr lang="en-US"/>
          </a:p>
        </p:txBody>
      </p:sp>
      <p:sp>
        <p:nvSpPr>
          <p:cNvPr id="5" name="Footer Placeholder 4"/>
          <p:cNvSpPr>
            <a:spLocks noGrp="1"/>
          </p:cNvSpPr>
          <p:nvPr>
            <p:ph type="ftr" sz="quarter" idx="11"/>
          </p:nvPr>
        </p:nvSpPr>
        <p:spPr>
          <a:xfrm>
            <a:off x="1637031" y="5227320"/>
            <a:ext cx="4745736" cy="304271"/>
          </a:xfrm>
        </p:spPr>
        <p:txBody>
          <a:bodyPr/>
          <a:lstStyle>
            <a:lvl1pPr>
              <a:defRPr>
                <a:solidFill>
                  <a:schemeClr val="accent2">
                    <a:lumMod val="50000"/>
                  </a:schemeClr>
                </a:solidFill>
              </a:defRPr>
            </a:lvl1pPr>
          </a:lstStyle>
          <a:p>
            <a:pPr>
              <a:defRPr/>
            </a:pPr>
            <a:endParaRPr lang="en-US"/>
          </a:p>
        </p:txBody>
      </p:sp>
      <p:grpSp>
        <p:nvGrpSpPr>
          <p:cNvPr id="8" name="Group 7"/>
          <p:cNvGrpSpPr/>
          <p:nvPr/>
        </p:nvGrpSpPr>
        <p:grpSpPr>
          <a:xfrm>
            <a:off x="673049" y="1938207"/>
            <a:ext cx="810678" cy="90075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088444"/>
            <a:ext cx="891224" cy="600277"/>
          </a:xfrm>
        </p:spPr>
        <p:txBody>
          <a:bodyPr/>
          <a:lstStyle>
            <a:lvl1pPr>
              <a:defRPr sz="2100"/>
            </a:lvl1pPr>
          </a:lstStyle>
          <a:p>
            <a:pPr>
              <a:defRPr/>
            </a:pPr>
            <a:fld id="{77B55B66-8F87-4B55-AC34-1D60D341E9C3}" type="slidenum">
              <a:rPr lang="en-US" smtClean="0"/>
              <a:pPr>
                <a:defRPr/>
              </a:pPr>
              <a:t>‹#›</a:t>
            </a:fld>
            <a:endParaRPr lang="en-US"/>
          </a:p>
        </p:txBody>
      </p:sp>
    </p:spTree>
    <p:extLst>
      <p:ext uri="{BB962C8B-B14F-4D97-AF65-F5344CB8AC3E}">
        <p14:creationId xmlns:p14="http://schemas.microsoft.com/office/powerpoint/2010/main" val="2926329301"/>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2386" y="1828800"/>
            <a:ext cx="3566160" cy="331470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3168" y="1828800"/>
            <a:ext cx="3566160" cy="331470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2D28C0C4-661D-4D02-8C23-F5743B11281D}" type="datetimeFigureOut">
              <a:rPr lang="en-US" smtClean="0"/>
              <a:pPr>
                <a:defRPr/>
              </a:pPr>
              <a:t>5/15/2018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A6B68B-F70F-4EAF-8C82-9824297FBA65}" type="slidenum">
              <a:rPr lang="en-US" smtClean="0"/>
              <a:pPr>
                <a:defRPr/>
              </a:pPr>
              <a:t>‹#›</a:t>
            </a:fld>
            <a:endParaRPr lang="en-US"/>
          </a:p>
        </p:txBody>
      </p:sp>
    </p:spTree>
    <p:extLst>
      <p:ext uri="{BB962C8B-B14F-4D97-AF65-F5344CB8AC3E}">
        <p14:creationId xmlns:p14="http://schemas.microsoft.com/office/powerpoint/2010/main" val="1402980385"/>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0100" y="1706880"/>
            <a:ext cx="3566160" cy="533400"/>
          </a:xfrm>
        </p:spPr>
        <p:txBody>
          <a:bodyPr anchor="ctr">
            <a:normAutofit/>
          </a:bodyPr>
          <a:lstStyle>
            <a:lvl1pPr marL="0" indent="0">
              <a:buNone/>
              <a:defRPr sz="1500" b="1">
                <a:solidFill>
                  <a:schemeClr val="accent2">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02386" y="2286000"/>
            <a:ext cx="3566160" cy="274320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73168" y="1706880"/>
            <a:ext cx="3566160" cy="533400"/>
          </a:xfrm>
        </p:spPr>
        <p:txBody>
          <a:bodyPr anchor="ctr">
            <a:normAutofit/>
          </a:bodyPr>
          <a:lstStyle>
            <a:lvl1pPr marL="0" indent="0">
              <a:buNone/>
              <a:defRPr sz="1500" b="1">
                <a:solidFill>
                  <a:schemeClr val="accent2">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773168" y="2286000"/>
            <a:ext cx="3566160" cy="274320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71F12EEF-EB5C-4D7C-8213-4E39B2234D80}" type="datetimeFigureOut">
              <a:rPr lang="en-US" smtClean="0"/>
              <a:pPr>
                <a:defRPr/>
              </a:pPr>
              <a:t>5/15/2018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1A70ED5-7480-4359-A0E0-93A657EB9A74}" type="slidenum">
              <a:rPr lang="en-US" smtClean="0"/>
              <a:pPr>
                <a:defRPr/>
              </a:pPr>
              <a:t>‹#›</a:t>
            </a:fld>
            <a:endParaRPr lang="en-US"/>
          </a:p>
        </p:txBody>
      </p:sp>
    </p:spTree>
    <p:extLst>
      <p:ext uri="{BB962C8B-B14F-4D97-AF65-F5344CB8AC3E}">
        <p14:creationId xmlns:p14="http://schemas.microsoft.com/office/powerpoint/2010/main" val="1837537216"/>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E15C3F5-542C-426F-93F7-984EC62E1F71}" type="datetimeFigureOut">
              <a:rPr lang="en-US" smtClean="0"/>
              <a:pPr>
                <a:defRPr/>
              </a:pPr>
              <a:t>5/15/2018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FE8689-4C0A-4873-B9EE-234FD82BDEBA}" type="slidenum">
              <a:rPr lang="en-US" smtClean="0"/>
              <a:pPr>
                <a:defRPr/>
              </a:pPr>
              <a:t>‹#›</a:t>
            </a:fld>
            <a:endParaRPr lang="en-US"/>
          </a:p>
        </p:txBody>
      </p:sp>
    </p:spTree>
    <p:extLst>
      <p:ext uri="{BB962C8B-B14F-4D97-AF65-F5344CB8AC3E}">
        <p14:creationId xmlns:p14="http://schemas.microsoft.com/office/powerpoint/2010/main" val="397338731"/>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35295DA-9E43-4274-B17E-3D2B4E911D6A}" type="datetimeFigureOut">
              <a:rPr lang="en-US" smtClean="0"/>
              <a:pPr>
                <a:defRPr/>
              </a:pPr>
              <a:t>5/15/2018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8096004-4DE3-4CEF-A70B-186643163464}" type="slidenum">
              <a:rPr lang="en-US" smtClean="0"/>
              <a:pPr>
                <a:defRPr/>
              </a:pPr>
              <a:t>‹#›</a:t>
            </a:fld>
            <a:endParaRPr lang="en-US"/>
          </a:p>
        </p:txBody>
      </p:sp>
    </p:spTree>
    <p:extLst>
      <p:ext uri="{BB962C8B-B14F-4D97-AF65-F5344CB8AC3E}">
        <p14:creationId xmlns:p14="http://schemas.microsoft.com/office/powerpoint/2010/main" val="4203080002"/>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5714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71500"/>
            <a:ext cx="2400300" cy="1447800"/>
          </a:xfrm>
        </p:spPr>
        <p:txBody>
          <a:bodyPr anchor="b">
            <a:normAutofit/>
          </a:bodyPr>
          <a:lstStyle>
            <a:lvl1pPr>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628650" y="571500"/>
            <a:ext cx="5033772" cy="41833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019300"/>
            <a:ext cx="2400300" cy="2743200"/>
          </a:xfrm>
        </p:spPr>
        <p:txBody>
          <a:bodyPr>
            <a:normAutofit/>
          </a:bodyPr>
          <a:lstStyle>
            <a:lvl1pPr marL="0" indent="0">
              <a:lnSpc>
                <a:spcPct val="100000"/>
              </a:lnSpc>
              <a:spcBef>
                <a:spcPts val="750"/>
              </a:spcBef>
              <a:buNone/>
              <a:defRPr sz="1050">
                <a:solidFill>
                  <a:schemeClr val="accent2">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6402F3C7-D8CE-4D20-B3B4-2F47F8266E30}" type="datetimeFigureOut">
              <a:rPr lang="en-US" smtClean="0"/>
              <a:pPr>
                <a:defRPr/>
              </a:pPr>
              <a:t>5/15/2018</a:t>
            </a:fld>
            <a:endParaRPr lang="en-US"/>
          </a:p>
        </p:txBody>
      </p:sp>
      <p:sp>
        <p:nvSpPr>
          <p:cNvPr id="6" name="Footer Placeholder 5"/>
          <p:cNvSpPr>
            <a:spLocks noGrp="1"/>
          </p:cNvSpPr>
          <p:nvPr>
            <p:ph type="ftr" sz="quarter" idx="11"/>
          </p:nvPr>
        </p:nvSpPr>
        <p:spPr/>
        <p:txBody>
          <a:bodyPr/>
          <a:lstStyle/>
          <a:p>
            <a:pPr>
              <a:defRPr/>
            </a:pPr>
            <a:endParaRPr lang="en-US"/>
          </a:p>
        </p:txBody>
      </p:sp>
      <p:grpSp>
        <p:nvGrpSpPr>
          <p:cNvPr id="9" name="Group 8"/>
          <p:cNvGrpSpPr>
            <a:grpSpLocks noChangeAspect="1"/>
          </p:cNvGrpSpPr>
          <p:nvPr/>
        </p:nvGrpSpPr>
        <p:grpSpPr>
          <a:xfrm>
            <a:off x="8551294" y="5191401"/>
            <a:ext cx="342900" cy="3810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a:defRPr/>
            </a:pPr>
            <a:fld id="{5DB2352F-45CC-42ED-A8AE-FE2C9C19B415}" type="slidenum">
              <a:rPr lang="en-US" smtClean="0"/>
              <a:pPr>
                <a:defRPr/>
              </a:pPr>
              <a:t>‹#›</a:t>
            </a:fld>
            <a:endParaRPr lang="en-US"/>
          </a:p>
        </p:txBody>
      </p:sp>
    </p:spTree>
    <p:extLst>
      <p:ext uri="{BB962C8B-B14F-4D97-AF65-F5344CB8AC3E}">
        <p14:creationId xmlns:p14="http://schemas.microsoft.com/office/powerpoint/2010/main" val="2610855396"/>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5714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71500"/>
            <a:ext cx="2400300" cy="1447800"/>
          </a:xfrm>
        </p:spPr>
        <p:txBody>
          <a:bodyPr anchor="b">
            <a:normAutofit/>
          </a:bodyPr>
          <a:lstStyle>
            <a:lvl1pPr>
              <a:defRPr sz="24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5715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019300"/>
            <a:ext cx="2400300" cy="2743200"/>
          </a:xfrm>
        </p:spPr>
        <p:txBody>
          <a:bodyPr>
            <a:normAutofit/>
          </a:bodyPr>
          <a:lstStyle>
            <a:lvl1pPr marL="0" indent="0">
              <a:lnSpc>
                <a:spcPct val="100000"/>
              </a:lnSpc>
              <a:spcBef>
                <a:spcPts val="750"/>
              </a:spcBef>
              <a:buNone/>
              <a:defRPr sz="1050">
                <a:solidFill>
                  <a:schemeClr val="accent2">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pPr>
              <a:defRPr/>
            </a:pPr>
            <a:fld id="{A172C666-0B09-490E-9DD5-15E88A82CC25}" type="datetimeFigureOut">
              <a:rPr lang="en-US" smtClean="0"/>
              <a:pPr>
                <a:defRPr/>
              </a:pPr>
              <a:t>5/15/2018</a:t>
            </a:fld>
            <a:endParaRPr lang="en-US"/>
          </a:p>
        </p:txBody>
      </p:sp>
      <p:grpSp>
        <p:nvGrpSpPr>
          <p:cNvPr id="8" name="Group 7"/>
          <p:cNvGrpSpPr>
            <a:grpSpLocks noChangeAspect="1"/>
          </p:cNvGrpSpPr>
          <p:nvPr/>
        </p:nvGrpSpPr>
        <p:grpSpPr>
          <a:xfrm>
            <a:off x="8551294" y="5191401"/>
            <a:ext cx="342900" cy="3810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a:defRPr/>
            </a:pPr>
            <a:fld id="{50CE820D-7586-478F-A3AA-7EB4B62F5C43}" type="slidenum">
              <a:rPr lang="en-US" smtClean="0"/>
              <a:pPr>
                <a:defRPr/>
              </a:pPr>
              <a:t>‹#›</a:t>
            </a:fld>
            <a:endParaRPr lang="en-US"/>
          </a:p>
        </p:txBody>
      </p:sp>
    </p:spTree>
    <p:extLst>
      <p:ext uri="{BB962C8B-B14F-4D97-AF65-F5344CB8AC3E}">
        <p14:creationId xmlns:p14="http://schemas.microsoft.com/office/powerpoint/2010/main" val="1694588657"/>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03860"/>
            <a:ext cx="7543800" cy="134112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2386" y="1767840"/>
            <a:ext cx="7543800" cy="337566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73318" y="5227320"/>
            <a:ext cx="2455164" cy="304271"/>
          </a:xfrm>
          <a:prstGeom prst="rect">
            <a:avLst/>
          </a:prstGeom>
        </p:spPr>
        <p:txBody>
          <a:bodyPr vert="horz" lIns="91440" tIns="45720" rIns="91440" bIns="45720" rtlCol="0" anchor="ctr"/>
          <a:lstStyle>
            <a:lvl1pPr algn="r">
              <a:defRPr sz="825">
                <a:solidFill>
                  <a:schemeClr val="accent2">
                    <a:lumMod val="50000"/>
                  </a:schemeClr>
                </a:solidFill>
              </a:defRPr>
            </a:lvl1pPr>
          </a:lstStyle>
          <a:p>
            <a:pPr>
              <a:defRPr/>
            </a:pPr>
            <a:fld id="{1A01BE1A-E806-451A-A134-0D5AB50A0060}" type="datetimeFigureOut">
              <a:rPr lang="en-US" smtClean="0"/>
              <a:pPr>
                <a:defRPr/>
              </a:pPr>
              <a:t>5/15/2018</a:t>
            </a:fld>
            <a:endParaRPr lang="en-US"/>
          </a:p>
        </p:txBody>
      </p:sp>
      <p:sp>
        <p:nvSpPr>
          <p:cNvPr id="5" name="Footer Placeholder 4"/>
          <p:cNvSpPr>
            <a:spLocks noGrp="1"/>
          </p:cNvSpPr>
          <p:nvPr>
            <p:ph type="ftr" sz="quarter" idx="3"/>
          </p:nvPr>
        </p:nvSpPr>
        <p:spPr>
          <a:xfrm>
            <a:off x="816102" y="5227320"/>
            <a:ext cx="4745736" cy="304271"/>
          </a:xfrm>
          <a:prstGeom prst="rect">
            <a:avLst/>
          </a:prstGeom>
        </p:spPr>
        <p:txBody>
          <a:bodyPr vert="horz" lIns="91440" tIns="45720" rIns="91440" bIns="45720" rtlCol="0" anchor="ctr"/>
          <a:lstStyle>
            <a:lvl1pPr algn="l">
              <a:defRPr sz="825">
                <a:solidFill>
                  <a:schemeClr val="accent2">
                    <a:lumMod val="50000"/>
                  </a:schemeClr>
                </a:solidFill>
              </a:defRPr>
            </a:lvl1pPr>
          </a:lstStyle>
          <a:p>
            <a:pPr>
              <a:defRPr/>
            </a:pPr>
            <a:endParaRPr lang="en-US"/>
          </a:p>
        </p:txBody>
      </p:sp>
      <p:grpSp>
        <p:nvGrpSpPr>
          <p:cNvPr id="7" name="Group 6"/>
          <p:cNvGrpSpPr>
            <a:grpSpLocks noChangeAspect="1"/>
          </p:cNvGrpSpPr>
          <p:nvPr/>
        </p:nvGrpSpPr>
        <p:grpSpPr>
          <a:xfrm>
            <a:off x="8551294" y="5191401"/>
            <a:ext cx="342900" cy="3810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5227320"/>
            <a:ext cx="480060" cy="304271"/>
          </a:xfrm>
          <a:prstGeom prst="rect">
            <a:avLst/>
          </a:prstGeom>
        </p:spPr>
        <p:txBody>
          <a:bodyPr vert="horz" lIns="91440" tIns="45720" rIns="91440" bIns="45720" rtlCol="0" anchor="ctr"/>
          <a:lstStyle>
            <a:lvl1pPr algn="ctr">
              <a:defRPr sz="1050" b="1">
                <a:solidFill>
                  <a:srgbClr val="FFFFFF"/>
                </a:solidFill>
                <a:latin typeface="+mj-lt"/>
              </a:defRPr>
            </a:lvl1pPr>
          </a:lstStyle>
          <a:p>
            <a:pPr>
              <a:defRPr/>
            </a:pPr>
            <a:fld id="{41B6DACE-C6A1-40C9-9E6A-72CF78D125FA}" type="slidenum">
              <a:rPr lang="en-US" smtClean="0"/>
              <a:pPr>
                <a:defRPr/>
              </a:pPr>
              <a:t>‹#›</a:t>
            </a:fld>
            <a:endParaRPr lang="en-US"/>
          </a:p>
        </p:txBody>
      </p:sp>
    </p:spTree>
    <p:extLst>
      <p:ext uri="{BB962C8B-B14F-4D97-AF65-F5344CB8AC3E}">
        <p14:creationId xmlns:p14="http://schemas.microsoft.com/office/powerpoint/2010/main" val="195568236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hf sldNum="0" hdr="0" ftr="0" dt="0"/>
  <p:txStyles>
    <p:titleStyle>
      <a:lvl1pPr algn="l" defTabSz="685800" rtl="0" eaLnBrk="1" latinLnBrk="0" hangingPunct="1">
        <a:lnSpc>
          <a:spcPct val="90000"/>
        </a:lnSpc>
        <a:spcBef>
          <a:spcPct val="0"/>
        </a:spcBef>
        <a:buNone/>
        <a:defRPr sz="36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2"/>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2"/>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sz="3600" dirty="0" smtClean="0"/>
              <a:t>25</a:t>
            </a:r>
            <a:r>
              <a:rPr lang="en-US" sz="3600" baseline="30000" dirty="0" smtClean="0"/>
              <a:t>th</a:t>
            </a:r>
            <a:r>
              <a:rPr lang="en-US" sz="3600" dirty="0" smtClean="0"/>
              <a:t> Women </a:t>
            </a:r>
            <a:r>
              <a:rPr lang="en-US" sz="3600" dirty="0"/>
              <a:t>and Mathematics</a:t>
            </a:r>
          </a:p>
        </p:txBody>
      </p:sp>
      <p:sp>
        <p:nvSpPr>
          <p:cNvPr id="3" name="Subtitle 2"/>
          <p:cNvSpPr>
            <a:spLocks noGrp="1"/>
          </p:cNvSpPr>
          <p:nvPr>
            <p:ph type="subTitle" idx="1"/>
          </p:nvPr>
        </p:nvSpPr>
        <p:spPr>
          <a:xfrm>
            <a:off x="802483" y="3577830"/>
            <a:ext cx="5918597" cy="802481"/>
          </a:xfrm>
        </p:spPr>
        <p:txBody>
          <a:bodyPr rtlCol="0"/>
          <a:lstStyle/>
          <a:p>
            <a:pPr>
              <a:defRPr/>
            </a:pPr>
            <a:r>
              <a:rPr lang="en-US" dirty="0"/>
              <a:t>Reflections on the program from alumni</a:t>
            </a:r>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1" y="800100"/>
            <a:ext cx="2491139" cy="1303020"/>
          </a:xfrm>
        </p:spPr>
        <p:txBody>
          <a:bodyPr>
            <a:normAutofit/>
          </a:bodyPr>
          <a:lstStyle/>
          <a:p>
            <a:pPr>
              <a:defRPr/>
            </a:pPr>
            <a:r>
              <a:rPr lang="en-US" dirty="0" smtClean="0"/>
              <a:t>Camilla Felisetti</a:t>
            </a:r>
            <a:br>
              <a:rPr lang="en-US" dirty="0" smtClean="0"/>
            </a:br>
            <a:r>
              <a:rPr lang="en-US" dirty="0" smtClean="0"/>
              <a:t>2015</a:t>
            </a:r>
            <a:br>
              <a:rPr lang="en-US" dirty="0" smtClean="0"/>
            </a:br>
            <a:endParaRPr lang="en-US" dirty="0"/>
          </a:p>
        </p:txBody>
      </p:sp>
      <p:pic>
        <p:nvPicPr>
          <p:cNvPr id="5" name="Content Placeholder 4"/>
          <p:cNvPicPr>
            <a:picLocks noGrp="1" noChangeAspect="1"/>
          </p:cNvPicPr>
          <p:nvPr>
            <p:ph type="pic" idx="1"/>
          </p:nvPr>
        </p:nvPicPr>
        <p:blipFill>
          <a:blip r:embed="rId2"/>
          <a:srcRect l="19352" r="19352"/>
          <a:stretch>
            <a:fillRect/>
          </a:stretch>
        </p:blipFill>
        <p:spPr/>
      </p:pic>
      <p:sp>
        <p:nvSpPr>
          <p:cNvPr id="4" name="Text Placeholder 3"/>
          <p:cNvSpPr>
            <a:spLocks noGrp="1"/>
          </p:cNvSpPr>
          <p:nvPr>
            <p:ph type="body" sz="half" idx="2"/>
          </p:nvPr>
        </p:nvSpPr>
        <p:spPr>
          <a:xfrm>
            <a:off x="6412706" y="2102644"/>
            <a:ext cx="2400300" cy="2469356"/>
          </a:xfrm>
        </p:spPr>
        <p:txBody>
          <a:bodyPr rtlCol="0"/>
          <a:lstStyle/>
          <a:p>
            <a:pPr>
              <a:defRPr/>
            </a:pPr>
            <a:endParaRPr lang="en-US" dirty="0" smtClean="0"/>
          </a:p>
          <a:p>
            <a:pPr>
              <a:defRPr/>
            </a:pPr>
            <a:r>
              <a:rPr lang="en-US" dirty="0" smtClean="0"/>
              <a:t>This </a:t>
            </a:r>
            <a:r>
              <a:rPr lang="en-US" dirty="0"/>
              <a:t>program played a crucial role in shaping me as a </a:t>
            </a:r>
            <a:r>
              <a:rPr lang="en-US" dirty="0" smtClean="0"/>
              <a:t>mathematician</a:t>
            </a:r>
            <a:r>
              <a:rPr lang="en-US" dirty="0"/>
              <a:t>. It made me understand that this was I wanted to do in my life. Also I met some of my actual collaborators!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Carina </a:t>
            </a:r>
            <a:r>
              <a:rPr lang="en-US" dirty="0" err="1" smtClean="0"/>
              <a:t>Curto</a:t>
            </a:r>
            <a:r>
              <a:rPr lang="en-US" dirty="0" smtClean="0"/>
              <a:t/>
            </a:r>
            <a:br>
              <a:rPr lang="en-US" dirty="0" smtClean="0"/>
            </a:br>
            <a:r>
              <a:rPr lang="en-US" dirty="0" smtClean="0"/>
              <a:t>2001, 2002</a:t>
            </a:r>
            <a:br>
              <a:rPr lang="en-US" dirty="0" smtClean="0"/>
            </a:br>
            <a:endParaRPr lang="en-US" dirty="0"/>
          </a:p>
        </p:txBody>
      </p:sp>
      <p:pic>
        <p:nvPicPr>
          <p:cNvPr id="5" name="Picture Placeholder 4"/>
          <p:cNvPicPr>
            <a:picLocks noGrp="1" noChangeAspect="1"/>
          </p:cNvPicPr>
          <p:nvPr>
            <p:ph type="pic" idx="1"/>
          </p:nvPr>
        </p:nvPicPr>
        <p:blipFill>
          <a:blip r:embed="rId2"/>
          <a:srcRect l="1832" r="1832"/>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My </a:t>
            </a:r>
            <a:r>
              <a:rPr lang="en-US" dirty="0"/>
              <a:t>first year of graduate school, I was the only woman in my incoming class of 13 at Duke. It was a very isolating experience, as none of my classmates or professors were women. Then I went to the IAS Women's Program in the summer of 2001, and was suddenly surrounded by fun and talented women doing math. It was a magical, life-changing experience for me</a:t>
            </a:r>
            <a:r>
              <a:rPr lang="en-US" dirty="0" smtClean="0"/>
              <a:t>.</a:t>
            </a:r>
            <a:endParaRPr lang="en-US"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Cathy Kriloff</a:t>
            </a:r>
            <a:br>
              <a:rPr lang="en-US" dirty="0" smtClean="0"/>
            </a:br>
            <a:r>
              <a:rPr lang="en-US" dirty="0" smtClean="0"/>
              <a:t>1998</a:t>
            </a:r>
            <a:br>
              <a:rPr lang="en-US" dirty="0" smtClean="0"/>
            </a:br>
            <a:endParaRPr lang="en-US" dirty="0"/>
          </a:p>
        </p:txBody>
      </p:sp>
      <p:pic>
        <p:nvPicPr>
          <p:cNvPr id="25602" name="Content Placeholder 4"/>
          <p:cNvPicPr>
            <a:picLocks noGrp="1" noChangeAspect="1"/>
          </p:cNvPicPr>
          <p:nvPr>
            <p:ph idx="1"/>
          </p:nvPr>
        </p:nvPicPr>
        <p:blipFill>
          <a:blip r:embed="rId2"/>
          <a:stretch>
            <a:fillRect/>
          </a:stretch>
        </p:blipFill>
        <p:spPr>
          <a:xfrm>
            <a:off x="1875631" y="719137"/>
            <a:ext cx="2540000" cy="3810000"/>
          </a:xfrm>
        </p:spPr>
      </p:pic>
      <p:sp>
        <p:nvSpPr>
          <p:cNvPr id="4" name="Text Placeholder 3"/>
          <p:cNvSpPr>
            <a:spLocks noGrp="1"/>
          </p:cNvSpPr>
          <p:nvPr>
            <p:ph type="body" sz="half" idx="2"/>
          </p:nvPr>
        </p:nvSpPr>
        <p:spPr>
          <a:xfrm>
            <a:off x="6412706" y="2102644"/>
            <a:ext cx="2400300" cy="2469356"/>
          </a:xfrm>
        </p:spPr>
        <p:txBody>
          <a:bodyPr rtlCol="0">
            <a:normAutofit fontScale="92500" lnSpcReduction="20000"/>
          </a:bodyPr>
          <a:lstStyle/>
          <a:p>
            <a:pPr>
              <a:defRPr/>
            </a:pPr>
            <a:r>
              <a:rPr lang="en-US" dirty="0" smtClean="0"/>
              <a:t>I </a:t>
            </a:r>
            <a:r>
              <a:rPr lang="en-US" dirty="0"/>
              <a:t>was extremely energized and encouraged by being a part of the program and connecting with fellow female mathematicians.  The most tangible impact on my research was meeting Arun Ram for the first time and beginning discussions with him that led to our paper on Representations of graded </a:t>
            </a:r>
            <a:r>
              <a:rPr lang="en-US" dirty="0" err="1"/>
              <a:t>Hecke</a:t>
            </a:r>
            <a:r>
              <a:rPr lang="en-US" dirty="0"/>
              <a:t> algebras and a collaboration which I very much valued.  Visiting him in Wisconsin in the summer of 2000 in turn led to meeting and interacting with Anne Shepler and more recently her student Briana Foster-Greenwood, with whom I now enjoy collaborating and have two joint papers.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Carmen Galaz-Garcia</a:t>
            </a:r>
            <a:br>
              <a:rPr lang="en-US" dirty="0" smtClean="0"/>
            </a:br>
            <a:r>
              <a:rPr lang="en-US" dirty="0" smtClean="0"/>
              <a:t>2017</a:t>
            </a:r>
            <a:endParaRPr lang="en-US" dirty="0"/>
          </a:p>
        </p:txBody>
      </p:sp>
      <p:pic>
        <p:nvPicPr>
          <p:cNvPr id="5" name="Picture Placeholder 4"/>
          <p:cNvPicPr>
            <a:picLocks noGrp="1" noChangeAspect="1"/>
          </p:cNvPicPr>
          <p:nvPr>
            <p:ph type="pic" idx="1"/>
          </p:nvPr>
        </p:nvPicPr>
        <p:blipFill>
          <a:blip r:embed="rId2"/>
          <a:srcRect t="16352" b="16352"/>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10000"/>
          </a:bodyPr>
          <a:lstStyle/>
          <a:p>
            <a:pPr>
              <a:defRPr/>
            </a:pPr>
            <a:endParaRPr lang="en-US" dirty="0" smtClean="0"/>
          </a:p>
          <a:p>
            <a:pPr>
              <a:defRPr/>
            </a:pPr>
            <a:r>
              <a:rPr lang="en-US" dirty="0" smtClean="0"/>
              <a:t>The </a:t>
            </a:r>
            <a:r>
              <a:rPr lang="en-US" dirty="0"/>
              <a:t>WAM program on Geometric Group  theory has been one of the most relevant experiences of my PhD, both for the beautiful math I learnt there and the amazing mathematicians I met. The knowledge and charisma of the lecturers have become an inspiration for me. This year through the IAS Women and Math Ambassador I've had the opportunity to bring the spirit of the program back to UCSB. Thank you, IAS!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Chiu-Chu Melissa Liu</a:t>
            </a:r>
            <a:br>
              <a:rPr lang="en-US" dirty="0" smtClean="0"/>
            </a:br>
            <a:r>
              <a:rPr lang="en-US" dirty="0" smtClean="0"/>
              <a:t>2007</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065" y="509609"/>
            <a:ext cx="3596031" cy="4794709"/>
          </a:xfrm>
        </p:spPr>
      </p:pic>
      <p:sp>
        <p:nvSpPr>
          <p:cNvPr id="4" name="Text Placeholder 3"/>
          <p:cNvSpPr>
            <a:spLocks noGrp="1"/>
          </p:cNvSpPr>
          <p:nvPr>
            <p:ph type="body" sz="half" idx="2"/>
          </p:nvPr>
        </p:nvSpPr>
        <p:spPr/>
        <p:txBody>
          <a:bodyPr rtlCol="0">
            <a:normAutofit/>
          </a:bodyPr>
          <a:lstStyle/>
          <a:p>
            <a:pPr>
              <a:defRPr/>
            </a:pPr>
            <a:endParaRPr lang="en-US" dirty="0" smtClean="0"/>
          </a:p>
          <a:p>
            <a:pPr>
              <a:defRPr/>
            </a:pPr>
            <a:r>
              <a:rPr lang="en-US" dirty="0" smtClean="0"/>
              <a:t>I </a:t>
            </a:r>
            <a:r>
              <a:rPr lang="en-US" dirty="0"/>
              <a:t>participated in the 2007 IAS Women And Mathematics Program "Algebraic Geometry and Group Action". I gave a seminar talk on May 15, 2007, which is also the day I first met Elizabeth </a:t>
            </a:r>
            <a:r>
              <a:rPr lang="en-US" dirty="0" err="1"/>
              <a:t>Gasparim</a:t>
            </a:r>
            <a:r>
              <a:rPr lang="en-US" dirty="0"/>
              <a:t>, the Research Seminar organizer. Elizabeth </a:t>
            </a:r>
            <a:r>
              <a:rPr lang="en-US" dirty="0" err="1"/>
              <a:t>Gasparim</a:t>
            </a:r>
            <a:r>
              <a:rPr lang="en-US" dirty="0"/>
              <a:t> and I started to collaborate during the program and finished a joint paper "The </a:t>
            </a:r>
            <a:r>
              <a:rPr lang="en-US" dirty="0" err="1"/>
              <a:t>Nekrasov</a:t>
            </a:r>
            <a:r>
              <a:rPr lang="en-US" dirty="0"/>
              <a:t> Conjecture for </a:t>
            </a:r>
            <a:r>
              <a:rPr lang="en-US" dirty="0" err="1"/>
              <a:t>Toric</a:t>
            </a:r>
            <a:r>
              <a:rPr lang="en-US" dirty="0"/>
              <a:t> Surfaces" in 2008.</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Chi-Yun Hsu</a:t>
            </a:r>
            <a:br>
              <a:rPr lang="en-US" dirty="0" smtClean="0"/>
            </a:br>
            <a:r>
              <a:rPr lang="en-US" dirty="0" smtClean="0"/>
              <a:t>2015</a:t>
            </a:r>
            <a:br>
              <a:rPr lang="en-US" dirty="0" smtClean="0"/>
            </a:br>
            <a:endParaRPr lang="en-US" dirty="0"/>
          </a:p>
        </p:txBody>
      </p:sp>
      <p:pic>
        <p:nvPicPr>
          <p:cNvPr id="5" name="Picture Placeholder 4"/>
          <p:cNvPicPr>
            <a:picLocks noGrp="1" noChangeAspect="1"/>
          </p:cNvPicPr>
          <p:nvPr>
            <p:ph type="pic" idx="1"/>
          </p:nvPr>
        </p:nvPicPr>
        <p:blipFill>
          <a:blip r:embed="rId2"/>
          <a:srcRect l="9135" r="9135"/>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The </a:t>
            </a:r>
            <a:r>
              <a:rPr lang="en-US" dirty="0"/>
              <a:t>atmosphere of the Women and Mathematics program was very encouraging for interaction among participants. I met female mathematicians who continue to be friends. I was also inspired when Richard Taylor talked to us and emphasized the importance of his hard work rather than talent.</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84726" cy="1303020"/>
          </a:xfrm>
        </p:spPr>
        <p:txBody>
          <a:bodyPr/>
          <a:lstStyle/>
          <a:p>
            <a:pPr>
              <a:defRPr/>
            </a:pPr>
            <a:r>
              <a:rPr lang="en-US" sz="2100" dirty="0"/>
              <a:t>Courtney Paquette</a:t>
            </a:r>
            <a:br>
              <a:rPr lang="en-US" sz="2100" dirty="0"/>
            </a:br>
            <a:r>
              <a:rPr lang="en-US" sz="2100" dirty="0"/>
              <a:t>2014</a:t>
            </a:r>
            <a:br>
              <a:rPr lang="en-US" sz="2100" dirty="0"/>
            </a:br>
            <a:endParaRPr lang="en-US" sz="2100" dirty="0"/>
          </a:p>
        </p:txBody>
      </p:sp>
      <p:pic>
        <p:nvPicPr>
          <p:cNvPr id="5" name="Picture Placeholder 4"/>
          <p:cNvPicPr>
            <a:picLocks noGrp="1" noChangeAspect="1"/>
          </p:cNvPicPr>
          <p:nvPr>
            <p:ph type="pic" idx="1"/>
          </p:nvPr>
        </p:nvPicPr>
        <p:blipFill rotWithShape="1">
          <a:blip r:embed="rId2"/>
          <a:srcRect l="11176" t="-218" r="7094" b="218"/>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20000"/>
          </a:bodyPr>
          <a:lstStyle/>
          <a:p>
            <a:pPr>
              <a:defRPr/>
            </a:pPr>
            <a:r>
              <a:rPr lang="en-US" dirty="0" smtClean="0"/>
              <a:t>The </a:t>
            </a:r>
            <a:r>
              <a:rPr lang="en-US" dirty="0"/>
              <a:t>WAM program introduced me to so many wonderful friends and established connections with the mathematics community I continue to use today. For me, the most important thing I learned was how to interact with both male and female mathematicians. </a:t>
            </a:r>
          </a:p>
          <a:p>
            <a:pPr>
              <a:defRPr/>
            </a:pPr>
            <a:r>
              <a:rPr lang="en-US" dirty="0"/>
              <a:t> </a:t>
            </a:r>
          </a:p>
          <a:p>
            <a:pPr>
              <a:defRPr/>
            </a:pPr>
            <a:r>
              <a:rPr lang="en-US" dirty="0"/>
              <a:t>Photo: A group of us went walking around the IAS during the WAM program in 2014. Left to right: Evita </a:t>
            </a:r>
            <a:r>
              <a:rPr lang="en-US" dirty="0" err="1"/>
              <a:t>Nestoridi</a:t>
            </a:r>
            <a:r>
              <a:rPr lang="en-US" dirty="0"/>
              <a:t>, Chloe Ondracek, Hailee Peck, and Courtney Paquette</a:t>
            </a:r>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Cynthia Rudin</a:t>
            </a:r>
            <a:br>
              <a:rPr lang="en-US" dirty="0" smtClean="0"/>
            </a:br>
            <a:r>
              <a:rPr lang="en-US" dirty="0" smtClean="0"/>
              <a:t>MIT</a:t>
            </a:r>
            <a:br>
              <a:rPr lang="en-US" dirty="0" smtClean="0"/>
            </a:br>
            <a:endParaRPr lang="en-US" dirty="0"/>
          </a:p>
        </p:txBody>
      </p:sp>
      <p:pic>
        <p:nvPicPr>
          <p:cNvPr id="10" name="Picture Placeholder 9"/>
          <p:cNvPicPr preferRelativeResize="0">
            <a:picLocks noGrp="1"/>
          </p:cNvPicPr>
          <p:nvPr>
            <p:ph type="pic" idx="1"/>
          </p:nvPr>
        </p:nvPicPr>
        <p:blipFill rotWithShape="1">
          <a:blip r:embed="rId2">
            <a:extLst>
              <a:ext uri="{28A0092B-C50C-407E-A947-70E740481C1C}">
                <a14:useLocalDpi xmlns:a14="http://schemas.microsoft.com/office/drawing/2010/main" val="0"/>
              </a:ext>
            </a:extLst>
          </a:blip>
          <a:srcRect t="7354" b="13280"/>
          <a:stretch/>
        </p:blipFill>
        <p:spPr/>
      </p:pic>
      <p:sp>
        <p:nvSpPr>
          <p:cNvPr id="4" name="Text Placeholder 3"/>
          <p:cNvSpPr>
            <a:spLocks noGrp="1"/>
          </p:cNvSpPr>
          <p:nvPr>
            <p:ph type="body" sz="half" idx="2"/>
          </p:nvPr>
        </p:nvSpPr>
        <p:spPr>
          <a:xfrm>
            <a:off x="6412706" y="2102644"/>
            <a:ext cx="2400300" cy="2469356"/>
          </a:xfrm>
        </p:spPr>
        <p:txBody>
          <a:bodyPr rtlCol="0"/>
          <a:lstStyle/>
          <a:p>
            <a:pPr>
              <a:defRPr/>
            </a:pPr>
            <a:r>
              <a:rPr lang="en-US" dirty="0" smtClean="0"/>
              <a:t>The </a:t>
            </a:r>
            <a:r>
              <a:rPr lang="en-US" dirty="0"/>
              <a:t>IAS Women in Mathematics Program was instrumental as a part of my graduate education in Princeton; the quality of lectures was amazing, and the </a:t>
            </a:r>
            <a:r>
              <a:rPr lang="en-US" dirty="0" smtClean="0"/>
              <a:t>atmosphere </a:t>
            </a:r>
            <a:r>
              <a:rPr lang="en-US" dirty="0"/>
              <a:t>was wonderful. I hope it keeps going forever!</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57312" cy="1303020"/>
          </a:xfrm>
        </p:spPr>
        <p:txBody>
          <a:bodyPr>
            <a:normAutofit fontScale="90000"/>
          </a:bodyPr>
          <a:lstStyle/>
          <a:p>
            <a:pPr>
              <a:defRPr/>
            </a:pPr>
            <a:r>
              <a:rPr lang="en-US" dirty="0" smtClean="0"/>
              <a:t>Elena Poletaeva</a:t>
            </a:r>
            <a:br>
              <a:rPr lang="en-US" dirty="0" smtClean="0"/>
            </a:br>
            <a:r>
              <a:rPr lang="en-US" dirty="0" smtClean="0"/>
              <a:t>2007</a:t>
            </a:r>
            <a:br>
              <a:rPr lang="en-US" dirty="0" smtClean="0"/>
            </a:br>
            <a:endParaRPr lang="en-US" dirty="0"/>
          </a:p>
        </p:txBody>
      </p:sp>
      <p:pic>
        <p:nvPicPr>
          <p:cNvPr id="5" name="Content Placeholder 4"/>
          <p:cNvPicPr>
            <a:picLocks noGrp="1" noChangeAspect="1"/>
          </p:cNvPicPr>
          <p:nvPr>
            <p:ph type="pic" idx="1"/>
          </p:nvPr>
        </p:nvPicPr>
        <p:blipFill>
          <a:blip r:embed="rId2"/>
          <a:srcRect l="9135" r="9135"/>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20000"/>
          </a:bodyPr>
          <a:lstStyle/>
          <a:p>
            <a:pPr>
              <a:defRPr/>
            </a:pPr>
            <a:r>
              <a:rPr lang="en-US" dirty="0" smtClean="0"/>
              <a:t>I </a:t>
            </a:r>
            <a:r>
              <a:rPr lang="en-US" dirty="0"/>
              <a:t>visited the IAS as a Member in January-August 2007. I had </a:t>
            </a:r>
            <a:r>
              <a:rPr lang="en-US" dirty="0" smtClean="0"/>
              <a:t>the privilege </a:t>
            </a:r>
            <a:r>
              <a:rPr lang="en-US" dirty="0"/>
              <a:t>of participating </a:t>
            </a:r>
            <a:r>
              <a:rPr lang="en-US" dirty="0" smtClean="0"/>
              <a:t>in the </a:t>
            </a:r>
            <a:r>
              <a:rPr lang="en-US" dirty="0"/>
              <a:t>Program </a:t>
            </a:r>
            <a:r>
              <a:rPr lang="en-US" dirty="0" smtClean="0"/>
              <a:t>Women </a:t>
            </a:r>
            <a:r>
              <a:rPr lang="en-US" dirty="0"/>
              <a:t>and </a:t>
            </a:r>
            <a:r>
              <a:rPr lang="en-US" dirty="0" smtClean="0"/>
              <a:t>Mathematics, </a:t>
            </a:r>
            <a:r>
              <a:rPr lang="en-US" dirty="0"/>
              <a:t>organized by Professor K. Uhlenbeck in </a:t>
            </a:r>
            <a:r>
              <a:rPr lang="en-US" dirty="0" smtClean="0"/>
              <a:t>May 2007</a:t>
            </a:r>
            <a:r>
              <a:rPr lang="en-US" dirty="0"/>
              <a:t>. I learned a lot from four courses, colloquia, and seminars during this Program. </a:t>
            </a:r>
            <a:r>
              <a:rPr lang="en-US" dirty="0" smtClean="0"/>
              <a:t>I gave </a:t>
            </a:r>
            <a:r>
              <a:rPr lang="en-US" dirty="0"/>
              <a:t>a talk in the Research Seminar on May 21, 2007: </a:t>
            </a:r>
            <a:r>
              <a:rPr lang="en-US" dirty="0" smtClean="0"/>
              <a:t>Lie </a:t>
            </a:r>
            <a:r>
              <a:rPr lang="en-US" dirty="0"/>
              <a:t>algebras and </a:t>
            </a:r>
            <a:r>
              <a:rPr lang="en-US" dirty="0" err="1"/>
              <a:t>superalgebras</a:t>
            </a:r>
            <a:r>
              <a:rPr lang="en-US" dirty="0"/>
              <a:t> </a:t>
            </a:r>
            <a:r>
              <a:rPr lang="en-US" dirty="0" smtClean="0"/>
              <a:t>of vector </a:t>
            </a:r>
            <a:r>
              <a:rPr lang="en-US" dirty="0" err="1"/>
              <a:t>elds</a:t>
            </a:r>
            <a:r>
              <a:rPr lang="en-US" dirty="0"/>
              <a:t>". My visit to the IAS was very important for my research and career. </a:t>
            </a:r>
            <a:r>
              <a:rPr lang="en-US" dirty="0" smtClean="0"/>
              <a:t>During that </a:t>
            </a:r>
            <a:r>
              <a:rPr lang="en-US" dirty="0"/>
              <a:t>time I wrote three articles. Now I am a Professor at the Schools of </a:t>
            </a:r>
            <a:r>
              <a:rPr lang="en-US" dirty="0" smtClean="0"/>
              <a:t>Mathematical and </a:t>
            </a:r>
            <a:r>
              <a:rPr lang="en-US" dirty="0"/>
              <a:t>Statistical Sciences, the University of Texas Rio Grande Valley.</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Elizabeth Meckes  2014</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r>
              <a:rPr lang="en-US" dirty="0" smtClean="0"/>
              <a:t>The </a:t>
            </a:r>
            <a:r>
              <a:rPr lang="en-US" dirty="0"/>
              <a:t>opportunity to participate in the WAM program was absolutely fantastic.  I loved the program itself, and it also served as an important starting point for me: I couldn't find good references to suggest for my series of lectures, so I wrote up lecture notes, which have now grown into a monograph to appear in summer 2019 in the series "Cambridge Tracts in Mathematics".  I've sent one student to the program so far, and certainly will send others in the future.  </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Antonella Grassi, </a:t>
            </a:r>
            <a:r>
              <a:rPr lang="en-US" dirty="0" err="1" smtClean="0"/>
              <a:t>UPenn</a:t>
            </a:r>
            <a:endParaRPr lang="en-US" dirty="0"/>
          </a:p>
        </p:txBody>
      </p:sp>
      <p:pic>
        <p:nvPicPr>
          <p:cNvPr id="14338" name="Content Placeholder 4"/>
          <p:cNvPicPr preferRelativeResize="0">
            <a:picLocks noGrp="1"/>
          </p:cNvPicPr>
          <p:nvPr>
            <p:ph type="pic" idx="1"/>
          </p:nvPr>
        </p:nvPicPr>
        <p:blipFill rotWithShape="1">
          <a:blip r:embed="rId2"/>
          <a:srcRect l="5325" r="7145" b="11937"/>
          <a:stretch/>
        </p:blipFill>
        <p:spPr>
          <a:xfrm>
            <a:off x="0" y="0"/>
            <a:ext cx="6227805" cy="5715000"/>
          </a:xfrm>
        </p:spPr>
      </p:pic>
      <p:sp>
        <p:nvSpPr>
          <p:cNvPr id="4" name="Text Placeholder 3"/>
          <p:cNvSpPr>
            <a:spLocks noGrp="1"/>
          </p:cNvSpPr>
          <p:nvPr>
            <p:ph type="body" sz="half" idx="2"/>
          </p:nvPr>
        </p:nvSpPr>
        <p:spPr/>
        <p:txBody>
          <a:bodyPr rtlCol="0">
            <a:normAutofit lnSpcReduction="10000"/>
          </a:bodyPr>
          <a:lstStyle/>
          <a:p>
            <a:pPr>
              <a:defRPr/>
            </a:pPr>
            <a:endParaRPr lang="en-US" dirty="0" smtClean="0"/>
          </a:p>
          <a:p>
            <a:pPr>
              <a:defRPr/>
            </a:pPr>
            <a:r>
              <a:rPr lang="en-US" dirty="0" smtClean="0"/>
              <a:t>In </a:t>
            </a:r>
            <a:r>
              <a:rPr lang="en-US" dirty="0"/>
              <a:t>the Spring of 1993 I was a postdoc at MSRI, when Herb Clemens and Karen Uhlenbeck asked me to organize a program for women, in connection with the Special Year in Algebraic Geometry at MSRI. It was the first program for Women and Mathematics. Later I was </a:t>
            </a:r>
            <a:r>
              <a:rPr lang="en-US" dirty="0" smtClean="0"/>
              <a:t>on </a:t>
            </a:r>
            <a:r>
              <a:rPr lang="en-US" dirty="0"/>
              <a:t>the steering committee. After that I organized three </a:t>
            </a:r>
            <a:r>
              <a:rPr lang="en-US" dirty="0" smtClean="0"/>
              <a:t>other </a:t>
            </a:r>
            <a:r>
              <a:rPr lang="en-US" dirty="0"/>
              <a:t>different programs, all connected to Algebraic Geometry,  the last one in 2015.  It has been a great opportunity to get to know so many talented mathematicians</a:t>
            </a:r>
            <a:r>
              <a:rPr lang="en-US" dirty="0" smtClean="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Elizabeth Milicevic</a:t>
            </a:r>
            <a:br>
              <a:rPr lang="en-US" dirty="0" smtClean="0"/>
            </a:br>
            <a:r>
              <a:rPr lang="en-US" dirty="0" smtClean="0"/>
              <a:t>Haverford College</a:t>
            </a:r>
            <a:br>
              <a:rPr lang="en-US" dirty="0" smtClean="0"/>
            </a:b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2782" b="2782"/>
          <a:stretch>
            <a:fillRect/>
          </a:stretch>
        </p:blipFill>
        <p:spPr/>
      </p:pic>
      <p:sp>
        <p:nvSpPr>
          <p:cNvPr id="4" name="Text Placeholder 3"/>
          <p:cNvSpPr>
            <a:spLocks noGrp="1"/>
          </p:cNvSpPr>
          <p:nvPr>
            <p:ph type="body" sz="half" idx="2"/>
          </p:nvPr>
        </p:nvSpPr>
        <p:spPr/>
        <p:txBody>
          <a:bodyPr rtlCol="0">
            <a:normAutofit fontScale="92500" lnSpcReduction="20000"/>
          </a:bodyPr>
          <a:lstStyle/>
          <a:p>
            <a:pPr>
              <a:defRPr/>
            </a:pPr>
            <a:r>
              <a:rPr lang="en-US" dirty="0" smtClean="0"/>
              <a:t>Attending </a:t>
            </a:r>
            <a:r>
              <a:rPr lang="en-US" dirty="0"/>
              <a:t>WAM in 2007 two years before completing my PhD represented a distinct and formative turning point in my mathematical development.  Those two weeks offered my very first opportunities for open-ended collaborative explorations, including conversations with several postdocs who took an interest in my work and subsequently became important mentors.  Later, as both a lecturer and member of the program committee, I aim to give back by offering similar opportunities for women to experience distinct growth in their professional development in an open and encouraging environment framed by cutting-edge mathematics</a:t>
            </a:r>
            <a:r>
              <a:rPr lang="en-US" dirty="0" smtClean="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Funda Gul</a:t>
            </a:r>
            <a:br>
              <a:rPr lang="en-US" dirty="0" smtClean="0"/>
            </a:br>
            <a:r>
              <a:rPr lang="en-US" dirty="0" smtClean="0"/>
              <a:t>2017</a:t>
            </a:r>
            <a:br>
              <a:rPr lang="en-US" dirty="0" smtClean="0"/>
            </a:br>
            <a:endParaRPr lang="en-US" dirty="0"/>
          </a:p>
        </p:txBody>
      </p:sp>
      <p:pic>
        <p:nvPicPr>
          <p:cNvPr id="33794" name="Content Placeholder 4"/>
          <p:cNvPicPr>
            <a:picLocks noGrp="1" noChangeAspect="1"/>
          </p:cNvPicPr>
          <p:nvPr>
            <p:ph idx="1"/>
          </p:nvPr>
        </p:nvPicPr>
        <p:blipFill>
          <a:blip r:embed="rId2"/>
          <a:stretch>
            <a:fillRect/>
          </a:stretch>
        </p:blipFill>
        <p:spPr>
          <a:xfrm>
            <a:off x="1263253" y="114301"/>
            <a:ext cx="3764756" cy="5019675"/>
          </a:xfrm>
        </p:spPr>
      </p:pic>
      <p:sp>
        <p:nvSpPr>
          <p:cNvPr id="4" name="Text Placeholder 3"/>
          <p:cNvSpPr>
            <a:spLocks noGrp="1"/>
          </p:cNvSpPr>
          <p:nvPr>
            <p:ph type="body" sz="half" idx="2"/>
          </p:nvPr>
        </p:nvSpPr>
        <p:spPr>
          <a:xfrm>
            <a:off x="6412706" y="2102644"/>
            <a:ext cx="2400300" cy="2469356"/>
          </a:xfrm>
        </p:spPr>
        <p:txBody>
          <a:bodyPr rtlCol="0"/>
          <a:lstStyle/>
          <a:p>
            <a:pPr>
              <a:defRPr/>
            </a:pPr>
            <a:r>
              <a:rPr lang="en-US" dirty="0" smtClean="0"/>
              <a:t>I </a:t>
            </a:r>
            <a:r>
              <a:rPr lang="en-US" dirty="0"/>
              <a:t>do not know how to thank the organizers of this wonderful program. This amazing program helped me connect with many fellow women mathematicians all over the country and provided great boost in my research and mathematics career.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err="1" smtClean="0"/>
              <a:t>Geertje</a:t>
            </a:r>
            <a:r>
              <a:rPr lang="en-US" dirty="0" smtClean="0"/>
              <a:t> </a:t>
            </a:r>
            <a:r>
              <a:rPr lang="en-US" dirty="0" err="1" smtClean="0"/>
              <a:t>Hek</a:t>
            </a:r>
            <a:r>
              <a:rPr lang="en-US" dirty="0" smtClean="0"/>
              <a:t>    2001</a:t>
            </a:r>
            <a:endParaRPr lang="en-US" dirty="0"/>
          </a:p>
        </p:txBody>
      </p:sp>
      <p:sp>
        <p:nvSpPr>
          <p:cNvPr id="3" name="Content Placeholder 2"/>
          <p:cNvSpPr>
            <a:spLocks noGrp="1"/>
          </p:cNvSpPr>
          <p:nvPr>
            <p:ph idx="1"/>
          </p:nvPr>
        </p:nvSpPr>
        <p:spPr/>
        <p:txBody>
          <a:bodyPr rtlCol="0">
            <a:normAutofit/>
          </a:bodyPr>
          <a:lstStyle/>
          <a:p>
            <a:pPr marL="0" indent="0">
              <a:buNone/>
              <a:defRPr/>
            </a:pPr>
            <a:r>
              <a:rPr lang="en-US" dirty="0"/>
              <a:t>I attended the Women and </a:t>
            </a:r>
            <a:r>
              <a:rPr lang="en-US" dirty="0" err="1"/>
              <a:t>Maths</a:t>
            </a:r>
            <a:r>
              <a:rPr lang="en-US" dirty="0"/>
              <a:t> </a:t>
            </a:r>
            <a:r>
              <a:rPr lang="en-US" dirty="0" smtClean="0"/>
              <a:t>program </a:t>
            </a:r>
            <a:r>
              <a:rPr lang="en-US" dirty="0"/>
              <a:t>in </a:t>
            </a:r>
            <a:r>
              <a:rPr lang="en-US" dirty="0" smtClean="0"/>
              <a:t>2001, </a:t>
            </a:r>
            <a:r>
              <a:rPr lang="en-US" dirty="0"/>
              <a:t>together with my friend and former room mate </a:t>
            </a:r>
            <a:r>
              <a:rPr lang="en-US" dirty="0" err="1"/>
              <a:t>Clíona</a:t>
            </a:r>
            <a:r>
              <a:rPr lang="en-US" dirty="0"/>
              <a:t> Golden. I had just had the opportunity to learn to know Ingrid Daubechies, and was then at IAS very much inspired by Karen </a:t>
            </a:r>
            <a:r>
              <a:rPr lang="en-US" dirty="0" smtClean="0"/>
              <a:t>Uhlenbeck</a:t>
            </a:r>
            <a:r>
              <a:rPr lang="en-US" dirty="0"/>
              <a:t>. I was really influenced by meeting these outstanding female full professors in </a:t>
            </a:r>
            <a:r>
              <a:rPr lang="en-US" dirty="0" err="1"/>
              <a:t>maths</a:t>
            </a:r>
            <a:r>
              <a:rPr lang="en-US" dirty="0"/>
              <a:t>. Until then I didn’t believe in special </a:t>
            </a:r>
            <a:r>
              <a:rPr lang="en-US" dirty="0" smtClean="0"/>
              <a:t>programs </a:t>
            </a:r>
            <a:r>
              <a:rPr lang="en-US" dirty="0"/>
              <a:t>for women, but in Princeton I understood that applying for special ‘female’ tenure tracks did not mean I would be a second-class mathematician. In 2005, I became assistant professor in Amsterdam, partly on a grant for female mathematicians.</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Gigliola Staffilani</a:t>
            </a:r>
            <a:br>
              <a:rPr lang="en-US" dirty="0" smtClean="0"/>
            </a:br>
            <a:r>
              <a:rPr lang="en-US" dirty="0" smtClean="0"/>
              <a:t>1995</a:t>
            </a:r>
            <a:br>
              <a:rPr lang="en-US" dirty="0" smtClean="0"/>
            </a:br>
            <a:endParaRPr lang="en-US" dirty="0"/>
          </a:p>
        </p:txBody>
      </p:sp>
      <p:sp>
        <p:nvSpPr>
          <p:cNvPr id="4" name="Text Placeholder 3"/>
          <p:cNvSpPr>
            <a:spLocks noGrp="1"/>
          </p:cNvSpPr>
          <p:nvPr>
            <p:ph type="body" sz="half" idx="2"/>
          </p:nvPr>
        </p:nvSpPr>
        <p:spPr/>
        <p:txBody>
          <a:bodyPr rtlCol="0">
            <a:normAutofit fontScale="70000" lnSpcReduction="20000"/>
          </a:bodyPr>
          <a:lstStyle/>
          <a:p>
            <a:pPr>
              <a:defRPr/>
            </a:pPr>
            <a:r>
              <a:rPr lang="en-US" dirty="0" smtClean="0"/>
              <a:t>I </a:t>
            </a:r>
            <a:r>
              <a:rPr lang="en-US" dirty="0"/>
              <a:t>attended the Women and Mathematics program at the IAS at the end of my graduate school. I had been lucky enough to be a graduate student at the University of Chicago where there was a critical mass of women in my years. Still being at the IAS for two weeks with a much larger number of women interested in mathematics was a fantastic experience. I also remember having a impromptu “panel discussion” under a tree near the pond, with some of the most respected and successful role models: Susan Friedlander, Karen Uhlenbeck and Barbara </a:t>
            </a:r>
            <a:r>
              <a:rPr lang="en-US" dirty="0" err="1"/>
              <a:t>Kyefitz</a:t>
            </a:r>
            <a:r>
              <a:rPr lang="en-US" dirty="0"/>
              <a:t>.</a:t>
            </a:r>
          </a:p>
          <a:p>
            <a:pPr>
              <a:defRPr/>
            </a:pPr>
            <a:r>
              <a:rPr lang="en-US" dirty="0"/>
              <a:t> </a:t>
            </a:r>
            <a:r>
              <a:rPr lang="en-US" dirty="0" smtClean="0"/>
              <a:t>Also </a:t>
            </a:r>
            <a:r>
              <a:rPr lang="en-US" dirty="0"/>
              <a:t>being in the Institute's grounds, living in one of the lovely apartments scattered around, walking the halls that Einstein had walked, seeing some of the  “gods” of mathematics such as Bombieri, Bourgain, Deligne and so on, gave me the realization  that I was actually in the eye of the cyclone of mathematics.  Those were the mathematicians who had “made it”. Having them pointing the  direction towards which I should set my path  certainly  helped me in focusing my work, overcome obstacles and arriving to my current position at MIT</a:t>
            </a:r>
            <a:r>
              <a:rPr lang="en-US" dirty="0" smtClean="0"/>
              <a:t>.</a:t>
            </a:r>
            <a:r>
              <a:rPr lang="en-US" dirty="0"/>
              <a:t> </a:t>
            </a:r>
          </a:p>
          <a:p>
            <a:pPr>
              <a:defRPr/>
            </a:pPr>
            <a:endParaRPr lang="en-US" dirty="0"/>
          </a:p>
        </p:txBody>
      </p:sp>
      <p:pic>
        <p:nvPicPr>
          <p:cNvPr id="5" name="Picture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48" t="-330" r="-448" b="10086"/>
          <a:stretch/>
        </p:blipFill>
        <p:spPr>
          <a:xfrm>
            <a:off x="648000" y="4"/>
            <a:ext cx="4881600" cy="5702396"/>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Genevieve Walsh  2008</a:t>
            </a:r>
            <a:endParaRPr lang="en-US" dirty="0"/>
          </a:p>
        </p:txBody>
      </p:sp>
      <p:sp>
        <p:nvSpPr>
          <p:cNvPr id="3" name="Content Placeholder 2"/>
          <p:cNvSpPr>
            <a:spLocks noGrp="1"/>
          </p:cNvSpPr>
          <p:nvPr>
            <p:ph idx="1"/>
          </p:nvPr>
        </p:nvSpPr>
        <p:spPr/>
        <p:txBody>
          <a:bodyPr rtlCol="0">
            <a:normAutofit/>
          </a:bodyPr>
          <a:lstStyle/>
          <a:p>
            <a:pPr marL="137160" indent="-137160">
              <a:defRPr/>
            </a:pPr>
            <a:endParaRPr lang="en-US" sz="2700" dirty="0"/>
          </a:p>
          <a:p>
            <a:pPr marL="0" indent="0">
              <a:buNone/>
              <a:defRPr/>
            </a:pPr>
            <a:r>
              <a:rPr lang="en-US" sz="2700" dirty="0"/>
              <a:t>It felt normal to be a pregnant math expert. </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Hailee Peck</a:t>
            </a:r>
            <a:br>
              <a:rPr lang="en-US" dirty="0" smtClean="0"/>
            </a:br>
            <a:r>
              <a:rPr lang="en-US" dirty="0" smtClean="0"/>
              <a:t>2014</a:t>
            </a:r>
            <a:br>
              <a:rPr lang="en-US" dirty="0" smtClean="0"/>
            </a:br>
            <a:endParaRPr lang="en-US" dirty="0"/>
          </a:p>
        </p:txBody>
      </p:sp>
      <p:pic>
        <p:nvPicPr>
          <p:cNvPr id="37890" name="Picture Placeholder 4"/>
          <p:cNvPicPr preferRelativeResize="0">
            <a:picLocks noGrp="1"/>
          </p:cNvPicPr>
          <p:nvPr>
            <p:ph idx="1"/>
          </p:nvPr>
        </p:nvPicPr>
        <p:blipFill rotWithShape="1">
          <a:blip r:embed="rId2"/>
          <a:stretch/>
        </p:blipFill>
        <p:spPr>
          <a:xfrm>
            <a:off x="628650" y="995285"/>
            <a:ext cx="5033963" cy="3335492"/>
          </a:xfrm>
        </p:spPr>
      </p:pic>
      <p:sp>
        <p:nvSpPr>
          <p:cNvPr id="4" name="Text Placeholder 3"/>
          <p:cNvSpPr>
            <a:spLocks noGrp="1"/>
          </p:cNvSpPr>
          <p:nvPr>
            <p:ph type="body" sz="half" idx="2"/>
          </p:nvPr>
        </p:nvSpPr>
        <p:spPr/>
        <p:txBody>
          <a:bodyPr rtlCol="0">
            <a:normAutofit fontScale="92500" lnSpcReduction="20000"/>
          </a:bodyPr>
          <a:lstStyle/>
          <a:p>
            <a:pPr>
              <a:defRPr/>
            </a:pPr>
            <a:r>
              <a:rPr lang="en-US" dirty="0" smtClean="0"/>
              <a:t>Participating </a:t>
            </a:r>
            <a:r>
              <a:rPr lang="en-US" dirty="0"/>
              <a:t>in the Women in Mathematics program provided me the opportunity to connect with some awesome females who are making their way through the ranks of academia and industry in mathematics. It has really helped me as I am pursuing my graduate degree in mathematics to have people who have been through the same types of situations and struggles that I am experiencing as a female in the field because I can ask their advice or lean on them for support when I need it. Most of the people I encounter on a day-to-day basis in my program are males, so being in a program specifically to connect females in mathematics was incredibly beneficial for me.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Hope </a:t>
            </a:r>
            <a:r>
              <a:rPr lang="en-US" dirty="0" err="1" smtClean="0"/>
              <a:t>McIllwain</a:t>
            </a:r>
            <a:r>
              <a:rPr lang="en-US" dirty="0" smtClean="0"/>
              <a:t/>
            </a:r>
            <a:br>
              <a:rPr lang="en-US" dirty="0" smtClean="0"/>
            </a:br>
            <a:r>
              <a:rPr lang="en-US" dirty="0" smtClean="0"/>
              <a:t>1996</a:t>
            </a:r>
            <a:br>
              <a:rPr lang="en-US" dirty="0" smtClean="0"/>
            </a:br>
            <a:endParaRPr lang="en-US" dirty="0"/>
          </a:p>
        </p:txBody>
      </p:sp>
      <p:pic>
        <p:nvPicPr>
          <p:cNvPr id="38914" name="Content Placeholder 4"/>
          <p:cNvPicPr>
            <a:picLocks noGrp="1" noChangeAspect="1"/>
          </p:cNvPicPr>
          <p:nvPr>
            <p:ph type="pic" idx="1"/>
          </p:nvPr>
        </p:nvPicPr>
        <p:blipFill rotWithShape="1">
          <a:blip r:embed="rId2"/>
          <a:srcRect l="22145" t="756" r="5171" b="-756"/>
          <a:stretch/>
        </p:blipFill>
        <p:spPr/>
      </p:pic>
      <p:sp>
        <p:nvSpPr>
          <p:cNvPr id="4" name="Text Placeholder 3"/>
          <p:cNvSpPr>
            <a:spLocks noGrp="1"/>
          </p:cNvSpPr>
          <p:nvPr>
            <p:ph type="body" sz="half" idx="2"/>
          </p:nvPr>
        </p:nvSpPr>
        <p:spPr/>
        <p:txBody>
          <a:bodyPr rtlCol="0">
            <a:normAutofit lnSpcReduction="10000"/>
          </a:bodyPr>
          <a:lstStyle/>
          <a:p>
            <a:pPr>
              <a:defRPr/>
            </a:pPr>
            <a:r>
              <a:rPr lang="en-US" dirty="0" smtClean="0"/>
              <a:t>When </a:t>
            </a:r>
            <a:r>
              <a:rPr lang="en-US" dirty="0"/>
              <a:t>I attended the Women and Mathematics program at IAS as a graduate student, I had completed my qualifying exams but was struggling to find an area in which to work. As a part of the program, I attended an intriguing lecture by Fan Chung on discrete Fourier transforms. I was so engaged by the topic that I returned to my home institution, found an advisor, and completed my degree. I am grateful to the program for helping direct my studies and for the friendships with many interesting women mathematicians I met there.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Jane Long</a:t>
            </a:r>
            <a:br>
              <a:rPr lang="en-US" dirty="0" smtClean="0"/>
            </a:br>
            <a:r>
              <a:rPr lang="en-US" dirty="0" smtClean="0"/>
              <a:t>2005</a:t>
            </a:r>
            <a:br>
              <a:rPr lang="en-US" dirty="0" smtClean="0"/>
            </a:br>
            <a:endParaRPr lang="en-US" dirty="0"/>
          </a:p>
        </p:txBody>
      </p:sp>
      <p:pic>
        <p:nvPicPr>
          <p:cNvPr id="39938" name="Content Placeholder 4"/>
          <p:cNvPicPr>
            <a:picLocks noGrp="1" noChangeAspect="1"/>
          </p:cNvPicPr>
          <p:nvPr>
            <p:ph idx="1"/>
          </p:nvPr>
        </p:nvPicPr>
        <p:blipFill>
          <a:blip r:embed="rId2"/>
          <a:stretch>
            <a:fillRect/>
          </a:stretch>
        </p:blipFill>
        <p:spPr>
          <a:xfrm>
            <a:off x="1907381" y="1400176"/>
            <a:ext cx="2476500" cy="2447925"/>
          </a:xfrm>
        </p:spPr>
      </p:pic>
      <p:sp>
        <p:nvSpPr>
          <p:cNvPr id="4" name="Text Placeholder 3"/>
          <p:cNvSpPr>
            <a:spLocks noGrp="1"/>
          </p:cNvSpPr>
          <p:nvPr>
            <p:ph type="body" sz="half" idx="2"/>
          </p:nvPr>
        </p:nvSpPr>
        <p:spPr>
          <a:xfrm>
            <a:off x="6412706" y="2102644"/>
            <a:ext cx="2400300" cy="2469356"/>
          </a:xfrm>
        </p:spPr>
        <p:txBody>
          <a:bodyPr rtlCol="0">
            <a:normAutofit fontScale="92500" lnSpcReduction="20000"/>
          </a:bodyPr>
          <a:lstStyle/>
          <a:p>
            <a:pPr>
              <a:defRPr/>
            </a:pPr>
            <a:r>
              <a:rPr lang="en-US" dirty="0" smtClean="0"/>
              <a:t>The </a:t>
            </a:r>
            <a:r>
              <a:rPr lang="en-US" dirty="0"/>
              <a:t>summer program was one of the most important enrichment experiences I had during graduate school. Having the distractions of day-to-day life lifted, doing mathematics I’d never seen before in a comfortable and collaborative atmosphere, hearing successful mathematicians say that the pressures and concerns I felt were real and meaningful, and meeting people I can now call upon professionally gave me a big boost during a critical time. I’m now a tenured professor in a teaching job and am grateful for the summer program’s contribution to my success in earning my dream job.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Jane Pratt</a:t>
            </a:r>
            <a:br>
              <a:rPr lang="en-US" dirty="0" smtClean="0"/>
            </a:br>
            <a:r>
              <a:rPr lang="en-US" dirty="0" smtClean="0"/>
              <a:t>2002</a:t>
            </a:r>
            <a:br>
              <a:rPr lang="en-US" dirty="0" smtClean="0"/>
            </a:br>
            <a:endParaRPr lang="en-US" dirty="0"/>
          </a:p>
        </p:txBody>
      </p:sp>
      <p:pic>
        <p:nvPicPr>
          <p:cNvPr id="5" name="Picture Placeholder 4"/>
          <p:cNvPicPr>
            <a:picLocks noGrp="1" noChangeAspect="1"/>
          </p:cNvPicPr>
          <p:nvPr>
            <p:ph type="pic" idx="1"/>
          </p:nvPr>
        </p:nvPicPr>
        <p:blipFill rotWithShape="1">
          <a:blip r:embed="rId2"/>
          <a:srcRect l="-347" t="6023" r="347" b="18072"/>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Currently </a:t>
            </a:r>
            <a:r>
              <a:rPr lang="en-US" dirty="0"/>
              <a:t>an assistant professor in the Department of Physics and Astronomy at Georgia State University.  Her research centers on theoretical and computational investigations at the intersection of fluid turbulence, convection, and </a:t>
            </a:r>
            <a:r>
              <a:rPr lang="en-US" dirty="0" err="1"/>
              <a:t>magnetohydrodynamics</a:t>
            </a:r>
            <a:r>
              <a:rPr lang="en-US" dirty="0"/>
              <a:t>, which define the nonlinear dynamics of astrophysical and fusion plasmas.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1" y="800100"/>
            <a:ext cx="2479107" cy="1303020"/>
          </a:xfrm>
        </p:spPr>
        <p:txBody>
          <a:bodyPr>
            <a:normAutofit fontScale="90000"/>
          </a:bodyPr>
          <a:lstStyle/>
          <a:p>
            <a:pPr>
              <a:defRPr/>
            </a:pPr>
            <a:r>
              <a:rPr lang="en-US" dirty="0" smtClean="0"/>
              <a:t>Jessica De Silva</a:t>
            </a:r>
            <a:br>
              <a:rPr lang="en-US" dirty="0" smtClean="0"/>
            </a:br>
            <a:r>
              <a:rPr lang="en-US" dirty="0" smtClean="0"/>
              <a:t>2013</a:t>
            </a:r>
            <a:br>
              <a:rPr lang="en-US" dirty="0" smtClean="0"/>
            </a:br>
            <a:endParaRPr lang="en-US" dirty="0"/>
          </a:p>
        </p:txBody>
      </p:sp>
      <p:pic>
        <p:nvPicPr>
          <p:cNvPr id="5" name="Picture Placeholder 4"/>
          <p:cNvPicPr>
            <a:picLocks noGrp="1" noChangeAspect="1"/>
          </p:cNvPicPr>
          <p:nvPr>
            <p:ph type="pic" idx="1"/>
          </p:nvPr>
        </p:nvPicPr>
        <p:blipFill>
          <a:blip r:embed="rId2"/>
          <a:srcRect l="13648" r="13648"/>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lnSpcReduction="10000"/>
          </a:bodyPr>
          <a:lstStyle/>
          <a:p>
            <a:pPr>
              <a:defRPr/>
            </a:pPr>
            <a:endParaRPr lang="en-US" dirty="0" smtClean="0"/>
          </a:p>
          <a:p>
            <a:pPr>
              <a:defRPr/>
            </a:pPr>
            <a:r>
              <a:rPr lang="en-US" dirty="0" smtClean="0"/>
              <a:t>The </a:t>
            </a:r>
            <a:r>
              <a:rPr lang="en-US" dirty="0"/>
              <a:t>most impactful part of this program was the people I had the opportunity to meet. This program taught me that I can learn so much more by working with others who have had both more and less experience than me. Looking through pictures from my program year, there are so many people who I have stayed connected with and even more who I am now realizing I've reconnected with through other experiences.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Theresa Kim</a:t>
            </a:r>
            <a:br>
              <a:rPr lang="en-US" dirty="0" smtClean="0"/>
            </a:br>
            <a:r>
              <a:rPr lang="en-US" dirty="0" smtClean="0"/>
              <a:t>1999</a:t>
            </a:r>
            <a:br>
              <a:rPr lang="en-US" dirty="0" smtClean="0"/>
            </a:br>
            <a:endParaRPr lang="en-US" dirty="0"/>
          </a:p>
        </p:txBody>
      </p:sp>
      <p:pic>
        <p:nvPicPr>
          <p:cNvPr id="5" name="Picture Placeholder 4"/>
          <p:cNvPicPr>
            <a:picLocks noGrp="1" noChangeAspect="1"/>
          </p:cNvPicPr>
          <p:nvPr>
            <p:ph type="pic" idx="1"/>
          </p:nvPr>
        </p:nvPicPr>
        <p:blipFill rotWithShape="1">
          <a:blip r:embed="rId2"/>
          <a:srcRect l="11498" t="109" r="16124" b="-109"/>
          <a:stretch/>
        </p:blipFill>
        <p:spPr/>
      </p:pic>
      <p:sp>
        <p:nvSpPr>
          <p:cNvPr id="4" name="Text Placeholder 3"/>
          <p:cNvSpPr>
            <a:spLocks noGrp="1"/>
          </p:cNvSpPr>
          <p:nvPr>
            <p:ph type="body" sz="half" idx="2"/>
          </p:nvPr>
        </p:nvSpPr>
        <p:spPr>
          <a:xfrm>
            <a:off x="6412232" y="1957389"/>
            <a:ext cx="2455545" cy="2809875"/>
          </a:xfrm>
        </p:spPr>
        <p:txBody>
          <a:bodyPr rtlCol="0">
            <a:normAutofit fontScale="77500" lnSpcReduction="20000"/>
          </a:bodyPr>
          <a:lstStyle/>
          <a:p>
            <a:pPr>
              <a:defRPr/>
            </a:pPr>
            <a:r>
              <a:rPr lang="en-US" dirty="0" smtClean="0"/>
              <a:t>The </a:t>
            </a:r>
            <a:r>
              <a:rPr lang="en-US" dirty="0"/>
              <a:t>WAM program encouraged me to become a leader in STEM and in public service. My mentor was so wonderful that I decided to become a mentor for another young woman in STEM while she was in middle school while I was living in Seattle. She is now graduating from college this year. Additionally, I joined the Women in Public Service Project, an NGO founded by former US Secretary of State, Hillary Rodham Clinton, to increase women's participation in public service to 50% by 2050 worldwide. I completed my MS in Biostatistics from the University of Washington and my PhD in Health Services and Global Health at the University of Maryland. I was awarded a Fulbright (declined in 2017) and made it to the final round of the AAAS Science and Technology Policy Fellowship. I now serve as a Program Officer of Clinical Effectiveness and Decision Science at the Patient–Centered Outcomes Research Institute in Washington, DC. None of my achievements would have materialized without the supportive mentorship I gained from the Women in Mathematics Program at the Institute for Advanced Study.</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Jessica Purcell</a:t>
            </a:r>
            <a:br>
              <a:rPr lang="en-US" dirty="0" smtClean="0"/>
            </a:br>
            <a:r>
              <a:rPr lang="en-US" dirty="0" smtClean="0"/>
              <a:t>1998</a:t>
            </a:r>
            <a:br>
              <a:rPr lang="en-US" dirty="0" smtClean="0"/>
            </a:br>
            <a:endParaRPr lang="en-US" dirty="0"/>
          </a:p>
        </p:txBody>
      </p:sp>
      <p:pic>
        <p:nvPicPr>
          <p:cNvPr id="43010" name="Content Placeholder 4"/>
          <p:cNvPicPr>
            <a:picLocks noGrp="1" noChangeAspect="1"/>
          </p:cNvPicPr>
          <p:nvPr>
            <p:ph type="pic" idx="1"/>
          </p:nvPr>
        </p:nvPicPr>
        <p:blipFill>
          <a:blip r:embed="rId2"/>
          <a:srcRect l="9822" r="9822"/>
          <a:stretch>
            <a:fillRect/>
          </a:stretch>
        </p:blipFill>
        <p:spPr/>
      </p:pic>
      <p:sp>
        <p:nvSpPr>
          <p:cNvPr id="4" name="Text Placeholder 3"/>
          <p:cNvSpPr>
            <a:spLocks noGrp="1"/>
          </p:cNvSpPr>
          <p:nvPr>
            <p:ph type="body" sz="half" idx="2"/>
          </p:nvPr>
        </p:nvSpPr>
        <p:spPr/>
        <p:txBody>
          <a:bodyPr rtlCol="0">
            <a:normAutofit fontScale="85000" lnSpcReduction="10000"/>
          </a:bodyPr>
          <a:lstStyle/>
          <a:p>
            <a:pPr>
              <a:defRPr/>
            </a:pPr>
            <a:r>
              <a:rPr lang="en-US" dirty="0" smtClean="0"/>
              <a:t>I </a:t>
            </a:r>
            <a:r>
              <a:rPr lang="en-US" dirty="0"/>
              <a:t>was an undergraduate in the Women and Mathematics program at the IAS in 1998, then as Jessica Shepherd. I'm standing on the far left in the attached photo. Karen Uhlenbeck is in the center (3rd from right). The rest are other undergraduates whose names I have forgotten.</a:t>
            </a:r>
            <a:br>
              <a:rPr lang="en-US" dirty="0"/>
            </a:br>
            <a:r>
              <a:rPr lang="en-US" dirty="0"/>
              <a:t/>
            </a:r>
            <a:br>
              <a:rPr lang="en-US" dirty="0"/>
            </a:br>
            <a:r>
              <a:rPr lang="en-US" dirty="0"/>
              <a:t>I remember the IAS undergraduate program as challenging, and yet encouraging. While I haven't kept in touch, I made friends that year who could </a:t>
            </a:r>
            <a:r>
              <a:rPr lang="en-US" dirty="0" smtClean="0"/>
              <a:t>empathize </a:t>
            </a:r>
            <a:r>
              <a:rPr lang="en-US" dirty="0"/>
              <a:t>with my experiences during my first, most difficult years of graduate school. Now I'm an associate professor at Monash University in Australia, striving to encourage women in mathematics from a different place in life.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Joan Licata  </a:t>
            </a:r>
            <a:r>
              <a:rPr lang="en-US" sz="2400" dirty="0"/>
              <a:t>Australian National University</a:t>
            </a:r>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r>
              <a:rPr lang="en-US" dirty="0" smtClean="0"/>
              <a:t>Beginning </a:t>
            </a:r>
            <a:r>
              <a:rPr lang="en-US" dirty="0"/>
              <a:t>Course Lecturer 2012 </a:t>
            </a:r>
          </a:p>
          <a:p>
            <a:pPr marL="0" indent="0">
              <a:buNone/>
              <a:defRPr/>
            </a:pPr>
            <a:r>
              <a:rPr lang="en-US" dirty="0"/>
              <a:t>Advanced Course TA 2008</a:t>
            </a:r>
          </a:p>
          <a:p>
            <a:pPr marL="0" indent="0">
              <a:buNone/>
              <a:defRPr/>
            </a:pPr>
            <a:r>
              <a:rPr lang="en-US" dirty="0"/>
              <a:t>One of my favorite features of teaching at the WAM program is the fact that there are many people I met as students who are now my colleagues! </a:t>
            </a:r>
          </a:p>
          <a:p>
            <a:pPr marL="0" indent="0">
              <a:buNone/>
              <a:defRPr/>
            </a:pPr>
            <a:r>
              <a:rPr lang="en-US" dirty="0"/>
              <a:t> </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Jolanta Pielaszkiewicz </a:t>
            </a:r>
            <a:r>
              <a:rPr lang="en-US" dirty="0" smtClean="0"/>
              <a:t>  2014</a:t>
            </a:r>
            <a:endParaRPr lang="en-US" dirty="0"/>
          </a:p>
        </p:txBody>
      </p:sp>
      <p:pic>
        <p:nvPicPr>
          <p:cNvPr id="6" name="Picture Placeholder 5"/>
          <p:cNvPicPr>
            <a:picLocks noGrp="1" noChangeAspect="1"/>
          </p:cNvPicPr>
          <p:nvPr>
            <p:ph type="pic" idx="1"/>
          </p:nvPr>
        </p:nvPicPr>
        <p:blipFill>
          <a:blip r:embed="rId2"/>
          <a:srcRect t="4117" b="4117"/>
          <a:stretch>
            <a:fillRect/>
          </a:stretch>
        </p:blipFill>
        <p:spPr/>
      </p:pic>
      <p:sp>
        <p:nvSpPr>
          <p:cNvPr id="5" name="Text Placeholder 4"/>
          <p:cNvSpPr>
            <a:spLocks noGrp="1"/>
          </p:cNvSpPr>
          <p:nvPr>
            <p:ph type="body" sz="half" idx="2"/>
          </p:nvPr>
        </p:nvSpPr>
        <p:spPr>
          <a:xfrm>
            <a:off x="6412706" y="2102644"/>
            <a:ext cx="2400300" cy="2469356"/>
          </a:xfrm>
        </p:spPr>
        <p:txBody>
          <a:bodyPr rtlCol="0">
            <a:normAutofit fontScale="85000" lnSpcReduction="10000"/>
          </a:bodyPr>
          <a:lstStyle/>
          <a:p>
            <a:pPr>
              <a:defRPr/>
            </a:pPr>
            <a:endParaRPr lang="en-US" dirty="0" smtClean="0"/>
          </a:p>
          <a:p>
            <a:pPr>
              <a:defRPr/>
            </a:pPr>
            <a:r>
              <a:rPr lang="en-US" dirty="0" smtClean="0"/>
              <a:t>Currently </a:t>
            </a:r>
            <a:r>
              <a:rPr lang="en-US" dirty="0"/>
              <a:t>I am working as Postdoctoral Fellow at Linnaeus University in </a:t>
            </a:r>
            <a:r>
              <a:rPr lang="en-US" dirty="0" err="1"/>
              <a:t>Växjö</a:t>
            </a:r>
            <a:r>
              <a:rPr lang="en-US" dirty="0"/>
              <a:t>, Sweden. I am glad that I could participate in the 2014 Program for Women and Mathematics on Random Matrix Theory, that was an excellent platform for studying subject under supervision of prominent female lecturers. My current publications on results related to </a:t>
            </a:r>
            <a:r>
              <a:rPr lang="en-US" dirty="0" err="1"/>
              <a:t>Wishart</a:t>
            </a:r>
            <a:r>
              <a:rPr lang="en-US" dirty="0"/>
              <a:t> matrices (and not only) are strongly related to the topics we discussed. I appreciate also exchange of views during "Women in Science" seminar, that were coming back to me while I was considering my future academic plans.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Julia Arciero    2003</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r>
              <a:rPr lang="en-US" dirty="0" smtClean="0"/>
              <a:t>I </a:t>
            </a:r>
            <a:r>
              <a:rPr lang="en-US" dirty="0"/>
              <a:t>attended the program for women in mathematical biology at the Institute for Advanced Study the summer before entering graduate school at the University of Arizona.  Now as an associate professor at Indiana University-Purdue University Indianapolis, these women are my colleagues and collaborators who I continue to see at numerous conferences and campus visits each year.  IAS was a very special place that fostered both academic and social camaraderie and was a great kick-start to my academic career!</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Julia Brainin</a:t>
            </a:r>
            <a:br>
              <a:rPr lang="en-US" dirty="0" smtClean="0"/>
            </a:br>
            <a:r>
              <a:rPr lang="en-US" dirty="0" smtClean="0"/>
              <a:t>1999, 2001</a:t>
            </a:r>
            <a:br>
              <a:rPr lang="en-US" dirty="0" smtClean="0"/>
            </a:br>
            <a:endParaRPr lang="en-US" dirty="0"/>
          </a:p>
        </p:txBody>
      </p:sp>
      <p:pic>
        <p:nvPicPr>
          <p:cNvPr id="47106" name="Picture Placeholder 4"/>
          <p:cNvPicPr>
            <a:picLocks noGrp="1" noChangeAspect="1"/>
          </p:cNvPicPr>
          <p:nvPr>
            <p:ph type="pic" idx="1"/>
          </p:nvPr>
        </p:nvPicPr>
        <p:blipFill rotWithShape="1">
          <a:blip r:embed="rId2"/>
          <a:srcRect l="-347" t="7120" r="347" b="27662"/>
          <a:stretch/>
        </p:blipFill>
        <p:spPr/>
      </p:pic>
      <p:sp>
        <p:nvSpPr>
          <p:cNvPr id="4" name="Text Placeholder 3"/>
          <p:cNvSpPr>
            <a:spLocks noGrp="1"/>
          </p:cNvSpPr>
          <p:nvPr>
            <p:ph type="body" sz="half" idx="2"/>
          </p:nvPr>
        </p:nvSpPr>
        <p:spPr/>
        <p:txBody>
          <a:bodyPr rtlCol="0">
            <a:normAutofit/>
          </a:bodyPr>
          <a:lstStyle/>
          <a:p>
            <a:pPr>
              <a:defRPr/>
            </a:pPr>
            <a:r>
              <a:rPr lang="en-US" dirty="0" smtClean="0"/>
              <a:t>The </a:t>
            </a:r>
            <a:r>
              <a:rPr lang="en-US" dirty="0"/>
              <a:t>program encouraged me to continue in graduate school and inspired some academic work I did about gender and the culture of mathematics. I also participated in starting a women and mathematics group at UT-Austin. I now live in Austin, Texas, and work as a math editor in educational publishing.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84726" cy="1303020"/>
          </a:xfrm>
        </p:spPr>
        <p:txBody>
          <a:bodyPr/>
          <a:lstStyle/>
          <a:p>
            <a:pPr>
              <a:defRPr/>
            </a:pPr>
            <a:r>
              <a:rPr lang="en-US" dirty="0" smtClean="0"/>
              <a:t>Kalina Mincheva</a:t>
            </a:r>
            <a:br>
              <a:rPr lang="en-US" dirty="0" smtClean="0"/>
            </a:br>
            <a:r>
              <a:rPr lang="en-US" dirty="0" smtClean="0"/>
              <a:t>2015</a:t>
            </a:r>
            <a:endParaRPr lang="en-US" dirty="0"/>
          </a:p>
        </p:txBody>
      </p:sp>
      <p:pic>
        <p:nvPicPr>
          <p:cNvPr id="5" name="Picture Placeholder 4"/>
          <p:cNvPicPr>
            <a:picLocks noGrp="1" noChangeAspect="1"/>
          </p:cNvPicPr>
          <p:nvPr>
            <p:ph type="pic" idx="1"/>
          </p:nvPr>
        </p:nvPicPr>
        <p:blipFill>
          <a:blip r:embed="rId2"/>
          <a:srcRect l="47" r="47"/>
          <a:stretch>
            <a:fillRect/>
          </a:stretch>
        </p:blipFill>
        <p:spPr/>
      </p:pic>
      <p:sp>
        <p:nvSpPr>
          <p:cNvPr id="4" name="Text Placeholder 3"/>
          <p:cNvSpPr>
            <a:spLocks noGrp="1"/>
          </p:cNvSpPr>
          <p:nvPr>
            <p:ph type="body" sz="half" idx="2"/>
          </p:nvPr>
        </p:nvSpPr>
        <p:spPr>
          <a:xfrm>
            <a:off x="6412706" y="2102644"/>
            <a:ext cx="2400300" cy="2469356"/>
          </a:xfrm>
        </p:spPr>
        <p:txBody>
          <a:bodyPr rtlCol="0"/>
          <a:lstStyle/>
          <a:p>
            <a:pPr>
              <a:defRPr/>
            </a:pPr>
            <a:endParaRPr lang="en-US" dirty="0" smtClean="0"/>
          </a:p>
          <a:p>
            <a:pPr>
              <a:defRPr/>
            </a:pPr>
            <a:r>
              <a:rPr lang="en-US" dirty="0" smtClean="0"/>
              <a:t>This </a:t>
            </a:r>
            <a:r>
              <a:rPr lang="en-US" dirty="0"/>
              <a:t>program is a wonderful experience for young female mathematicians! For me it was a chance to learn a lot, present some of my work, make many lifelong friends and meet some of my (future) collaborators.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Katarzyna Rejniak</a:t>
            </a:r>
            <a:br>
              <a:rPr lang="en-US" dirty="0" smtClean="0"/>
            </a:br>
            <a:r>
              <a:rPr lang="en-US" dirty="0" smtClean="0"/>
              <a:t>2003</a:t>
            </a:r>
            <a:endParaRPr lang="en-US" dirty="0"/>
          </a:p>
        </p:txBody>
      </p:sp>
      <p:pic>
        <p:nvPicPr>
          <p:cNvPr id="49154" name="Content Placeholder 4"/>
          <p:cNvPicPr>
            <a:picLocks noGrp="1" noChangeAspect="1"/>
          </p:cNvPicPr>
          <p:nvPr>
            <p:ph type="pic" idx="1"/>
          </p:nvPr>
        </p:nvPicPr>
        <p:blipFill rotWithShape="1">
          <a:blip r:embed="rId2"/>
          <a:srcRect l="18322" t="-378" r="4" b="378"/>
          <a:stretch/>
        </p:blipFill>
        <p:spPr/>
      </p:pic>
      <p:sp>
        <p:nvSpPr>
          <p:cNvPr id="4" name="Text Placeholder 3"/>
          <p:cNvSpPr>
            <a:spLocks noGrp="1"/>
          </p:cNvSpPr>
          <p:nvPr>
            <p:ph type="body" sz="half" idx="2"/>
          </p:nvPr>
        </p:nvSpPr>
        <p:spPr/>
        <p:txBody>
          <a:bodyPr rtlCol="0">
            <a:normAutofit/>
          </a:bodyPr>
          <a:lstStyle/>
          <a:p>
            <a:pPr>
              <a:defRPr/>
            </a:pPr>
            <a:endParaRPr lang="en-US" dirty="0" smtClean="0"/>
          </a:p>
          <a:p>
            <a:pPr>
              <a:defRPr/>
            </a:pPr>
            <a:r>
              <a:rPr lang="en-US" dirty="0" smtClean="0"/>
              <a:t>I </a:t>
            </a:r>
            <a:r>
              <a:rPr lang="en-US" dirty="0"/>
              <a:t>participated in the program in the summer of 2003. I was conducting hands-on exercises to the lectures of Prof. Lisa </a:t>
            </a:r>
            <a:r>
              <a:rPr lang="en-US" dirty="0" err="1"/>
              <a:t>Fauci</a:t>
            </a:r>
            <a:r>
              <a:rPr lang="en-US" dirty="0"/>
              <a:t/>
            </a:r>
            <a:br>
              <a:rPr lang="en-US" dirty="0"/>
            </a:br>
            <a:r>
              <a:rPr lang="en-US" dirty="0"/>
              <a:t/>
            </a:r>
            <a:br>
              <a:rPr lang="en-US" dirty="0"/>
            </a:br>
            <a:r>
              <a:rPr lang="en-US" dirty="0"/>
              <a:t>While I was participating only in a part of the 2003 summer program as an instructor, I made several scientific connections and personal friendships. The perfect place to start professional life.</a:t>
            </a:r>
            <a:br>
              <a:rPr lang="en-US" dirty="0"/>
            </a:br>
            <a:r>
              <a:rPr lang="en-US" dirty="0"/>
              <a:t/>
            </a:r>
            <a:br>
              <a:rPr lang="en-US" dirty="0"/>
            </a:b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Katherine Kinnaird</a:t>
            </a:r>
            <a:br>
              <a:rPr lang="en-US" dirty="0" smtClean="0"/>
            </a:br>
            <a:r>
              <a:rPr lang="en-US" dirty="0" smtClean="0"/>
              <a:t>2011</a:t>
            </a:r>
            <a:endParaRPr lang="en-US" dirty="0"/>
          </a:p>
        </p:txBody>
      </p:sp>
      <p:pic>
        <p:nvPicPr>
          <p:cNvPr id="50178" name="Picture Placeholder 4"/>
          <p:cNvPicPr>
            <a:picLocks noGrp="1" noChangeAspect="1"/>
          </p:cNvPicPr>
          <p:nvPr>
            <p:ph type="pic" idx="1"/>
          </p:nvPr>
        </p:nvPicPr>
        <p:blipFill rotWithShape="1">
          <a:blip r:embed="rId2"/>
          <a:srcRect t="4190" b="36286"/>
          <a:stretch/>
        </p:blipFill>
        <p:spPr/>
      </p:pic>
      <p:sp>
        <p:nvSpPr>
          <p:cNvPr id="4" name="Text Placeholder 3"/>
          <p:cNvSpPr>
            <a:spLocks noGrp="1"/>
          </p:cNvSpPr>
          <p:nvPr>
            <p:ph type="body" sz="half" idx="2"/>
          </p:nvPr>
        </p:nvSpPr>
        <p:spPr/>
        <p:txBody>
          <a:bodyPr rtlCol="0">
            <a:normAutofit/>
          </a:bodyPr>
          <a:lstStyle/>
          <a:p>
            <a:pPr>
              <a:defRPr/>
            </a:pPr>
            <a:endParaRPr lang="en-US" dirty="0" smtClean="0"/>
          </a:p>
          <a:p>
            <a:pPr>
              <a:defRPr/>
            </a:pPr>
            <a:r>
              <a:rPr lang="en-US" dirty="0" smtClean="0"/>
              <a:t>The </a:t>
            </a:r>
            <a:r>
              <a:rPr lang="en-US" dirty="0"/>
              <a:t>Sparsity and Computation WAM at IAS program shaped the main direction of my research program. Through this program, I was introduced to dictionary learning which led me to machine learning, which is one of the fields that I now work in. The connections that I made at IAS have been invaluable and keep showing up in my life over and over again. </a:t>
            </a:r>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Katherine McCall   1995</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endParaRPr lang="en-US" dirty="0"/>
          </a:p>
          <a:p>
            <a:pPr marL="0" indent="0">
              <a:buNone/>
              <a:defRPr/>
            </a:pPr>
            <a:r>
              <a:rPr lang="en-US" dirty="0" smtClean="0"/>
              <a:t>The </a:t>
            </a:r>
            <a:r>
              <a:rPr lang="en-US" dirty="0"/>
              <a:t>invitation to be a part of the 1995 session of Women and Mathematics at IAS was an important affirmation of my work at the beginning of my career.  I will always be grateful for the opportunity to spend time with brilliant women in a beautiful location (Park City, Utah).</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Katherine Kirkwood</a:t>
            </a:r>
            <a:br>
              <a:rPr lang="en-US" dirty="0" smtClean="0"/>
            </a:br>
            <a:r>
              <a:rPr lang="en-US" dirty="0" smtClean="0"/>
              <a:t>2003</a:t>
            </a:r>
            <a:endParaRPr lang="en-US" dirty="0"/>
          </a:p>
        </p:txBody>
      </p:sp>
      <p:pic>
        <p:nvPicPr>
          <p:cNvPr id="52226" name="Picture Placeholder 4"/>
          <p:cNvPicPr>
            <a:picLocks noGrp="1" noChangeAspect="1"/>
          </p:cNvPicPr>
          <p:nvPr>
            <p:ph idx="1"/>
          </p:nvPr>
        </p:nvPicPr>
        <p:blipFill rotWithShape="1">
          <a:blip r:embed="rId2"/>
          <a:stretch/>
        </p:blipFill>
        <p:spPr>
          <a:xfrm>
            <a:off x="1938587" y="571500"/>
            <a:ext cx="2414089" cy="4183063"/>
          </a:xfrm>
        </p:spPr>
      </p:pic>
      <p:sp>
        <p:nvSpPr>
          <p:cNvPr id="4" name="Text Placeholder 3"/>
          <p:cNvSpPr>
            <a:spLocks noGrp="1"/>
          </p:cNvSpPr>
          <p:nvPr>
            <p:ph type="body" sz="half" idx="2"/>
          </p:nvPr>
        </p:nvSpPr>
        <p:spPr/>
        <p:txBody>
          <a:bodyPr rtlCol="0">
            <a:normAutofit fontScale="85000" lnSpcReduction="20000"/>
          </a:bodyPr>
          <a:lstStyle/>
          <a:p>
            <a:pPr>
              <a:defRPr/>
            </a:pPr>
            <a:endParaRPr lang="en-US" dirty="0" smtClean="0"/>
          </a:p>
          <a:p>
            <a:pPr>
              <a:defRPr/>
            </a:pPr>
            <a:r>
              <a:rPr lang="en-US" dirty="0" smtClean="0"/>
              <a:t>As </a:t>
            </a:r>
            <a:r>
              <a:rPr lang="en-US" dirty="0"/>
              <a:t>a sophomore in college, the Women and Mathematics program gave me a valuable introduction to mathematical biology. While the program did help confirm I was interested in pursuing a career applying mathematics to biological problems (I attended graduate school at Yale University and now work as a biostatistician), meeting other female graduate students and faculty may have been the most valuable part of the experience. It was encouraging and confidence-boosting to meet mathematicians and physicists whose work I had read and admired, to get advice about how to navigate graduate school applications and choosing an advisor, and to hear how the senior mentors had dealt with discrimination and balancing careers with their personal lives.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err="1" smtClean="0"/>
              <a:t>Chuu-Lian</a:t>
            </a:r>
            <a:r>
              <a:rPr lang="en-US" dirty="0" smtClean="0"/>
              <a:t> Terng</a:t>
            </a:r>
            <a:endParaRPr lang="en-US" dirty="0"/>
          </a:p>
        </p:txBody>
      </p:sp>
      <p:sp>
        <p:nvSpPr>
          <p:cNvPr id="3" name="Text Placeholder 2"/>
          <p:cNvSpPr>
            <a:spLocks noGrp="1"/>
          </p:cNvSpPr>
          <p:nvPr>
            <p:ph type="body" idx="1"/>
          </p:nvPr>
        </p:nvSpPr>
        <p:spPr>
          <a:xfrm>
            <a:off x="800100" y="1621633"/>
            <a:ext cx="7539038" cy="679847"/>
          </a:xfrm>
        </p:spPr>
        <p:txBody>
          <a:bodyPr rtlCol="0">
            <a:normAutofit fontScale="77500" lnSpcReduction="20000"/>
          </a:bodyPr>
          <a:lstStyle/>
          <a:p>
            <a:pPr>
              <a:defRPr/>
            </a:pPr>
            <a:r>
              <a:rPr lang="en-US" dirty="0"/>
              <a:t>I was a co-organizer with Karen Uhlenbeck from 1994 to 2011. It was exciting to have </a:t>
            </a:r>
            <a:r>
              <a:rPr lang="en-US" dirty="0" smtClean="0"/>
              <a:t>the chance </a:t>
            </a:r>
            <a:r>
              <a:rPr lang="en-US" dirty="0"/>
              <a:t>to get to know many woman mathematicians and learned about different research fields each year.  IAS also provided Karen and me excellent opportunity to work on our joint research projects on "</a:t>
            </a:r>
            <a:r>
              <a:rPr lang="en-US" dirty="0" err="1"/>
              <a:t>integrable</a:t>
            </a:r>
            <a:r>
              <a:rPr lang="en-US" dirty="0"/>
              <a:t> systems and geometry" over those years</a:t>
            </a:r>
            <a:r>
              <a:rPr lang="en-US" dirty="0" smtClean="0"/>
              <a:t>.</a:t>
            </a:r>
            <a:endParaRPr lang="en-US" dirty="0"/>
          </a:p>
        </p:txBody>
      </p:sp>
      <p:pic>
        <p:nvPicPr>
          <p:cNvPr id="16387" name="Content Placeholder 6"/>
          <p:cNvPicPr>
            <a:picLocks noGrp="1" noChangeAspect="1"/>
          </p:cNvPicPr>
          <p:nvPr>
            <p:ph sz="half" idx="2"/>
          </p:nvPr>
        </p:nvPicPr>
        <p:blipFill>
          <a:blip r:embed="rId2"/>
          <a:srcRect/>
          <a:stretch>
            <a:fillRect/>
          </a:stretch>
        </p:blipFill>
        <p:spPr>
          <a:xfrm>
            <a:off x="802482" y="2387204"/>
            <a:ext cx="3565922" cy="2381250"/>
          </a:xfrm>
        </p:spPr>
      </p:pic>
      <p:pic>
        <p:nvPicPr>
          <p:cNvPr id="16388" name="Content Placeholder 7"/>
          <p:cNvPicPr>
            <a:picLocks noGrp="1" noChangeAspect="1"/>
          </p:cNvPicPr>
          <p:nvPr>
            <p:ph sz="quarter" idx="4"/>
          </p:nvPr>
        </p:nvPicPr>
        <p:blipFill>
          <a:blip r:embed="rId3"/>
          <a:srcRect/>
          <a:stretch>
            <a:fillRect/>
          </a:stretch>
        </p:blipFill>
        <p:spPr>
          <a:xfrm>
            <a:off x="4910138" y="2343151"/>
            <a:ext cx="3292079" cy="2469356"/>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Kitty Meeks</a:t>
            </a:r>
            <a:br>
              <a:rPr lang="en-US" dirty="0" smtClean="0"/>
            </a:br>
            <a:r>
              <a:rPr lang="en-US" dirty="0" smtClean="0"/>
              <a:t>2013</a:t>
            </a:r>
            <a:br>
              <a:rPr lang="en-US" dirty="0" smtClean="0"/>
            </a:br>
            <a:endParaRPr lang="en-US" dirty="0"/>
          </a:p>
        </p:txBody>
      </p:sp>
      <p:pic>
        <p:nvPicPr>
          <p:cNvPr id="5" name="Picture Placeholder 4"/>
          <p:cNvPicPr>
            <a:picLocks noGrp="1" noChangeAspect="1"/>
          </p:cNvPicPr>
          <p:nvPr>
            <p:ph type="pic" idx="1"/>
          </p:nvPr>
        </p:nvPicPr>
        <p:blipFill rotWithShape="1">
          <a:blip r:embed="rId2"/>
          <a:srcRect t="11600" b="19576"/>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10000"/>
          </a:bodyPr>
          <a:lstStyle/>
          <a:p>
            <a:pPr>
              <a:defRPr/>
            </a:pPr>
            <a:r>
              <a:rPr lang="en-GB" dirty="0" smtClean="0"/>
              <a:t>I </a:t>
            </a:r>
            <a:r>
              <a:rPr lang="en-GB" dirty="0"/>
              <a:t>participated in WAM in 2013, shortly after completing my PhD.  At this time I was unsure whether I wanted to pursue a career in academia, but the very fact that the programme provided a safe space to discuss these uncertainties with other like-minded individuals helped me realise that a career in academic research could be the right choice for me.  Five years on, I hold a faculty position at the University of Glasgow; I keep in touch with several other WAM alumni, and have even published a joint paper with one of them.</a:t>
            </a:r>
            <a:endParaRPr lang="en-US"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497154" cy="1303020"/>
          </a:xfrm>
        </p:spPr>
        <p:txBody>
          <a:bodyPr>
            <a:normAutofit/>
          </a:bodyPr>
          <a:lstStyle/>
          <a:p>
            <a:pPr>
              <a:defRPr/>
            </a:pPr>
            <a:r>
              <a:rPr lang="en-US" dirty="0" smtClean="0"/>
              <a:t>Lauren Williams</a:t>
            </a:r>
            <a:br>
              <a:rPr lang="en-US" dirty="0" smtClean="0"/>
            </a:br>
            <a:r>
              <a:rPr lang="en-US" dirty="0" smtClean="0"/>
              <a:t>UC Berkeley</a:t>
            </a:r>
            <a:br>
              <a:rPr lang="en-US" dirty="0" smtClean="0"/>
            </a:br>
            <a:endParaRPr lang="en-US" dirty="0"/>
          </a:p>
        </p:txBody>
      </p:sp>
      <p:pic>
        <p:nvPicPr>
          <p:cNvPr id="5" name="Picture Placeholder 4"/>
          <p:cNvPicPr>
            <a:picLocks noGrp="1" noChangeAspect="1"/>
          </p:cNvPicPr>
          <p:nvPr>
            <p:ph type="pic" idx="1"/>
          </p:nvPr>
        </p:nvPicPr>
        <p:blipFill rotWithShape="1">
          <a:blip r:embed="rId2"/>
          <a:srcRect l="347" t="8445" r="-347" b="24085"/>
          <a:stretch/>
        </p:blipFill>
        <p:spPr/>
      </p:pic>
      <p:sp>
        <p:nvSpPr>
          <p:cNvPr id="4" name="Text Placeholder 3"/>
          <p:cNvSpPr>
            <a:spLocks noGrp="1"/>
          </p:cNvSpPr>
          <p:nvPr>
            <p:ph type="body" sz="half" idx="2"/>
          </p:nvPr>
        </p:nvSpPr>
        <p:spPr>
          <a:xfrm>
            <a:off x="6412706" y="2102644"/>
            <a:ext cx="2400300" cy="2469356"/>
          </a:xfrm>
        </p:spPr>
        <p:txBody>
          <a:bodyPr rtlCol="0"/>
          <a:lstStyle/>
          <a:p>
            <a:pPr>
              <a:defRPr/>
            </a:pPr>
            <a:r>
              <a:rPr lang="en-US" dirty="0" smtClean="0"/>
              <a:t>I've </a:t>
            </a:r>
            <a:r>
              <a:rPr lang="en-US" dirty="0"/>
              <a:t>attended the IAS Women and Mathematics program three times, as an undergraduate student (1999), as a teaching assistant (2007), and as a faculty lecturer (2013).  It's always a pleasure to participate in this program, and IAS in May is idyllic.</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Lea Beneish</a:t>
            </a:r>
            <a:br>
              <a:rPr lang="en-US" dirty="0" smtClean="0"/>
            </a:br>
            <a:r>
              <a:rPr lang="en-US" dirty="0" smtClean="0"/>
              <a:t>2014, 2015</a:t>
            </a:r>
            <a:br>
              <a:rPr lang="en-US" dirty="0" smtClean="0"/>
            </a:br>
            <a:endParaRPr lang="en-US" dirty="0"/>
          </a:p>
        </p:txBody>
      </p:sp>
      <p:pic>
        <p:nvPicPr>
          <p:cNvPr id="55298" name="Content Placeholder 4"/>
          <p:cNvPicPr>
            <a:picLocks noGrp="1" noChangeAspect="1"/>
          </p:cNvPicPr>
          <p:nvPr>
            <p:ph type="pic" idx="1"/>
          </p:nvPr>
        </p:nvPicPr>
        <p:blipFill rotWithShape="1">
          <a:blip r:embed="rId2"/>
          <a:srcRect t="14073" b="12405"/>
          <a:stretch/>
        </p:blipFill>
        <p:spPr/>
      </p:pic>
      <p:sp>
        <p:nvSpPr>
          <p:cNvPr id="4" name="Text Placeholder 3"/>
          <p:cNvSpPr>
            <a:spLocks noGrp="1"/>
          </p:cNvSpPr>
          <p:nvPr>
            <p:ph type="body" sz="half" idx="2"/>
          </p:nvPr>
        </p:nvSpPr>
        <p:spPr/>
        <p:txBody>
          <a:bodyPr rtlCol="0">
            <a:normAutofit fontScale="85000" lnSpcReduction="10000"/>
          </a:bodyPr>
          <a:lstStyle/>
          <a:p>
            <a:pPr>
              <a:defRPr/>
            </a:pPr>
            <a:r>
              <a:rPr lang="en-US" dirty="0"/>
              <a:t>I found out about Women and Math when I was applying for REUs as an undergraduate.  I applied mainly because I thought the topic sounded interesting. At the time, there were very few women in the honors math program at my institution, and more often than not, they were not in enrolled in my classes. When I applied to the program, I was rather isolated at my home institution, and as much as I wanted to continue studying Math, I wasn’t sure I would. When I got there I was surprised by how supportive the atmosphere was, and I met so many interesting and intelligent women who I could talk to about math. I still keep in touch with several of them, and I am very glad I attended the program.</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Lesley Ward</a:t>
            </a:r>
            <a:br>
              <a:rPr lang="en-US" dirty="0" smtClean="0"/>
            </a:br>
            <a:r>
              <a:rPr lang="en-US" dirty="0" smtClean="0"/>
              <a:t>2004</a:t>
            </a:r>
            <a:br>
              <a:rPr lang="en-US" dirty="0" smtClean="0"/>
            </a:br>
            <a:endParaRPr lang="en-US" dirty="0"/>
          </a:p>
        </p:txBody>
      </p:sp>
      <p:pic>
        <p:nvPicPr>
          <p:cNvPr id="56322" name="Picture Placeholder 4"/>
          <p:cNvPicPr>
            <a:picLocks noGrp="1" noChangeAspect="1"/>
          </p:cNvPicPr>
          <p:nvPr>
            <p:ph type="pic" idx="1"/>
          </p:nvPr>
        </p:nvPicPr>
        <p:blipFill rotWithShape="1">
          <a:blip r:embed="rId2"/>
          <a:srcRect l="-462" t="5172" r="462" b="14609"/>
          <a:stretch/>
        </p:blipFill>
        <p:spPr>
          <a:xfrm>
            <a:off x="0" y="0"/>
            <a:ext cx="6227805" cy="6024600"/>
          </a:xfrm>
        </p:spPr>
      </p:pic>
      <p:sp>
        <p:nvSpPr>
          <p:cNvPr id="4" name="Text Placeholder 3"/>
          <p:cNvSpPr>
            <a:spLocks noGrp="1"/>
          </p:cNvSpPr>
          <p:nvPr>
            <p:ph type="body" sz="half" idx="2"/>
          </p:nvPr>
        </p:nvSpPr>
        <p:spPr/>
        <p:txBody>
          <a:bodyPr rtlCol="0">
            <a:normAutofit fontScale="77500" lnSpcReduction="20000"/>
          </a:bodyPr>
          <a:lstStyle/>
          <a:p>
            <a:pPr>
              <a:defRPr/>
            </a:pPr>
            <a:r>
              <a:rPr lang="en-AU" dirty="0" smtClean="0"/>
              <a:t>Cristina </a:t>
            </a:r>
            <a:r>
              <a:rPr lang="en-AU" dirty="0" err="1"/>
              <a:t>Pereyra</a:t>
            </a:r>
            <a:r>
              <a:rPr lang="en-AU" dirty="0"/>
              <a:t> and I taught the Beginning Lecture Course at PWM 2004. It was a marvellous, encouraging experience to enjoy the majority-female mathematics environment offered by PWM—such a rarity. When I raised the Impostor Syndrome in class, you could have heard a pin drop. Later on, Cristina and I expanded our course content into a book, “</a:t>
            </a:r>
            <a:r>
              <a:rPr lang="en-AU" i="1" dirty="0"/>
              <a:t>Harmonic Analysis: From Fourier to Wavelets</a:t>
            </a:r>
            <a:r>
              <a:rPr lang="en-AU" dirty="0"/>
              <a:t>”, which was published by the American Mathematical Society in 2012. Since moving to Australia, I’ve worked with the Women in Mathematics group (WIMSIG) of the Australian Mathematical Society, set up a WIMSIG Travel Awards scheme modelled on the AWM/NSF travel and mentoring awards, and directed the </a:t>
            </a:r>
            <a:r>
              <a:rPr lang="en-AU" i="1" dirty="0"/>
              <a:t>WIMSIG Conference 2017: Celebration of Women in Australian Mathematical Sciences</a:t>
            </a:r>
            <a:r>
              <a:rPr lang="en-AU" dirty="0"/>
              <a:t>, which attracted 190 participants and had about 100 research talks, all given by women. </a:t>
            </a:r>
            <a:endParaRPr lang="en-US"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Lillian Pierce</a:t>
            </a:r>
            <a:br>
              <a:rPr lang="en-US" dirty="0" smtClean="0"/>
            </a:br>
            <a:r>
              <a:rPr lang="en-US" dirty="0" smtClean="0"/>
              <a:t>Duke University</a:t>
            </a:r>
            <a:br>
              <a:rPr lang="en-US" dirty="0" smtClean="0"/>
            </a:br>
            <a:endParaRPr lang="en-US" dirty="0"/>
          </a:p>
        </p:txBody>
      </p:sp>
      <p:pic>
        <p:nvPicPr>
          <p:cNvPr id="5" name="Picture Placeholder 4"/>
          <p:cNvPicPr>
            <a:picLocks noGrp="1" noChangeAspect="1"/>
          </p:cNvPicPr>
          <p:nvPr>
            <p:ph type="pic" idx="1"/>
          </p:nvPr>
        </p:nvPicPr>
        <p:blipFill>
          <a:blip r:embed="rId2"/>
          <a:srcRect l="13676" r="13676"/>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10000"/>
          </a:bodyPr>
          <a:lstStyle/>
          <a:p>
            <a:pPr>
              <a:defRPr/>
            </a:pPr>
            <a:r>
              <a:rPr lang="en-US" dirty="0" smtClean="0"/>
              <a:t>If </a:t>
            </a:r>
            <a:r>
              <a:rPr lang="en-US" dirty="0"/>
              <a:t>I recall correctly, about 17 years ago, at the end of my junior year, it was at a talk during the Women and Math program that I made my final decision not to apply to medical schools but to math graduate programs instead. I remember feeling relaxed in a room of female mathematicians, and enchanted by the idea that we were all interested in the same abstract ideas. I think the atmosphere of community and belonging made that moment of decision feel light and joyful.</a:t>
            </a:r>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624614" cy="1303020"/>
          </a:xfrm>
        </p:spPr>
        <p:txBody>
          <a:bodyPr/>
          <a:lstStyle/>
          <a:p>
            <a:pPr>
              <a:defRPr/>
            </a:pPr>
            <a:r>
              <a:rPr lang="en-US" sz="1800" dirty="0"/>
              <a:t>Madeline Brandt &amp; Madeleine Weinstein </a:t>
            </a:r>
            <a:br>
              <a:rPr lang="en-US" sz="1800" dirty="0"/>
            </a:br>
            <a:r>
              <a:rPr lang="en-US" sz="1800" dirty="0"/>
              <a:t>2016</a:t>
            </a:r>
            <a:br>
              <a:rPr lang="en-US" sz="1800" dirty="0"/>
            </a:br>
            <a:endParaRPr lang="en-US" sz="1800" dirty="0"/>
          </a:p>
        </p:txBody>
      </p:sp>
      <p:pic>
        <p:nvPicPr>
          <p:cNvPr id="5" name="Picture Placeholder 4"/>
          <p:cNvPicPr>
            <a:picLocks noGrp="1" noChangeAspect="1"/>
          </p:cNvPicPr>
          <p:nvPr>
            <p:ph type="pic" idx="1"/>
          </p:nvPr>
        </p:nvPicPr>
        <p:blipFill>
          <a:blip r:embed="rId2"/>
          <a:srcRect l="9135" r="9135"/>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The </a:t>
            </a:r>
            <a:r>
              <a:rPr lang="en-US" dirty="0"/>
              <a:t>WAM program was very meaningful for both of us; we made friendships that persist and engaged in many interesting conversations. This year, (through the WAM ambassadorship) we started a program at Berkeley called Gender Equity in Mathematical Studies which was very much inspired by our time at the IAS.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Maeve McCarthy</a:t>
            </a:r>
            <a:br>
              <a:rPr lang="en-US" dirty="0" smtClean="0"/>
            </a:br>
            <a:r>
              <a:rPr lang="en-US" dirty="0" smtClean="0"/>
              <a:t>1995</a:t>
            </a:r>
            <a:endParaRPr lang="en-US" dirty="0"/>
          </a:p>
        </p:txBody>
      </p:sp>
      <p:pic>
        <p:nvPicPr>
          <p:cNvPr id="59394" name="Content Placeholder 4"/>
          <p:cNvPicPr>
            <a:picLocks noGrp="1" noChangeAspect="1"/>
          </p:cNvPicPr>
          <p:nvPr>
            <p:ph type="pic" idx="1"/>
          </p:nvPr>
        </p:nvPicPr>
        <p:blipFill>
          <a:blip r:embed="rId2"/>
          <a:srcRect l="13676" r="13676"/>
          <a:stretch>
            <a:fillRect/>
          </a:stretch>
        </p:blipFill>
        <p:spPr/>
      </p:pic>
      <p:sp>
        <p:nvSpPr>
          <p:cNvPr id="4" name="Text Placeholder 3"/>
          <p:cNvSpPr>
            <a:spLocks noGrp="1"/>
          </p:cNvSpPr>
          <p:nvPr>
            <p:ph type="body" sz="half" idx="2"/>
          </p:nvPr>
        </p:nvSpPr>
        <p:spPr/>
        <p:txBody>
          <a:bodyPr rtlCol="0">
            <a:normAutofit fontScale="92500" lnSpcReduction="20000"/>
          </a:bodyPr>
          <a:lstStyle/>
          <a:p>
            <a:pPr>
              <a:defRPr/>
            </a:pPr>
            <a:endParaRPr lang="en-US" dirty="0" smtClean="0"/>
          </a:p>
          <a:p>
            <a:pPr>
              <a:defRPr/>
            </a:pPr>
            <a:r>
              <a:rPr lang="en-US" dirty="0" smtClean="0"/>
              <a:t>I </a:t>
            </a:r>
            <a:r>
              <a:rPr lang="en-US" dirty="0"/>
              <a:t>earned a PhD in Computational and Applied Mathematics from Rice University in 1997.  I am now the Jesse D. Jones Endowed Professor of Mathematics at Murray State University in Kentucky, where I have been for 20 years. My research area is mathematical biology, specifically the application of differential equations to salamander species. I have been here for 20 years. I am also the Director of MSU ADVANCE, an NSF program to study the recruitment and retention of women STEM faculty.</a:t>
            </a:r>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Margaret Robinson  </a:t>
            </a:r>
            <a:r>
              <a:rPr lang="en-US" sz="2400" dirty="0"/>
              <a:t>Mt Holyoke College</a:t>
            </a:r>
          </a:p>
        </p:txBody>
      </p:sp>
      <p:sp>
        <p:nvSpPr>
          <p:cNvPr id="60418" name="Content Placeholder 2"/>
          <p:cNvSpPr>
            <a:spLocks noGrp="1"/>
          </p:cNvSpPr>
          <p:nvPr>
            <p:ph idx="1"/>
          </p:nvPr>
        </p:nvSpPr>
        <p:spPr/>
        <p:txBody>
          <a:bodyPr/>
          <a:lstStyle/>
          <a:p>
            <a:pPr marL="0" indent="0">
              <a:buNone/>
            </a:pPr>
            <a:endParaRPr lang="en-US" smtClean="0"/>
          </a:p>
          <a:p>
            <a:pPr marL="0" indent="0">
              <a:buNone/>
            </a:pPr>
            <a:r>
              <a:rPr lang="en-US" smtClean="0"/>
              <a:t>I gave the undergraduate lectures with Giuliana Davidoff in 2006 as part of the "Zeta functions all the way" program when Kate Okikiolu and Audrey Terras gave the graduate lectures. The program was a wonderful experience for me. I came to know so many young mathematicians at the program and I have used the lectures I prepared there in my classes and for other workshops and small courses over the years. </a:t>
            </a:r>
          </a:p>
          <a:p>
            <a:pPr marL="0" indent="0">
              <a:buNone/>
            </a:pP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Margaret Readdy</a:t>
            </a:r>
            <a:br>
              <a:rPr lang="en-US" dirty="0" smtClean="0"/>
            </a:br>
            <a:r>
              <a:rPr lang="en-US" dirty="0" err="1" smtClean="0"/>
              <a:t>Univ</a:t>
            </a:r>
            <a:r>
              <a:rPr lang="en-US" dirty="0" smtClean="0"/>
              <a:t> of Kentucky</a:t>
            </a:r>
            <a:br>
              <a:rPr lang="en-US" dirty="0" smtClean="0"/>
            </a:br>
            <a:endParaRPr lang="en-US" dirty="0"/>
          </a:p>
        </p:txBody>
      </p:sp>
      <p:pic>
        <p:nvPicPr>
          <p:cNvPr id="61442" name="Picture Placeholder 4"/>
          <p:cNvPicPr>
            <a:picLocks noGrp="1" noChangeAspect="1"/>
          </p:cNvPicPr>
          <p:nvPr>
            <p:ph type="pic" idx="1"/>
          </p:nvPr>
        </p:nvPicPr>
        <p:blipFill rotWithShape="1">
          <a:blip r:embed="rId2"/>
          <a:srcRect l="-231" t="6885" r="231" b="33167"/>
          <a:stretch/>
        </p:blipFill>
        <p:spPr/>
      </p:pic>
      <p:sp>
        <p:nvSpPr>
          <p:cNvPr id="6" name="Text Placeholder 5"/>
          <p:cNvSpPr>
            <a:spLocks noGrp="1"/>
          </p:cNvSpPr>
          <p:nvPr>
            <p:ph type="body" sz="half" idx="2"/>
          </p:nvPr>
        </p:nvSpPr>
        <p:spPr/>
        <p:txBody>
          <a:bodyPr rtlCol="0">
            <a:normAutofit/>
          </a:bodyPr>
          <a:lstStyle/>
          <a:p>
            <a:pPr>
              <a:defRPr/>
            </a:pPr>
            <a:r>
              <a:rPr lang="en-US" dirty="0"/>
              <a:t>The WAM program plays a vital role to train the next generation of mathematicians.  I have been very lucky to have had a number of key mentors throughout my career, starting when I was an undergraduate.  The WAM program is a way for me to thank these individuals.</a:t>
            </a:r>
            <a:br>
              <a:rPr lang="en-US" dirty="0"/>
            </a:b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Maria Fung</a:t>
            </a:r>
            <a:br>
              <a:rPr lang="en-US" dirty="0" smtClean="0"/>
            </a:br>
            <a:r>
              <a:rPr lang="en-US" dirty="0" smtClean="0"/>
              <a:t>1998</a:t>
            </a:r>
            <a:br>
              <a:rPr lang="en-US" dirty="0" smtClean="0"/>
            </a:br>
            <a:endParaRPr lang="en-US" dirty="0"/>
          </a:p>
        </p:txBody>
      </p:sp>
      <p:pic>
        <p:nvPicPr>
          <p:cNvPr id="5" name="Picture Placeholder 4"/>
          <p:cNvPicPr>
            <a:picLocks noGrp="1" noChangeAspect="1"/>
          </p:cNvPicPr>
          <p:nvPr>
            <p:ph type="pic" idx="1"/>
          </p:nvPr>
        </p:nvPicPr>
        <p:blipFill>
          <a:blip r:embed="rId2"/>
          <a:srcRect t="15588" b="15588"/>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The program was </a:t>
            </a:r>
            <a:r>
              <a:rPr lang="en-US" dirty="0"/>
              <a:t>a very inspirational experience--I met women colleagues and made connections with others in my field. During my career, I have repeatedly organized Sonia Kovalevsky Days and other outreach activities for high school girls--I consider my role in encouraging young women to go into STEM fields a direct consequence of my participation in the </a:t>
            </a:r>
            <a:r>
              <a:rPr lang="en-US" dirty="0" smtClean="0"/>
              <a:t>Institute.</a:t>
            </a:r>
            <a:endParaRPr lang="en-US"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Amy Ksir</a:t>
            </a:r>
            <a:br>
              <a:rPr lang="en-US" dirty="0" smtClean="0"/>
            </a:br>
            <a:r>
              <a:rPr lang="en-US" dirty="0" smtClean="0"/>
              <a:t>1993, 2001, 2003, 2007</a:t>
            </a:r>
            <a:endParaRPr lang="en-US" dirty="0"/>
          </a:p>
        </p:txBody>
      </p:sp>
      <p:pic>
        <p:nvPicPr>
          <p:cNvPr id="17410" name="Content Placeholder 4"/>
          <p:cNvPicPr>
            <a:picLocks noGrp="1" noChangeAspect="1"/>
          </p:cNvPicPr>
          <p:nvPr>
            <p:ph idx="1"/>
          </p:nvPr>
        </p:nvPicPr>
        <p:blipFill>
          <a:blip r:embed="rId2"/>
          <a:srcRect/>
          <a:stretch>
            <a:fillRect/>
          </a:stretch>
        </p:blipFill>
        <p:spPr>
          <a:xfrm>
            <a:off x="1018235" y="342900"/>
            <a:ext cx="3600552" cy="5086350"/>
          </a:xfrm>
        </p:spPr>
      </p:pic>
      <p:sp>
        <p:nvSpPr>
          <p:cNvPr id="4" name="Text Placeholder 3"/>
          <p:cNvSpPr>
            <a:spLocks noGrp="1"/>
          </p:cNvSpPr>
          <p:nvPr>
            <p:ph type="body" sz="half" idx="2"/>
          </p:nvPr>
        </p:nvSpPr>
        <p:spPr>
          <a:xfrm>
            <a:off x="6412706" y="2102645"/>
            <a:ext cx="2544366" cy="2767013"/>
          </a:xfrm>
        </p:spPr>
        <p:txBody>
          <a:bodyPr rtlCol="0">
            <a:normAutofit fontScale="55000" lnSpcReduction="20000"/>
          </a:bodyPr>
          <a:lstStyle/>
          <a:p>
            <a:pPr>
              <a:defRPr/>
            </a:pPr>
            <a:endParaRPr lang="en-US" dirty="0" smtClean="0"/>
          </a:p>
          <a:p>
            <a:pPr>
              <a:defRPr/>
            </a:pPr>
            <a:r>
              <a:rPr lang="en-US" dirty="0" smtClean="0"/>
              <a:t>I </a:t>
            </a:r>
            <a:r>
              <a:rPr lang="en-US" dirty="0"/>
              <a:t>attended the Program for Women in Mathematics in its very first year, 1993, when it was held at MSRI in Berkeley, CA.  I had just finished my undergraduate degree and was about to start graduate school.  The topic for the program was algebraic geometry, and I remember fondly the small working group I was in doing “blow-up” calculations.  I met a lot of wonderful people there.  Attending the program really helped me feel like a part of the mathematical community, and I ended up becoming an algebraic geometer</a:t>
            </a:r>
            <a:r>
              <a:rPr lang="en-US" dirty="0" smtClean="0"/>
              <a:t>.</a:t>
            </a:r>
            <a:r>
              <a:rPr lang="en-US" dirty="0"/>
              <a:t> While I was in graduate school, I remember a few times making a day trip from Philadelphia to Princeton to visit while the program was going on.  I still remember a lecture on Brownian motion I attended in 1996.  As a postdoc in 2001, I made a longer, more official visit when the scientific topic, “Quantum Field Theory, Supersymmetry, and Enumerative Geometry,” was close to my own research.  I remember giving a seminar talk that described the math I was doing while also outlining the role of the program in getting me into that research area.  My mathematical younger brother attended the talk and said afterwards he wished I’d stuck to the math.  In 2003, I attended the 10 year reunion and presented a poster about my research.   </a:t>
            </a:r>
          </a:p>
          <a:p>
            <a:pPr>
              <a:defRPr/>
            </a:pPr>
            <a:r>
              <a:rPr lang="en-US" dirty="0" smtClean="0"/>
              <a:t>In </a:t>
            </a:r>
            <a:r>
              <a:rPr lang="en-US" dirty="0"/>
              <a:t>2007 I had the privilege of giving a series of lectures in the undergraduate program, on enumerative algebraic geometry and connections to string theory.  My memories of that year’s program are foggy and many of them revolve around my daughter, who was three months old at the time.  </a:t>
            </a:r>
          </a:p>
          <a:p>
            <a:pPr>
              <a:defRPr/>
            </a:pPr>
            <a:r>
              <a:rPr lang="en-US" dirty="0"/>
              <a:t>I’m very glad that the program is still going strong, and encouraging more women to be a part of the mathematics research community!</a:t>
            </a:r>
          </a:p>
          <a:p>
            <a:pPr>
              <a:defRPr/>
            </a:pPr>
            <a:endParaRPr lang="en-US" dirty="0"/>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Maria </a:t>
            </a:r>
            <a:r>
              <a:rPr lang="en-US" dirty="0" err="1" smtClean="0"/>
              <a:t>Yakerson</a:t>
            </a:r>
            <a:r>
              <a:rPr lang="en-US" dirty="0" smtClean="0"/>
              <a:t/>
            </a:r>
            <a:br>
              <a:rPr lang="en-US" dirty="0" smtClean="0"/>
            </a:br>
            <a:r>
              <a:rPr lang="en-US" dirty="0" smtClean="0"/>
              <a:t>2015</a:t>
            </a:r>
            <a:br>
              <a:rPr lang="en-US" dirty="0" smtClean="0"/>
            </a:br>
            <a:endParaRPr lang="en-US" dirty="0"/>
          </a:p>
        </p:txBody>
      </p:sp>
      <p:pic>
        <p:nvPicPr>
          <p:cNvPr id="63490" name="Content Placeholder 4"/>
          <p:cNvPicPr>
            <a:picLocks noGrp="1" noChangeAspect="1"/>
          </p:cNvPicPr>
          <p:nvPr>
            <p:ph type="pic" idx="1"/>
          </p:nvPr>
        </p:nvPicPr>
        <p:blipFill>
          <a:blip r:embed="rId2"/>
          <a:srcRect l="9304" r="9304"/>
          <a:stretch>
            <a:fillRect/>
          </a:stretch>
        </p:blipFill>
        <p:spPr/>
      </p:pic>
      <p:sp>
        <p:nvSpPr>
          <p:cNvPr id="4" name="Text Placeholder 3"/>
          <p:cNvSpPr>
            <a:spLocks noGrp="1"/>
          </p:cNvSpPr>
          <p:nvPr>
            <p:ph type="body" sz="half" idx="2"/>
          </p:nvPr>
        </p:nvSpPr>
        <p:spPr/>
        <p:txBody>
          <a:bodyPr rtlCol="0">
            <a:normAutofit/>
          </a:bodyPr>
          <a:lstStyle/>
          <a:p>
            <a:pPr>
              <a:defRPr/>
            </a:pPr>
            <a:r>
              <a:rPr lang="en-US" dirty="0"/>
              <a:t>WAM program has shown me that algebraic geometry can be very enjoyable, when lecturers explain the material in a user-friendly way. For the first time I found myself not only asking people around math questions, but also answering. I also realized that my psychological difficulties on the way of building an academic career are common for women allover the world. Not to mention that I was lucky to make few close friends at the program!</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Marthe Bonamy</a:t>
            </a:r>
            <a:br>
              <a:rPr lang="en-US" dirty="0" smtClean="0"/>
            </a:br>
            <a:r>
              <a:rPr lang="en-US" dirty="0" smtClean="0"/>
              <a:t>2013</a:t>
            </a:r>
            <a:br>
              <a:rPr lang="en-US" dirty="0" smtClean="0"/>
            </a:br>
            <a:endParaRPr lang="en-US" dirty="0"/>
          </a:p>
        </p:txBody>
      </p:sp>
      <p:sp>
        <p:nvSpPr>
          <p:cNvPr id="4" name="Text Placeholder 3"/>
          <p:cNvSpPr>
            <a:spLocks noGrp="1"/>
          </p:cNvSpPr>
          <p:nvPr>
            <p:ph type="body" sz="half" idx="2"/>
          </p:nvPr>
        </p:nvSpPr>
        <p:spPr/>
        <p:txBody>
          <a:bodyPr rtlCol="0"/>
          <a:lstStyle/>
          <a:p>
            <a:pPr>
              <a:defRPr/>
            </a:pPr>
            <a:r>
              <a:rPr lang="en-US" dirty="0"/>
              <a:t>I attended WAM as a second-year PhD student, and I am now a tenured researcher in Bordeaux with PhD students. Looking back, I honestly believe the program helped me be more comfortable about who I was and who I wanted to be.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279" y="475600"/>
            <a:ext cx="3994653" cy="4618100"/>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Yaim Cooper    Harvard</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r>
              <a:rPr lang="en-US" dirty="0" smtClean="0"/>
              <a:t>My </a:t>
            </a:r>
            <a:r>
              <a:rPr lang="en-US" dirty="0"/>
              <a:t>junior year of college, my academic advisor mentioned to me at one of our meetings that I could consider applying for a 2-week program for women in math at the IAS.  I'd only heard about the IAS in books - it hadn't occurred to me that it was a place I might actually visit myself.  But I did apply, and attending the program was eye opening.  The existence of an institute dedicated entirely to research, the beauty of the Institute woods in May, meeting many female mathematicians, visiting Princeton University and meeting many math graduate students there - it all made a strong impression on me.  So much so that I returned two years later as a graduate student at Princeton, and later still, as a visitor to the Institute.  </a:t>
            </a:r>
            <a:r>
              <a:rPr lang="en-US" dirty="0" smtClean="0"/>
              <a:t>I </a:t>
            </a:r>
            <a:r>
              <a:rPr lang="en-US" dirty="0"/>
              <a:t>hope this program will continue for many more years, and give many more undergraduates the idea that they, too, might become a mathematician. </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Maureen Kearns</a:t>
            </a:r>
            <a:br>
              <a:rPr lang="en-US" dirty="0" smtClean="0"/>
            </a:br>
            <a:r>
              <a:rPr lang="en-US" dirty="0" smtClean="0"/>
              <a:t>2017</a:t>
            </a:r>
            <a:br>
              <a:rPr lang="en-US" dirty="0" smtClean="0"/>
            </a:br>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905" y="118007"/>
            <a:ext cx="4100095" cy="5466793"/>
          </a:xfrm>
        </p:spPr>
      </p:pic>
      <p:sp>
        <p:nvSpPr>
          <p:cNvPr id="4" name="Text Placeholder 3"/>
          <p:cNvSpPr>
            <a:spLocks noGrp="1"/>
          </p:cNvSpPr>
          <p:nvPr>
            <p:ph type="body" sz="half" idx="2"/>
          </p:nvPr>
        </p:nvSpPr>
        <p:spPr/>
        <p:txBody>
          <a:bodyPr rtlCol="0">
            <a:normAutofit fontScale="85000" lnSpcReduction="20000"/>
          </a:bodyPr>
          <a:lstStyle/>
          <a:p>
            <a:pPr>
              <a:defRPr/>
            </a:pPr>
            <a:r>
              <a:rPr lang="en-US" dirty="0"/>
              <a:t>WAM not only provided me with tools that have helped me with my mathematical thinking and career, but also gave me the opportunity to meet strong, diligent, and dedicated people - who happen to be women - in the field of mathematics.  The lectures and collaborative work undoubtedly have supplied a significant contribution to my mathematical life. Resources for mathematical outreach, undergraduate support, and conference organizing given at WAM have helped furnish me a foundation for a well-rounded mathematical career.  Moreover, and perhaps most importantly at this point in time, the stories of what these women have done and are doing to push for equality, safety, and support for marginalized people in mathematics inspire me daily to keep fighting the good fight.  Mahalo </a:t>
            </a:r>
            <a:r>
              <a:rPr lang="en-US" dirty="0" err="1"/>
              <a:t>nui</a:t>
            </a:r>
            <a:r>
              <a:rPr lang="en-US" dirty="0"/>
              <a:t> </a:t>
            </a:r>
            <a:r>
              <a:rPr lang="en-US" dirty="0" err="1"/>
              <a:t>loa</a:t>
            </a:r>
            <a:r>
              <a:rPr lang="en-US" dirty="0"/>
              <a:t> WAM for your impact.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Melanie Martin</a:t>
            </a:r>
            <a:br>
              <a:rPr lang="en-US" dirty="0" smtClean="0"/>
            </a:br>
            <a:r>
              <a:rPr lang="en-US" dirty="0" smtClean="0"/>
              <a:t>1994</a:t>
            </a:r>
            <a:br>
              <a:rPr lang="en-US" dirty="0" smtClean="0"/>
            </a:br>
            <a:endParaRPr lang="en-US" dirty="0"/>
          </a:p>
        </p:txBody>
      </p:sp>
      <p:pic>
        <p:nvPicPr>
          <p:cNvPr id="66562" name="Content Placeholder 4"/>
          <p:cNvPicPr>
            <a:picLocks noGrp="1" noChangeAspect="1"/>
          </p:cNvPicPr>
          <p:nvPr>
            <p:ph type="pic" idx="1"/>
          </p:nvPr>
        </p:nvPicPr>
        <p:blipFill>
          <a:blip r:embed="rId2"/>
          <a:srcRect l="9135" r="9135"/>
          <a:stretch>
            <a:fillRect/>
          </a:stretch>
        </p:blipFill>
        <p:spPr/>
      </p:pic>
      <p:sp>
        <p:nvSpPr>
          <p:cNvPr id="4" name="Text Placeholder 3"/>
          <p:cNvSpPr>
            <a:spLocks noGrp="1"/>
          </p:cNvSpPr>
          <p:nvPr>
            <p:ph type="body" sz="half" idx="2"/>
          </p:nvPr>
        </p:nvSpPr>
        <p:spPr/>
        <p:txBody>
          <a:bodyPr rtlCol="0"/>
          <a:lstStyle/>
          <a:p>
            <a:pPr>
              <a:defRPr/>
            </a:pPr>
            <a:r>
              <a:rPr lang="en-US" dirty="0"/>
              <a:t>The </a:t>
            </a:r>
            <a:r>
              <a:rPr lang="en-US" dirty="0" smtClean="0"/>
              <a:t>Women </a:t>
            </a:r>
            <a:r>
              <a:rPr lang="en-US" dirty="0"/>
              <a:t>and Mathematics program was a dream come true for me in the summer between my Master's and Ph.D. programs. The women I met there were a real source of inspiration during hard times. I still miss the great walks in the woods at IAS.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84726" cy="1303020"/>
          </a:xfrm>
        </p:spPr>
        <p:txBody>
          <a:bodyPr/>
          <a:lstStyle/>
          <a:p>
            <a:pPr>
              <a:defRPr/>
            </a:pPr>
            <a:r>
              <a:rPr lang="en-US" sz="2250" dirty="0"/>
              <a:t>Michelle Lastrina</a:t>
            </a:r>
            <a:r>
              <a:rPr lang="en-US" sz="2100" dirty="0"/>
              <a:t/>
            </a:r>
            <a:br>
              <a:rPr lang="en-US" sz="2100" dirty="0"/>
            </a:br>
            <a:r>
              <a:rPr lang="en-US" sz="2250" dirty="0"/>
              <a:t>2006, 2013</a:t>
            </a:r>
            <a:br>
              <a:rPr lang="en-US" sz="2250" dirty="0"/>
            </a:br>
            <a:endParaRPr lang="en-US" sz="2250" dirty="0"/>
          </a:p>
        </p:txBody>
      </p:sp>
      <p:pic>
        <p:nvPicPr>
          <p:cNvPr id="5" name="Picture Placeholder 4"/>
          <p:cNvPicPr>
            <a:picLocks noGrp="1" noChangeAspect="1"/>
          </p:cNvPicPr>
          <p:nvPr>
            <p:ph type="pic" idx="1"/>
          </p:nvPr>
        </p:nvPicPr>
        <p:blipFill>
          <a:blip r:embed="rId2"/>
          <a:srcRect t="10287" b="10287"/>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lnSpcReduction="10000"/>
          </a:bodyPr>
          <a:lstStyle/>
          <a:p>
            <a:pPr>
              <a:defRPr/>
            </a:pPr>
            <a:r>
              <a:rPr lang="en-US" dirty="0"/>
              <a:t>The Women and Mathematics program at IAS exposed me to many wonderful role models in mathematics and life.  As a beginning graduate student, and later as a beginning faculty member, the program and its participants gave me tools to be successful and persistent, as well as encourage aspiring young female mathematicians to continue on their path.  I look forward to seeing the impact this program has on myself and others for years to come!</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Monica Nevins    1998</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CA" dirty="0" smtClean="0"/>
          </a:p>
          <a:p>
            <a:pPr marL="0" indent="0">
              <a:buNone/>
              <a:defRPr/>
            </a:pPr>
            <a:r>
              <a:rPr lang="en-CA" dirty="0" smtClean="0"/>
              <a:t>I’m now </a:t>
            </a:r>
            <a:r>
              <a:rPr lang="en-CA" dirty="0"/>
              <a:t>a professor at the University of Ottawa.  I attended the Women and Mathematics Program at IAS at the end of my last year of graduate studies in 1998, in preparation for the Park City Mathematics program on the same theme.  Besides great mathematics, what I remember most was meeting, for the first time, so many female mid-career researchers in my field.  I’d developed the impression that the women all disappeared after graduation, so this was a perfectly-timed boost as I contemplated my own academic career.  The week was amazing; I made many friends who are now at universities around the world.  Congratulations to Women and Mathematics at IAS for 25 successful years!</a:t>
            </a:r>
            <a:endParaRPr lang="en-US" dirty="0"/>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MurphyKate</a:t>
            </a:r>
            <a:r>
              <a:rPr lang="en-US" dirty="0" smtClean="0"/>
              <a:t> </a:t>
            </a:r>
            <a:r>
              <a:rPr lang="en-US" dirty="0" err="1" smtClean="0"/>
              <a:t>Montee</a:t>
            </a:r>
            <a:r>
              <a:rPr lang="en-US" dirty="0" smtClean="0"/>
              <a:t/>
            </a:r>
            <a:br>
              <a:rPr lang="en-US" dirty="0" smtClean="0"/>
            </a:br>
            <a:r>
              <a:rPr lang="en-US" dirty="0" smtClean="0"/>
              <a:t>2017</a:t>
            </a:r>
            <a:endParaRPr lang="en-US" dirty="0"/>
          </a:p>
        </p:txBody>
      </p:sp>
      <p:pic>
        <p:nvPicPr>
          <p:cNvPr id="69634" name="Picture Placeholder 4"/>
          <p:cNvPicPr>
            <a:picLocks noGrp="1" noChangeAspect="1"/>
          </p:cNvPicPr>
          <p:nvPr>
            <p:ph type="pic" idx="1"/>
          </p:nvPr>
        </p:nvPicPr>
        <p:blipFill rotWithShape="1">
          <a:blip r:embed="rId2"/>
          <a:srcRect l="-231" t="12814" r="231" b="18362"/>
          <a:stretch/>
        </p:blipFill>
        <p:spPr/>
      </p:pic>
      <p:sp>
        <p:nvSpPr>
          <p:cNvPr id="4" name="Text Placeholder 3"/>
          <p:cNvSpPr>
            <a:spLocks noGrp="1"/>
          </p:cNvSpPr>
          <p:nvPr>
            <p:ph type="body" sz="half" idx="2"/>
          </p:nvPr>
        </p:nvSpPr>
        <p:spPr/>
        <p:txBody>
          <a:bodyPr rtlCol="0">
            <a:normAutofit/>
          </a:bodyPr>
          <a:lstStyle/>
          <a:p>
            <a:pPr>
              <a:defRPr/>
            </a:pPr>
            <a:endParaRPr lang="en-US" dirty="0" smtClean="0"/>
          </a:p>
          <a:p>
            <a:pPr>
              <a:defRPr/>
            </a:pPr>
            <a:r>
              <a:rPr lang="en-US" dirty="0" smtClean="0"/>
              <a:t>I </a:t>
            </a:r>
            <a:r>
              <a:rPr lang="en-US" dirty="0"/>
              <a:t>loved attending this program; as I continue my career I see fewer and fewer women around me, and it's such a relief to get to spend two weeks with women who are doing phenomenal math.  The friends I met at this program continue to inspire me and have been a lasting connection.</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Noriko </a:t>
            </a:r>
            <a:r>
              <a:rPr lang="en-US" dirty="0" err="1" smtClean="0"/>
              <a:t>Yui</a:t>
            </a:r>
            <a:r>
              <a:rPr lang="en-US" dirty="0" smtClean="0"/>
              <a:t>     1999</a:t>
            </a:r>
            <a:endParaRPr lang="en-US" dirty="0"/>
          </a:p>
        </p:txBody>
      </p:sp>
      <p:sp>
        <p:nvSpPr>
          <p:cNvPr id="70658" name="Content Placeholder 2"/>
          <p:cNvSpPr>
            <a:spLocks noGrp="1"/>
          </p:cNvSpPr>
          <p:nvPr>
            <p:ph idx="1"/>
          </p:nvPr>
        </p:nvSpPr>
        <p:spPr/>
        <p:txBody>
          <a:bodyPr/>
          <a:lstStyle/>
          <a:p>
            <a:pPr marL="0" indent="0">
              <a:buNone/>
            </a:pPr>
            <a:r>
              <a:rPr lang="en-US" smtClean="0"/>
              <a:t>I am a Professor of Mathematics at Queen's University in Kingston, Canada.   I took part in the Mentoring Program for Women in Mathematics portion of PCMI at IAS in May 1999. I was one of the invited lectures. I gave three lectures on ``Arithmetic of Certain Calabi-Yau Varieties and Mirror Symmetry. The lecture Notes have been published in IAS/Park City Mathematics Series Volume 9: Arithmetic Algebraic Geometry.  I met a number of women graduate students and postdoctoral fellows at the meeting. I think the program has encouraged many young participants, and in fact, some are now professors at various universities in the world. </a:t>
            </a:r>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Raluca </a:t>
            </a:r>
            <a:r>
              <a:rPr lang="en-US" dirty="0" err="1" smtClean="0"/>
              <a:t>Falea</a:t>
            </a:r>
            <a:r>
              <a:rPr lang="en-US" dirty="0" smtClean="0"/>
              <a:t/>
            </a:r>
            <a:br>
              <a:rPr lang="en-US" dirty="0" smtClean="0"/>
            </a:br>
            <a:r>
              <a:rPr lang="en-US" dirty="0" smtClean="0"/>
              <a:t>2004</a:t>
            </a:r>
            <a:br>
              <a:rPr lang="en-US" dirty="0" smtClean="0"/>
            </a:br>
            <a:endParaRPr lang="en-US" dirty="0"/>
          </a:p>
        </p:txBody>
      </p:sp>
      <p:pic>
        <p:nvPicPr>
          <p:cNvPr id="5" name="Picture Placeholder 4"/>
          <p:cNvPicPr>
            <a:picLocks noGrp="1" noChangeAspect="1"/>
          </p:cNvPicPr>
          <p:nvPr>
            <p:ph type="pic" idx="1"/>
          </p:nvPr>
        </p:nvPicPr>
        <p:blipFill rotWithShape="1">
          <a:blip r:embed="rId2"/>
          <a:srcRect t="201" b="8033"/>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a:t>I enjoyed this program at  IAS a lot. It was the first time for me to visit IAS and I was overwhelmed to be there. Both undergraduate and graduate  lectures  were very well organized and inspiring.  The discussions we had about the lives of women in math were very interesting and eye opening. I hope you will continue this series of workshops.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Ana </a:t>
            </a:r>
            <a:r>
              <a:rPr lang="en-US" dirty="0" err="1" smtClean="0"/>
              <a:t>Caraiani</a:t>
            </a:r>
            <a:r>
              <a:rPr lang="en-US" dirty="0" smtClean="0"/>
              <a:t/>
            </a:r>
            <a:br>
              <a:rPr lang="en-US" dirty="0" smtClean="0"/>
            </a:br>
            <a:r>
              <a:rPr lang="en-US" dirty="0" smtClean="0"/>
              <a:t>2010</a:t>
            </a:r>
            <a:br>
              <a:rPr lang="en-US" dirty="0" smtClean="0"/>
            </a:br>
            <a:endParaRPr lang="en-US" dirty="0"/>
          </a:p>
        </p:txBody>
      </p:sp>
      <p:pic>
        <p:nvPicPr>
          <p:cNvPr id="18435" name="Content Placeholder 6"/>
          <p:cNvPicPr>
            <a:picLocks noGrp="1" noChangeAspect="1"/>
          </p:cNvPicPr>
          <p:nvPr>
            <p:ph idx="1"/>
          </p:nvPr>
        </p:nvPicPr>
        <p:blipFill>
          <a:blip r:embed="rId2"/>
          <a:stretch>
            <a:fillRect/>
          </a:stretch>
        </p:blipFill>
        <p:spPr>
          <a:xfrm>
            <a:off x="1489994" y="114301"/>
            <a:ext cx="3311277" cy="5019675"/>
          </a:xfrm>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I </a:t>
            </a:r>
            <a:r>
              <a:rPr lang="en-US" dirty="0"/>
              <a:t>was the course assistant for Marie-France </a:t>
            </a:r>
            <a:r>
              <a:rPr lang="en-US" dirty="0" err="1"/>
              <a:t>Vigneras</a:t>
            </a:r>
            <a:r>
              <a:rPr lang="en-US" dirty="0"/>
              <a:t>, who taught a course on p-</a:t>
            </a:r>
            <a:r>
              <a:rPr lang="en-US" dirty="0" err="1"/>
              <a:t>adic</a:t>
            </a:r>
            <a:r>
              <a:rPr lang="en-US" dirty="0"/>
              <a:t> Langlands. It was great to meet and talk one-on-one with a renowned female mathematician in my field. This experience encouraged me to expand my area of research to the p-</a:t>
            </a:r>
            <a:r>
              <a:rPr lang="en-US" dirty="0" err="1"/>
              <a:t>adic</a:t>
            </a:r>
            <a:r>
              <a:rPr lang="en-US" dirty="0"/>
              <a:t> Langlands program and had a very positive impact on my career.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60320" cy="1303020"/>
          </a:xfrm>
        </p:spPr>
        <p:txBody>
          <a:bodyPr/>
          <a:lstStyle/>
          <a:p>
            <a:pPr>
              <a:defRPr/>
            </a:pPr>
            <a:r>
              <a:rPr lang="en-US" dirty="0" smtClean="0"/>
              <a:t>Rebecca Patrias</a:t>
            </a:r>
            <a:br>
              <a:rPr lang="en-US" dirty="0" smtClean="0"/>
            </a:br>
            <a:r>
              <a:rPr lang="en-US" dirty="0" smtClean="0"/>
              <a:t>2013</a:t>
            </a:r>
            <a:endParaRPr lang="en-US" dirty="0"/>
          </a:p>
        </p:txBody>
      </p:sp>
      <p:pic>
        <p:nvPicPr>
          <p:cNvPr id="72706" name="Content Placeholder 4"/>
          <p:cNvPicPr>
            <a:picLocks noGrp="1" noChangeAspect="1"/>
          </p:cNvPicPr>
          <p:nvPr>
            <p:ph idx="1"/>
          </p:nvPr>
        </p:nvPicPr>
        <p:blipFill>
          <a:blip r:embed="rId2"/>
          <a:srcRect/>
          <a:stretch>
            <a:fillRect/>
          </a:stretch>
        </p:blipFill>
        <p:spPr>
          <a:xfrm>
            <a:off x="2065399" y="1281114"/>
            <a:ext cx="1837470" cy="2847975"/>
          </a:xfrm>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a:t>The best part of attending the program for me was meeting so many female research mathematicians. When I was starting out in graduate school, there were only 2 or 3 in our department, and I didn't personally know any of them. It really helped me to get to talk to such successful women.</a:t>
            </a:r>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517458" cy="1303020"/>
          </a:xfrm>
        </p:spPr>
        <p:txBody>
          <a:bodyPr/>
          <a:lstStyle/>
          <a:p>
            <a:pPr>
              <a:defRPr/>
            </a:pPr>
            <a:r>
              <a:rPr lang="en-US" sz="2100" dirty="0"/>
              <a:t>Rebecca Rohrlich</a:t>
            </a:r>
            <a:br>
              <a:rPr lang="en-US" sz="2100" dirty="0"/>
            </a:br>
            <a:r>
              <a:rPr lang="en-US" dirty="0" smtClean="0"/>
              <a:t>2016</a:t>
            </a:r>
            <a:br>
              <a:rPr lang="en-US" dirty="0" smtClean="0"/>
            </a:br>
            <a:endParaRPr lang="en-US" dirty="0"/>
          </a:p>
        </p:txBody>
      </p:sp>
      <p:pic>
        <p:nvPicPr>
          <p:cNvPr id="5" name="Picture Placeholder 4"/>
          <p:cNvPicPr>
            <a:picLocks noGrp="1" noChangeAspect="1"/>
          </p:cNvPicPr>
          <p:nvPr>
            <p:ph type="pic" idx="1"/>
          </p:nvPr>
        </p:nvPicPr>
        <p:blipFill>
          <a:blip r:embed="rId2"/>
          <a:srcRect l="17393" r="17393"/>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a:t>I cannot thank the organizers of WAM enough for the opportunity they provided me.  WAM not only exposed me to areas of math I had never seen before, but also gave me a community of women mathematicians to socialize with.  With the daily tea-times and problem sessions, I made several good friends at WAM (at all different stages of their professional careers) who I am still in contact with today.</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Sarah Sword    EDC.org</a:t>
            </a:r>
            <a:endParaRPr lang="en-US" dirty="0"/>
          </a:p>
        </p:txBody>
      </p:sp>
      <p:sp>
        <p:nvSpPr>
          <p:cNvPr id="3" name="Content Placeholder 2"/>
          <p:cNvSpPr>
            <a:spLocks noGrp="1"/>
          </p:cNvSpPr>
          <p:nvPr>
            <p:ph idx="1"/>
          </p:nvPr>
        </p:nvSpPr>
        <p:spPr/>
        <p:txBody>
          <a:bodyPr rtlCol="0">
            <a:normAutofit/>
          </a:bodyPr>
          <a:lstStyle/>
          <a:p>
            <a:pPr marL="0" indent="0">
              <a:buNone/>
              <a:defRPr/>
            </a:pPr>
            <a:endParaRPr lang="en-US" dirty="0" smtClean="0"/>
          </a:p>
          <a:p>
            <a:pPr marL="0" indent="0">
              <a:buNone/>
              <a:defRPr/>
            </a:pPr>
            <a:endParaRPr lang="en-US" dirty="0"/>
          </a:p>
          <a:p>
            <a:pPr marL="0" indent="0">
              <a:buNone/>
              <a:defRPr/>
            </a:pPr>
            <a:r>
              <a:rPr lang="en-US" dirty="0" smtClean="0"/>
              <a:t>I </a:t>
            </a:r>
            <a:r>
              <a:rPr lang="en-US" dirty="0"/>
              <a:t>loved the WAM program in the late 90s – getting to do mathematics with a group of women was an experience I had never had before, and not one that I could have conceived of before I attended. And a couple of the friendships I made there have informed my professional life ever since.  </a:t>
            </a:r>
          </a:p>
          <a:p>
            <a:pPr marL="137160" indent="-137160">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Rediet Abebe</a:t>
            </a:r>
            <a:br>
              <a:rPr lang="en-US" dirty="0" smtClean="0"/>
            </a:br>
            <a:r>
              <a:rPr lang="en-US" dirty="0" smtClean="0"/>
              <a:t>2013</a:t>
            </a:r>
            <a:br>
              <a:rPr lang="en-US" dirty="0" smtClean="0"/>
            </a:br>
            <a:endParaRPr lang="en-US" dirty="0"/>
          </a:p>
        </p:txBody>
      </p:sp>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smtClean="0"/>
              <a:t>The </a:t>
            </a:r>
            <a:r>
              <a:rPr lang="en-US" dirty="0"/>
              <a:t>topic </a:t>
            </a:r>
            <a:r>
              <a:rPr lang="en-US" dirty="0" smtClean="0"/>
              <a:t>of the program I attended was </a:t>
            </a:r>
            <a:r>
              <a:rPr lang="en-US" dirty="0" err="1"/>
              <a:t>combinatorics</a:t>
            </a:r>
            <a:r>
              <a:rPr lang="en-US" dirty="0"/>
              <a:t> and graph theory, which eventually inspired my graduate work in algorithms and social networks. It was an incredible opportunity to meet and get to know some wonderful women in mathematics, and to learn about the work of some inspiring researchers. Thank you for all the work you put into organizing this program! </a:t>
            </a:r>
          </a:p>
          <a:p>
            <a:pPr>
              <a:defRPr/>
            </a:pP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8" t="16148" r="-98" b="22674"/>
          <a:stretch/>
        </p:blipFill>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100" dirty="0"/>
              <a:t>Renee Hoekzema</a:t>
            </a:r>
            <a:br>
              <a:rPr lang="en-US" sz="2100" dirty="0"/>
            </a:br>
            <a:r>
              <a:rPr lang="en-US" sz="2100" dirty="0"/>
              <a:t>2016</a:t>
            </a:r>
            <a:br>
              <a:rPr lang="en-US" sz="2100" dirty="0"/>
            </a:br>
            <a:endParaRPr lang="en-US" sz="2100" dirty="0"/>
          </a:p>
        </p:txBody>
      </p:sp>
      <p:pic>
        <p:nvPicPr>
          <p:cNvPr id="75778" name="Content Placeholder 4"/>
          <p:cNvPicPr>
            <a:picLocks noGrp="1" noChangeAspect="1"/>
          </p:cNvPicPr>
          <p:nvPr>
            <p:ph type="pic" idx="1"/>
          </p:nvPr>
        </p:nvPicPr>
        <p:blipFill rotWithShape="1">
          <a:blip r:embed="rId2"/>
          <a:srcRect t="363" b="27855"/>
          <a:stretch/>
        </p:blipFill>
        <p:spPr/>
      </p:pic>
      <p:sp>
        <p:nvSpPr>
          <p:cNvPr id="4" name="Text Placeholder 3"/>
          <p:cNvSpPr>
            <a:spLocks noGrp="1"/>
          </p:cNvSpPr>
          <p:nvPr>
            <p:ph type="body" sz="half" idx="2"/>
          </p:nvPr>
        </p:nvSpPr>
        <p:spPr/>
        <p:txBody>
          <a:bodyPr rtlCol="0">
            <a:normAutofit/>
          </a:bodyPr>
          <a:lstStyle/>
          <a:p>
            <a:pPr>
              <a:defRPr/>
            </a:pPr>
            <a:r>
              <a:rPr lang="en-US" dirty="0" smtClean="0"/>
              <a:t>Participating </a:t>
            </a:r>
            <a:r>
              <a:rPr lang="en-US" dirty="0"/>
              <a:t>in the Women and Mathematics program at IAS was a deeply forming experience for me. More than I'd anticipated, it gave me a huge confidence boost to be surrounded by other women doing </a:t>
            </a:r>
            <a:r>
              <a:rPr lang="en-US" dirty="0" smtClean="0"/>
              <a:t>math, </a:t>
            </a:r>
            <a:r>
              <a:rPr lang="en-US" dirty="0"/>
              <a:t>and I still think back frequently to the insightful discussions we had throughout the weeks about gender issues and other topics</a:t>
            </a:r>
            <a:r>
              <a:rPr lang="en-US" dirty="0" smtClean="0"/>
              <a:t>.</a:t>
            </a:r>
            <a:endParaRPr lang="en-US" dirty="0"/>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1" y="800100"/>
            <a:ext cx="2488883" cy="1303020"/>
          </a:xfrm>
        </p:spPr>
        <p:txBody>
          <a:bodyPr>
            <a:normAutofit fontScale="90000"/>
          </a:bodyPr>
          <a:lstStyle/>
          <a:p>
            <a:pPr>
              <a:defRPr/>
            </a:pPr>
            <a:r>
              <a:rPr lang="en-US" dirty="0" smtClean="0"/>
              <a:t>Ruth Charney &amp; Karen </a:t>
            </a:r>
            <a:r>
              <a:rPr lang="en-US" dirty="0" err="1" smtClean="0"/>
              <a:t>Vogtman</a:t>
            </a:r>
            <a:r>
              <a:rPr lang="en-US" dirty="0" smtClean="0"/>
              <a:t/>
            </a:r>
            <a:br>
              <a:rPr lang="en-US" dirty="0" smtClean="0"/>
            </a:br>
            <a:endParaRPr lang="en-US" dirty="0"/>
          </a:p>
        </p:txBody>
      </p:sp>
      <p:pic>
        <p:nvPicPr>
          <p:cNvPr id="5" name="Picture Placeholder 4"/>
          <p:cNvPicPr>
            <a:picLocks noGrp="1" noChangeAspect="1"/>
          </p:cNvPicPr>
          <p:nvPr>
            <p:ph type="pic" idx="1"/>
          </p:nvPr>
        </p:nvPicPr>
        <p:blipFill>
          <a:blip r:embed="rId2"/>
          <a:srcRect l="6985" r="6985"/>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77500" lnSpcReduction="20000"/>
          </a:bodyPr>
          <a:lstStyle/>
          <a:p>
            <a:pPr>
              <a:defRPr/>
            </a:pPr>
            <a:r>
              <a:rPr lang="en-US" dirty="0"/>
              <a:t>In 2005, we taught the advanced mini-courses for the IAS Women in Mathematics Program on the Geometry of Groups. Geometric group theory was a relatively new area at the time and was attracting many young people.  In retrospect, the program had an amazing impact on the field.  The community of young women created at the IAS program has remained a strong and cohesive network to this day and several of the women we first encountered there have become leaders in the field.  Moreover, the innovative structure of the workshop, with problem session and mentoring events, has influenced the way we, and many others, have designed subsequent workshops aimed at young people. As a result, the field has maintained a welcoming atmosphere for young people, both male and female, and continues to attract a strong and diverse cohort.</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92919"/>
            <a:ext cx="7543800" cy="1438274"/>
          </a:xfrm>
        </p:spPr>
        <p:txBody>
          <a:bodyPr>
            <a:noAutofit/>
          </a:bodyPr>
          <a:lstStyle/>
          <a:p>
            <a:pPr>
              <a:defRPr/>
            </a:pPr>
            <a:r>
              <a:rPr lang="en-US" sz="900" dirty="0"/>
              <a:t/>
            </a:r>
            <a:br>
              <a:rPr lang="en-US" sz="900" dirty="0"/>
            </a:br>
            <a:r>
              <a:rPr lang="en-US" sz="2100" dirty="0"/>
              <a:t>Samantha Pezzimenti     2012</a:t>
            </a:r>
            <a:r>
              <a:rPr lang="en-US" sz="900" dirty="0"/>
              <a:t/>
            </a:r>
            <a:br>
              <a:rPr lang="en-US" sz="900" dirty="0"/>
            </a:br>
            <a:r>
              <a:rPr lang="en-US" sz="900" dirty="0"/>
              <a:t/>
            </a:r>
            <a:br>
              <a:rPr lang="en-US" sz="900" dirty="0"/>
            </a:br>
            <a:r>
              <a:rPr lang="en-US" sz="900" dirty="0"/>
              <a:t>Of all the math conferences I have been to, the Women and Mathematics program was probably the most influential on my career path. I attended WAM the summer before starting graduate school, and was a bit nervous about what I was getting myself into. Coming from a small undergraduate institution, the WAM program was my first real introduction to the world of math research. Even more important, however, were the connections I made with the other participants and mentors. I can remember one of the organizers telling us on the last day that she expected all of us to get our Ph.D. Hearing someone so confident in my ability was empowering. I keep in touch with many of the people I met at the program, including the woman who became my academic advisor!</a:t>
            </a:r>
            <a:br>
              <a:rPr lang="en-US" sz="900" dirty="0"/>
            </a:br>
            <a:endParaRPr lang="en-US" sz="900" dirty="0"/>
          </a:p>
        </p:txBody>
      </p:sp>
      <p:pic>
        <p:nvPicPr>
          <p:cNvPr id="77826" name="Content Placeholder 4"/>
          <p:cNvPicPr>
            <a:picLocks noGrp="1" noChangeAspect="1"/>
          </p:cNvPicPr>
          <p:nvPr>
            <p:ph sz="half" idx="1"/>
          </p:nvPr>
        </p:nvPicPr>
        <p:blipFill>
          <a:blip r:embed="rId2"/>
          <a:srcRect/>
          <a:stretch>
            <a:fillRect/>
          </a:stretch>
        </p:blipFill>
        <p:spPr>
          <a:xfrm>
            <a:off x="1590676" y="1931194"/>
            <a:ext cx="1989535" cy="2983706"/>
          </a:xfrm>
        </p:spPr>
      </p:pic>
      <p:pic>
        <p:nvPicPr>
          <p:cNvPr id="77827" name="Content Placeholder 5"/>
          <p:cNvPicPr>
            <a:picLocks noGrp="1" noChangeAspect="1"/>
          </p:cNvPicPr>
          <p:nvPr>
            <p:ph sz="half" idx="2"/>
          </p:nvPr>
        </p:nvPicPr>
        <p:blipFill>
          <a:blip r:embed="rId3"/>
          <a:srcRect/>
          <a:stretch>
            <a:fillRect/>
          </a:stretch>
        </p:blipFill>
        <p:spPr>
          <a:xfrm>
            <a:off x="4773216" y="2085975"/>
            <a:ext cx="3565922" cy="2674144"/>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Amber Smith</a:t>
            </a:r>
            <a:br>
              <a:rPr lang="en-US" dirty="0" smtClean="0"/>
            </a:br>
            <a:r>
              <a:rPr lang="en-US" dirty="0" smtClean="0"/>
              <a:t>2003</a:t>
            </a:r>
            <a:br>
              <a:rPr lang="en-US" dirty="0" smtClean="0"/>
            </a:br>
            <a:endParaRPr lang="en-US" dirty="0"/>
          </a:p>
        </p:txBody>
      </p:sp>
      <p:pic>
        <p:nvPicPr>
          <p:cNvPr id="78850" name="Picture Placeholder 4"/>
          <p:cNvPicPr>
            <a:picLocks noGrp="1" noChangeAspect="1"/>
          </p:cNvPicPr>
          <p:nvPr>
            <p:ph type="pic" idx="1"/>
          </p:nvPr>
        </p:nvPicPr>
        <p:blipFill rotWithShape="1">
          <a:blip r:embed="rId2"/>
          <a:srcRect l="347" t="5582" r="-347" b="28870"/>
          <a:stretch/>
        </p:blipFill>
        <p:spPr/>
      </p:pic>
      <p:sp>
        <p:nvSpPr>
          <p:cNvPr id="4" name="Text Placeholder 3"/>
          <p:cNvSpPr>
            <a:spLocks noGrp="1"/>
          </p:cNvSpPr>
          <p:nvPr>
            <p:ph type="body" sz="half" idx="2"/>
          </p:nvPr>
        </p:nvSpPr>
        <p:spPr/>
        <p:txBody>
          <a:bodyPr rtlCol="0">
            <a:normAutofit/>
          </a:bodyPr>
          <a:lstStyle/>
          <a:p>
            <a:pPr>
              <a:defRPr/>
            </a:pPr>
            <a:r>
              <a:rPr lang="en-US" dirty="0"/>
              <a:t>I attended the program the summer between finishing my undergraduate degree and starting graduate school in Mathematical Biology. This was a prime time to be learn about different areas of </a:t>
            </a:r>
            <a:r>
              <a:rPr lang="en-US" dirty="0" err="1"/>
              <a:t>MathBio</a:t>
            </a:r>
            <a:r>
              <a:rPr lang="en-US" dirty="0"/>
              <a:t> and meet other Mathematical Biologists as these were the people who later became colleagues and great friends. Memories to be cherished forever!</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Stephanie Singer</a:t>
            </a:r>
            <a:br>
              <a:rPr lang="en-US" dirty="0" smtClean="0"/>
            </a:br>
            <a:r>
              <a:rPr lang="en-US" sz="2025" dirty="0"/>
              <a:t>City Commissioner Philadelphia</a:t>
            </a:r>
            <a:br>
              <a:rPr lang="en-US" sz="2025" dirty="0"/>
            </a:br>
            <a:endParaRPr lang="en-US" sz="2025" dirty="0"/>
          </a:p>
        </p:txBody>
      </p:sp>
      <p:pic>
        <p:nvPicPr>
          <p:cNvPr id="79874" name="Content Placeholder 4"/>
          <p:cNvPicPr>
            <a:picLocks noGrp="1" noChangeAspect="1"/>
          </p:cNvPicPr>
          <p:nvPr>
            <p:ph idx="1"/>
          </p:nvPr>
        </p:nvPicPr>
        <p:blipFill>
          <a:blip r:embed="rId2"/>
          <a:srcRect/>
          <a:stretch>
            <a:fillRect/>
          </a:stretch>
        </p:blipFill>
        <p:spPr>
          <a:xfrm>
            <a:off x="1700214" y="496491"/>
            <a:ext cx="2874169" cy="4346972"/>
          </a:xfrm>
        </p:spPr>
      </p:pic>
      <p:sp>
        <p:nvSpPr>
          <p:cNvPr id="4" name="Text Placeholder 3"/>
          <p:cNvSpPr>
            <a:spLocks noGrp="1"/>
          </p:cNvSpPr>
          <p:nvPr>
            <p:ph type="body" sz="half" idx="2"/>
          </p:nvPr>
        </p:nvSpPr>
        <p:spPr>
          <a:xfrm>
            <a:off x="6412706" y="2102644"/>
            <a:ext cx="2400300" cy="2469356"/>
          </a:xfrm>
        </p:spPr>
        <p:txBody>
          <a:bodyPr rtlCol="0"/>
          <a:lstStyle/>
          <a:p>
            <a:pPr>
              <a:defRPr/>
            </a:pPr>
            <a:r>
              <a:rPr lang="en-US" dirty="0"/>
              <a:t>Each day at IAS, when I sat down to plan my next day's lecture for the Women and Mathematics program, prose poured onto the paper. At the end of the two weeks, I had the first draft of a book. Who knew I was a writer?</a:t>
            </a:r>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Sue Generazzo</a:t>
            </a:r>
            <a:br>
              <a:rPr lang="en-US" dirty="0" smtClean="0"/>
            </a:br>
            <a:r>
              <a:rPr lang="en-US" dirty="0" smtClean="0"/>
              <a:t>2002</a:t>
            </a:r>
            <a:br>
              <a:rPr lang="en-US" dirty="0" smtClean="0"/>
            </a:br>
            <a:endParaRPr lang="en-US" dirty="0"/>
          </a:p>
        </p:txBody>
      </p:sp>
      <p:pic>
        <p:nvPicPr>
          <p:cNvPr id="80899" name="Content Placeholder 4"/>
          <p:cNvPicPr>
            <a:picLocks noGrp="1"/>
          </p:cNvPicPr>
          <p:nvPr>
            <p:ph idx="1"/>
          </p:nvPr>
        </p:nvPicPr>
        <p:blipFill>
          <a:blip r:embed="rId2"/>
          <a:stretch>
            <a:fillRect/>
          </a:stretch>
        </p:blipFill>
        <p:spPr>
          <a:xfrm>
            <a:off x="628651" y="789793"/>
            <a:ext cx="5033963" cy="3668691"/>
          </a:xfrm>
        </p:spPr>
      </p:pic>
      <p:sp>
        <p:nvSpPr>
          <p:cNvPr id="4" name="Text Placeholder 3"/>
          <p:cNvSpPr>
            <a:spLocks noGrp="1"/>
          </p:cNvSpPr>
          <p:nvPr>
            <p:ph type="body" sz="half" idx="2"/>
          </p:nvPr>
        </p:nvSpPr>
        <p:spPr>
          <a:xfrm>
            <a:off x="6412706" y="2102644"/>
            <a:ext cx="2400300" cy="2469356"/>
          </a:xfrm>
        </p:spPr>
        <p:txBody>
          <a:bodyPr rtlCol="0">
            <a:normAutofit lnSpcReduction="10000"/>
          </a:bodyPr>
          <a:lstStyle/>
          <a:p>
            <a:pPr>
              <a:defRPr/>
            </a:pPr>
            <a:r>
              <a:rPr lang="en-US" dirty="0"/>
              <a:t>When I attended the WAM program, I was intrigued by the mysterious and beautiful mathematics I was introduced to. I felt so privileged to be at the prestigious IAS, it was like a dream. I had only just recently started thinking about graduate school, and the time I spent with the amazing women at WAM inspired me and filled me with excitement at the thought of continuing my studies and eventually becoming a professor of mathematics.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normAutofit fontScale="90000"/>
          </a:bodyPr>
          <a:lstStyle/>
          <a:p>
            <a:pPr>
              <a:defRPr/>
            </a:pPr>
            <a:r>
              <a:rPr lang="en-US" sz="3300" dirty="0"/>
              <a:t>Ayaka Shimizu</a:t>
            </a:r>
            <a:br>
              <a:rPr lang="en-US" sz="3300" dirty="0"/>
            </a:br>
            <a:r>
              <a:rPr lang="en-US" sz="1650" dirty="0"/>
              <a:t>Assistant Professor at National Institute of Technology, Gunma College, Japan</a:t>
            </a:r>
            <a:br>
              <a:rPr lang="en-US" sz="1650" dirty="0"/>
            </a:br>
            <a:r>
              <a:rPr lang="en-US" sz="1650" dirty="0"/>
              <a:t/>
            </a:r>
            <a:br>
              <a:rPr lang="en-US" sz="1650" dirty="0"/>
            </a:br>
            <a:r>
              <a:rPr lang="en-US" sz="1650" dirty="0"/>
              <a:t>It was a great experience in my life! </a:t>
            </a:r>
            <a:br>
              <a:rPr lang="en-US" sz="1650" dirty="0"/>
            </a:br>
            <a:endParaRPr lang="en-US" sz="1650" dirty="0"/>
          </a:p>
        </p:txBody>
      </p:sp>
      <p:pic>
        <p:nvPicPr>
          <p:cNvPr id="19458" name="Content Placeholder 4"/>
          <p:cNvPicPr>
            <a:picLocks noGrp="1" noChangeAspect="1"/>
          </p:cNvPicPr>
          <p:nvPr>
            <p:ph sz="half" idx="1"/>
          </p:nvPr>
        </p:nvPicPr>
        <p:blipFill>
          <a:blip r:embed="rId2"/>
          <a:srcRect/>
          <a:stretch>
            <a:fillRect/>
          </a:stretch>
        </p:blipFill>
        <p:spPr>
          <a:xfrm>
            <a:off x="1552576" y="1931194"/>
            <a:ext cx="2065735" cy="2983706"/>
          </a:xfrm>
        </p:spPr>
      </p:pic>
      <p:pic>
        <p:nvPicPr>
          <p:cNvPr id="19459" name="Content Placeholder 5"/>
          <p:cNvPicPr>
            <a:picLocks noGrp="1" noChangeAspect="1"/>
          </p:cNvPicPr>
          <p:nvPr>
            <p:ph sz="half" idx="2"/>
          </p:nvPr>
        </p:nvPicPr>
        <p:blipFill>
          <a:blip r:embed="rId3"/>
          <a:srcRect/>
          <a:stretch>
            <a:fillRect/>
          </a:stretch>
        </p:blipFill>
        <p:spPr>
          <a:xfrm>
            <a:off x="5104211" y="2006203"/>
            <a:ext cx="2905125" cy="2833688"/>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Susan Xia</a:t>
            </a:r>
            <a:br>
              <a:rPr lang="en-US" dirty="0" smtClean="0"/>
            </a:br>
            <a:r>
              <a:rPr lang="en-US" dirty="0" smtClean="0"/>
              <a:t>2011, 2013</a:t>
            </a:r>
            <a:br>
              <a:rPr lang="en-US" dirty="0" smtClean="0"/>
            </a:br>
            <a:endParaRPr lang="en-US" dirty="0"/>
          </a:p>
        </p:txBody>
      </p:sp>
      <p:pic>
        <p:nvPicPr>
          <p:cNvPr id="5" name="Picture Placeholder 4"/>
          <p:cNvPicPr>
            <a:picLocks noGrp="1" noChangeAspect="1"/>
          </p:cNvPicPr>
          <p:nvPr>
            <p:ph type="pic" idx="1"/>
          </p:nvPr>
        </p:nvPicPr>
        <p:blipFill>
          <a:blip r:embed="rId2"/>
          <a:srcRect t="12208" b="12208"/>
          <a:stretch>
            <a:fillRect/>
          </a:stretch>
        </p:blipFill>
        <p:spPr/>
      </p:pic>
      <p:sp>
        <p:nvSpPr>
          <p:cNvPr id="4" name="Text Placeholder 3"/>
          <p:cNvSpPr>
            <a:spLocks noGrp="1"/>
          </p:cNvSpPr>
          <p:nvPr>
            <p:ph type="body" sz="half" idx="2"/>
          </p:nvPr>
        </p:nvSpPr>
        <p:spPr>
          <a:xfrm>
            <a:off x="6412706" y="2102644"/>
            <a:ext cx="2400300" cy="2469356"/>
          </a:xfrm>
        </p:spPr>
        <p:txBody>
          <a:bodyPr rtlCol="0"/>
          <a:lstStyle/>
          <a:p>
            <a:pPr>
              <a:defRPr/>
            </a:pPr>
            <a:r>
              <a:rPr lang="en-US" dirty="0"/>
              <a:t>The program made me saw the success of some of the more senior female mathematicians, and encouraged me to pursue a PhD in math (right here in Princeton!).  I made some friends there who I kept in touch with long after the program ended.</a:t>
            </a:r>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750094"/>
            <a:ext cx="2510314" cy="1353026"/>
          </a:xfrm>
        </p:spPr>
        <p:txBody>
          <a:bodyPr>
            <a:noAutofit/>
          </a:bodyPr>
          <a:lstStyle/>
          <a:p>
            <a:pPr>
              <a:defRPr/>
            </a:pPr>
            <a:r>
              <a:rPr lang="en-US" dirty="0"/>
              <a:t>Taniecea Arceneaux Mallery </a:t>
            </a:r>
            <a:r>
              <a:rPr lang="en-US" dirty="0" smtClean="0"/>
              <a:t/>
            </a:r>
            <a:br>
              <a:rPr lang="en-US" dirty="0" smtClean="0"/>
            </a:br>
            <a:r>
              <a:rPr lang="en-US" dirty="0" smtClean="0"/>
              <a:t>2004</a:t>
            </a:r>
            <a:endParaRPr lang="en-US" dirty="0"/>
          </a:p>
        </p:txBody>
      </p:sp>
      <p:pic>
        <p:nvPicPr>
          <p:cNvPr id="5" name="Picture Placeholder 4"/>
          <p:cNvPicPr>
            <a:picLocks noGrp="1" noChangeAspect="1"/>
          </p:cNvPicPr>
          <p:nvPr>
            <p:ph type="pic" idx="1"/>
          </p:nvPr>
        </p:nvPicPr>
        <p:blipFill>
          <a:blip r:embed="rId2"/>
          <a:srcRect l="13676" r="13676"/>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10000"/>
          </a:bodyPr>
          <a:lstStyle/>
          <a:p>
            <a:pPr>
              <a:defRPr/>
            </a:pPr>
            <a:endParaRPr lang="en-US" dirty="0" smtClean="0"/>
          </a:p>
          <a:p>
            <a:pPr>
              <a:defRPr/>
            </a:pPr>
            <a:r>
              <a:rPr lang="en-US" dirty="0" smtClean="0"/>
              <a:t>The </a:t>
            </a:r>
            <a:r>
              <a:rPr lang="en-US" dirty="0"/>
              <a:t>Women and Mathematics Program was instrumental in laying the groundwork for my pursuit of a graduate degree in a mathematics field. It exposed me to colleagues, role models and inspirational women who shared the unique challenges and joys of being a mathematician. I am thrilled to celebrate the program's 25th anniversary, and I look forward to its next 25 years of empowering women to pursue careers in mathematics.</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dirty="0" smtClean="0"/>
              <a:t>Tara Brendle      2005</a:t>
            </a:r>
            <a:endParaRPr lang="en-US" dirty="0"/>
          </a:p>
        </p:txBody>
      </p:sp>
      <p:sp>
        <p:nvSpPr>
          <p:cNvPr id="83970" name="Content Placeholder 2"/>
          <p:cNvSpPr>
            <a:spLocks noGrp="1"/>
          </p:cNvSpPr>
          <p:nvPr>
            <p:ph idx="1"/>
          </p:nvPr>
        </p:nvSpPr>
        <p:spPr/>
        <p:txBody>
          <a:bodyPr/>
          <a:lstStyle/>
          <a:p>
            <a:pPr marL="0" indent="0">
              <a:buNone/>
            </a:pPr>
            <a:endParaRPr lang="en-US" smtClean="0"/>
          </a:p>
          <a:p>
            <a:pPr marL="0" indent="0">
              <a:buNone/>
            </a:pPr>
            <a:r>
              <a:rPr lang="en-US" smtClean="0"/>
              <a:t>Lecturing and participating in the Women and Mathematics program was a enriching experience in every respect.  I learned a great deal of mathematics while there, particularly from students in my course who ask, and continue to benefit from the mentoring of the other faculty there.</a:t>
            </a:r>
            <a:br>
              <a:rPr lang="en-US" smtClean="0"/>
            </a:br>
            <a:r>
              <a:rPr lang="en-US" smtClean="0"/>
              <a:t/>
            </a:r>
            <a:br>
              <a:rPr lang="en-US" smtClean="0"/>
            </a:br>
            <a:endParaRPr lang="en-US" smtClean="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Widad Abdalla Mukhaimer </a:t>
            </a:r>
            <a:r>
              <a:rPr lang="en-US" dirty="0" smtClean="0"/>
              <a:t/>
            </a:r>
            <a:br>
              <a:rPr lang="en-US" dirty="0" smtClean="0"/>
            </a:br>
            <a:r>
              <a:rPr lang="en-US" dirty="0" smtClean="0"/>
              <a:t>2009, 2010</a:t>
            </a:r>
            <a:endParaRPr lang="en-US" dirty="0"/>
          </a:p>
        </p:txBody>
      </p:sp>
      <p:pic>
        <p:nvPicPr>
          <p:cNvPr id="5" name="Content Placeholder 4"/>
          <p:cNvPicPr>
            <a:picLocks noGrp="1" noChangeAspect="1"/>
          </p:cNvPicPr>
          <p:nvPr>
            <p:ph type="pic" idx="1"/>
          </p:nvPr>
        </p:nvPicPr>
        <p:blipFill>
          <a:blip r:embed="rId2"/>
          <a:srcRect l="7359" r="7359"/>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endParaRPr lang="en-US" dirty="0" smtClean="0"/>
          </a:p>
          <a:p>
            <a:pPr>
              <a:defRPr/>
            </a:pPr>
            <a:r>
              <a:rPr lang="en-US" dirty="0" smtClean="0"/>
              <a:t>Everything </a:t>
            </a:r>
            <a:r>
              <a:rPr lang="en-US" dirty="0"/>
              <a:t>about the program was excellent, but I have to say that one of the most memorable experiences of my life was meeting John F. Nash Jr. He gave me an autograph (I happened to be carrying his book in that moment) and took a picture with me. This experience was one of the reasons I was inspired to do my master's thesis in game theory.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lstStyle/>
          <a:p>
            <a:pPr>
              <a:defRPr/>
            </a:pPr>
            <a:r>
              <a:rPr lang="en-US" sz="2700" dirty="0" err="1"/>
              <a:t>Wanlin</a:t>
            </a:r>
            <a:r>
              <a:rPr lang="en-US" sz="2700" dirty="0"/>
              <a:t> Li    2015</a:t>
            </a:r>
            <a:r>
              <a:rPr lang="en-US" sz="900" dirty="0"/>
              <a:t/>
            </a:r>
            <a:br>
              <a:rPr lang="en-US" sz="900" dirty="0"/>
            </a:br>
            <a:r>
              <a:rPr lang="en-US" sz="900" dirty="0"/>
              <a:t/>
            </a:r>
            <a:br>
              <a:rPr lang="en-US" sz="900" dirty="0"/>
            </a:br>
            <a:r>
              <a:rPr lang="en-US" sz="900" dirty="0"/>
              <a:t>It's the best conference I ever attended. I made so many friends in my research area and the "Ambassador Program" gave me the chance to organize a conference as a graduate student. I kept getting new reasons to feel grateful for this program all the time.</a:t>
            </a:r>
            <a:br>
              <a:rPr lang="en-US" sz="900" dirty="0"/>
            </a:br>
            <a:endParaRPr lang="en-US" sz="900" dirty="0"/>
          </a:p>
        </p:txBody>
      </p:sp>
      <p:pic>
        <p:nvPicPr>
          <p:cNvPr id="84994" name="Content Placeholder 4"/>
          <p:cNvPicPr>
            <a:picLocks noGrp="1" noChangeAspect="1"/>
          </p:cNvPicPr>
          <p:nvPr>
            <p:ph sz="half" idx="1"/>
          </p:nvPr>
        </p:nvPicPr>
        <p:blipFill>
          <a:blip r:embed="rId2"/>
          <a:srcRect/>
          <a:stretch>
            <a:fillRect/>
          </a:stretch>
        </p:blipFill>
        <p:spPr>
          <a:xfrm>
            <a:off x="347663" y="1931194"/>
            <a:ext cx="4475560" cy="2983706"/>
          </a:xfrm>
        </p:spPr>
      </p:pic>
      <p:pic>
        <p:nvPicPr>
          <p:cNvPr id="84995" name="Content Placeholder 7"/>
          <p:cNvPicPr>
            <a:picLocks noGrp="1" noChangeAspect="1"/>
          </p:cNvPicPr>
          <p:nvPr>
            <p:ph sz="half" idx="2"/>
          </p:nvPr>
        </p:nvPicPr>
        <p:blipFill>
          <a:blip r:embed="rId3"/>
          <a:srcRect/>
          <a:stretch>
            <a:fillRect/>
          </a:stretch>
        </p:blipFill>
        <p:spPr>
          <a:xfrm>
            <a:off x="4858941" y="1931194"/>
            <a:ext cx="3394472" cy="2983706"/>
          </a:xfrm>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Yen Duong</a:t>
            </a:r>
            <a:br>
              <a:rPr lang="en-US" dirty="0" smtClean="0"/>
            </a:br>
            <a:r>
              <a:rPr lang="en-US" dirty="0" smtClean="0"/>
              <a:t>2016, 2017</a:t>
            </a:r>
            <a:br>
              <a:rPr lang="en-US" dirty="0" smtClean="0"/>
            </a:br>
            <a:endParaRPr lang="en-US" dirty="0"/>
          </a:p>
        </p:txBody>
      </p:sp>
      <p:pic>
        <p:nvPicPr>
          <p:cNvPr id="5" name="Content Placeholder 4"/>
          <p:cNvPicPr>
            <a:picLocks noGrp="1" noChangeAspect="1"/>
          </p:cNvPicPr>
          <p:nvPr>
            <p:ph type="pic" idx="1"/>
          </p:nvPr>
        </p:nvPicPr>
        <p:blipFill>
          <a:blip r:embed="rId2"/>
          <a:srcRect l="13676" r="13676"/>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10000"/>
          </a:bodyPr>
          <a:lstStyle/>
          <a:p>
            <a:pPr>
              <a:defRPr/>
            </a:pPr>
            <a:r>
              <a:rPr lang="en-US" dirty="0"/>
              <a:t>Participating in, and then </a:t>
            </a:r>
            <a:r>
              <a:rPr lang="en-US" dirty="0" err="1"/>
              <a:t>TAing</a:t>
            </a:r>
            <a:r>
              <a:rPr lang="en-US" dirty="0"/>
              <a:t> for, WAM greatly increased my self-confidence and belief that I can do interesting, thoughtful work adjacent to the math world.  I found many opportunities within the program to talk about math, organize small programs, and mentor younger students.  I also brought my six week old and my mom when I was </a:t>
            </a:r>
            <a:r>
              <a:rPr lang="en-US" dirty="0" err="1"/>
              <a:t>TAing</a:t>
            </a:r>
            <a:r>
              <a:rPr lang="en-US" dirty="0"/>
              <a:t> there, which was a blast- I felt like a cool role model even if I wasn't sleeping very much.  Honestly I'm still figuring out how much WAM has impacted me--it's a lot.</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800100"/>
            <a:ext cx="2496026" cy="1303020"/>
          </a:xfrm>
        </p:spPr>
        <p:txBody>
          <a:bodyPr>
            <a:normAutofit/>
          </a:bodyPr>
          <a:lstStyle/>
          <a:p>
            <a:pPr>
              <a:defRPr/>
            </a:pPr>
            <a:r>
              <a:rPr lang="en-US" dirty="0" smtClean="0"/>
              <a:t>Sara Lamboglia</a:t>
            </a:r>
            <a:br>
              <a:rPr lang="en-US" dirty="0" smtClean="0"/>
            </a:br>
            <a:r>
              <a:rPr lang="en-US" dirty="0" smtClean="0"/>
              <a:t>2015</a:t>
            </a:r>
            <a:br>
              <a:rPr lang="en-US" dirty="0" smtClean="0"/>
            </a:br>
            <a:endParaRPr lang="en-US" dirty="0"/>
          </a:p>
        </p:txBody>
      </p:sp>
      <p:pic>
        <p:nvPicPr>
          <p:cNvPr id="5" name="Picture Placeholder 4"/>
          <p:cNvPicPr>
            <a:picLocks noGrp="1" noChangeAspect="1"/>
          </p:cNvPicPr>
          <p:nvPr>
            <p:ph type="pic" idx="1"/>
          </p:nvPr>
        </p:nvPicPr>
        <p:blipFill>
          <a:blip r:embed="rId2"/>
          <a:srcRect l="9135" r="9135"/>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a:bodyPr>
          <a:lstStyle/>
          <a:p>
            <a:pPr>
              <a:defRPr/>
            </a:pPr>
            <a:r>
              <a:rPr lang="en-US" dirty="0"/>
              <a:t>Those have been two amazing weeks! I enjoyed it a lot for the very interesting mini courses and the exercise sessions. The company was also very nice and I met there some people that became my collaborators afterwards. I really want to thank the </a:t>
            </a:r>
            <a:r>
              <a:rPr lang="en-US" dirty="0" err="1"/>
              <a:t>organisers</a:t>
            </a:r>
            <a:r>
              <a:rPr lang="en-US" dirty="0"/>
              <a:t> for this amazing opportunity.</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649224"/>
            <a:ext cx="7543800" cy="1207008"/>
          </a:xfrm>
        </p:spPr>
        <p:txBody>
          <a:bodyPr>
            <a:normAutofit/>
          </a:bodyPr>
          <a:lstStyle/>
          <a:p>
            <a:pPr>
              <a:defRPr/>
            </a:pPr>
            <a:r>
              <a:rPr lang="en-US" dirty="0" smtClean="0"/>
              <a:t>Shabnam Beheshti    2012, 2013</a:t>
            </a:r>
            <a:endParaRPr lang="en-US" dirty="0"/>
          </a:p>
        </p:txBody>
      </p:sp>
      <p:sp>
        <p:nvSpPr>
          <p:cNvPr id="3" name="Content Placeholder 2"/>
          <p:cNvSpPr>
            <a:spLocks noGrp="1"/>
          </p:cNvSpPr>
          <p:nvPr>
            <p:ph idx="1"/>
          </p:nvPr>
        </p:nvSpPr>
        <p:spPr/>
        <p:txBody>
          <a:bodyPr rtlCol="0">
            <a:normAutofit fontScale="70000" lnSpcReduction="20000"/>
          </a:bodyPr>
          <a:lstStyle/>
          <a:p>
            <a:pPr marL="0" indent="0">
              <a:buNone/>
              <a:defRPr/>
            </a:pPr>
            <a:r>
              <a:rPr lang="en-US" dirty="0"/>
              <a:t>While I was an Assistant Professor at Rutgers University, I was active in two IAS WAM </a:t>
            </a:r>
            <a:r>
              <a:rPr lang="en-US" dirty="0" smtClean="0"/>
              <a:t>programs, </a:t>
            </a:r>
            <a:r>
              <a:rPr lang="en-US" dirty="0"/>
              <a:t>as a participant, postdoc speaker, panelist, and (impromptu!) panel </a:t>
            </a:r>
            <a:r>
              <a:rPr lang="en-US" dirty="0" smtClean="0"/>
              <a:t>organizer. </a:t>
            </a:r>
            <a:r>
              <a:rPr lang="en-US" dirty="0"/>
              <a:t> Each of these </a:t>
            </a:r>
            <a:r>
              <a:rPr lang="en-US" dirty="0" smtClean="0"/>
              <a:t>programs </a:t>
            </a:r>
            <a:r>
              <a:rPr lang="en-US" dirty="0"/>
              <a:t>and activities impacted my career in different ways.  Here are a few concrete examples</a:t>
            </a:r>
            <a:r>
              <a:rPr lang="en-US" dirty="0" smtClean="0"/>
              <a:t>:</a:t>
            </a:r>
            <a:r>
              <a:rPr lang="en-US" dirty="0"/>
              <a:t> </a:t>
            </a:r>
          </a:p>
          <a:p>
            <a:pPr marL="0" indent="0">
              <a:buNone/>
              <a:defRPr/>
            </a:pPr>
            <a:r>
              <a:rPr lang="en-US" dirty="0"/>
              <a:t>In the 2012 </a:t>
            </a:r>
            <a:r>
              <a:rPr lang="en-US" dirty="0" smtClean="0"/>
              <a:t>program </a:t>
            </a:r>
            <a:r>
              <a:rPr lang="en-US" dirty="0"/>
              <a:t>on 21st Century Geometry, I enjoyed learning new open problems in geometry as well as presenting my own research to supportive experts.  I also discovered that I had plenty of experiences to share and advice to give to my younger colleagues in the pipeline.  It was also during these two weeks that I met Prof. Christina Sormani, a Riemannian Geometer with whom I became good friends; since then, we have continued to have meaningful scientific interactions (at the MSRI, AMS Meetings, etc.) on problems in Mathematical Relativity, my current area of research.  In terms of scientific content, I used the introductory lectures given that year as a starting point for delivering my own lecture series during the Rutgers Math REU </a:t>
            </a:r>
            <a:r>
              <a:rPr lang="en-US" dirty="0" smtClean="0"/>
              <a:t>program, </a:t>
            </a:r>
            <a:r>
              <a:rPr lang="en-US" dirty="0"/>
              <a:t>for which I received feedback that it was many students’ </a:t>
            </a:r>
            <a:r>
              <a:rPr lang="en-US" dirty="0" smtClean="0"/>
              <a:t>favorite </a:t>
            </a:r>
            <a:r>
              <a:rPr lang="en-US" dirty="0"/>
              <a:t>part of their research experience.</a:t>
            </a:r>
          </a:p>
          <a:p>
            <a:pPr marL="0" indent="0">
              <a:buNone/>
              <a:defRPr/>
            </a:pPr>
            <a:r>
              <a:rPr lang="en-US" dirty="0"/>
              <a:t> </a:t>
            </a:r>
            <a:r>
              <a:rPr lang="en-US" dirty="0" smtClean="0"/>
              <a:t>After </a:t>
            </a:r>
            <a:r>
              <a:rPr lang="en-US" dirty="0"/>
              <a:t>that summer, I started working on a project with a fellow postdoc at the interface of PDEs and </a:t>
            </a:r>
            <a:r>
              <a:rPr lang="en-US" dirty="0" err="1"/>
              <a:t>Combinatorics</a:t>
            </a:r>
            <a:r>
              <a:rPr lang="en-US" dirty="0"/>
              <a:t>.  When I saw the 2013 </a:t>
            </a:r>
            <a:r>
              <a:rPr lang="en-US" dirty="0" smtClean="0"/>
              <a:t>program </a:t>
            </a:r>
            <a:r>
              <a:rPr lang="en-US" dirty="0"/>
              <a:t>theme on </a:t>
            </a:r>
            <a:r>
              <a:rPr lang="en-US" dirty="0" err="1"/>
              <a:t>Combinatorics</a:t>
            </a:r>
            <a:r>
              <a:rPr lang="en-US" dirty="0"/>
              <a:t> and Graph Theory, I suggested that we participate, not only to learn new techniques, but also to lead by example as a two-woman </a:t>
            </a:r>
            <a:r>
              <a:rPr lang="en-US" dirty="0" smtClean="0"/>
              <a:t>collaboration, </a:t>
            </a:r>
            <a:r>
              <a:rPr lang="en-US" dirty="0"/>
              <a:t>doing our research in the beautiful setting of the Institute; it is worth mentioning that we completed most of our joint paper during those weeks.  In fact, for me, the new research direction set from that time has continued to bear fruit.  Last year, I successfully secured a London Mathematical Society Research in Pairs grant to bring a new collaborator to Queen Mary in order to investigate novel connections between classes of </a:t>
            </a:r>
            <a:r>
              <a:rPr lang="en-US" dirty="0" err="1"/>
              <a:t>integrable</a:t>
            </a:r>
            <a:r>
              <a:rPr lang="en-US" dirty="0"/>
              <a:t> PDEs and combinatorial structures such as Young diagrams.</a:t>
            </a:r>
          </a:p>
          <a:p>
            <a:pPr marL="0" indent="0">
              <a:buNone/>
              <a:defRPr/>
            </a:pPr>
            <a:r>
              <a:rPr lang="en-US" dirty="0" smtClean="0"/>
              <a:t>I </a:t>
            </a:r>
            <a:r>
              <a:rPr lang="en-US" dirty="0"/>
              <a:t>remember cycling to the Institute in both years, looking forward to each day of lectures, activities, teatime chats and panel discussions.  It felt special to be a female mathematician for all the right reasons.</a:t>
            </a:r>
          </a:p>
          <a:p>
            <a:pPr marL="0" indent="0">
              <a:buNone/>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Bahar Acu</a:t>
            </a:r>
            <a:br>
              <a:rPr lang="en-US" dirty="0" smtClean="0"/>
            </a:br>
            <a:r>
              <a:rPr lang="en-US" dirty="0" smtClean="0"/>
              <a:t>2012</a:t>
            </a:r>
            <a:br>
              <a:rPr lang="en-US" dirty="0" smtClean="0"/>
            </a:br>
            <a:endParaRPr lang="en-US" dirty="0"/>
          </a:p>
        </p:txBody>
      </p:sp>
      <p:pic>
        <p:nvPicPr>
          <p:cNvPr id="5" name="Content Placeholder 4"/>
          <p:cNvPicPr>
            <a:picLocks noGrp="1" noChangeAspect="1"/>
          </p:cNvPicPr>
          <p:nvPr>
            <p:ph type="pic" idx="1"/>
          </p:nvPr>
        </p:nvPicPr>
        <p:blipFill rotWithShape="1">
          <a:blip r:embed="rId2"/>
          <a:srcRect l="12668" t="126" r="14684" b="-126"/>
          <a:stretch/>
        </p:blipFill>
        <p:spPr/>
      </p:pic>
      <p:sp>
        <p:nvSpPr>
          <p:cNvPr id="4" name="Text Placeholder 3"/>
          <p:cNvSpPr>
            <a:spLocks noGrp="1"/>
          </p:cNvSpPr>
          <p:nvPr>
            <p:ph type="body" sz="half" idx="2"/>
          </p:nvPr>
        </p:nvSpPr>
        <p:spPr>
          <a:xfrm>
            <a:off x="6412706" y="2102644"/>
            <a:ext cx="2400300" cy="2469356"/>
          </a:xfrm>
        </p:spPr>
        <p:txBody>
          <a:bodyPr rtlCol="0">
            <a:normAutofit fontScale="92500" lnSpcReduction="20000"/>
          </a:bodyPr>
          <a:lstStyle/>
          <a:p>
            <a:pPr>
              <a:defRPr/>
            </a:pPr>
            <a:r>
              <a:rPr lang="en-US" dirty="0" smtClean="0"/>
              <a:t>WAM </a:t>
            </a:r>
            <a:r>
              <a:rPr lang="en-US" dirty="0"/>
              <a:t>program at IAS has been one of the most influential programs that I’ve ever attended in my academic career. I was a first year graduate student at the time and have met almost all my female colleagues (including my postdoc mentor) in my field at this conference. Inspired by this conference, I’m currently a part of a strong and enthusiastic team of organizers putting a research collaboration conference for women in contact and </a:t>
            </a:r>
            <a:r>
              <a:rPr lang="en-US" dirty="0" err="1"/>
              <a:t>symplectic</a:t>
            </a:r>
            <a:r>
              <a:rPr lang="en-US" dirty="0"/>
              <a:t> geometry at ICERM in Summer 2019. Proud to be a WAM alumni!</a:t>
            </a:r>
          </a:p>
          <a:p>
            <a:pPr>
              <a:defRPr/>
            </a:pPr>
            <a:r>
              <a:rPr lang="en-US" dirty="0"/>
              <a:t>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Rebecca Willet</a:t>
            </a:r>
            <a:br>
              <a:rPr lang="en-US" dirty="0" smtClean="0"/>
            </a:br>
            <a:r>
              <a:rPr lang="en-US" dirty="0" smtClean="0"/>
              <a:t>2011</a:t>
            </a:r>
            <a:br>
              <a:rPr lang="en-US" dirty="0" smtClean="0"/>
            </a:br>
            <a:endParaRPr lang="en-US" dirty="0"/>
          </a:p>
        </p:txBody>
      </p:sp>
      <p:pic>
        <p:nvPicPr>
          <p:cNvPr id="5" name="Content Placeholder 4"/>
          <p:cNvPicPr>
            <a:picLocks noGrp="1" noChangeAspect="1"/>
          </p:cNvPicPr>
          <p:nvPr>
            <p:ph type="pic" idx="1"/>
          </p:nvPr>
        </p:nvPicPr>
        <p:blipFill>
          <a:blip r:embed="rId2"/>
          <a:srcRect l="13676" r="13676"/>
          <a:stretch>
            <a:fillRect/>
          </a:stretch>
        </p:blipFill>
        <p:spPr/>
      </p:pic>
      <p:sp>
        <p:nvSpPr>
          <p:cNvPr id="4" name="Text Placeholder 3"/>
          <p:cNvSpPr>
            <a:spLocks noGrp="1"/>
          </p:cNvSpPr>
          <p:nvPr>
            <p:ph type="body" sz="half" idx="2"/>
          </p:nvPr>
        </p:nvSpPr>
        <p:spPr>
          <a:xfrm>
            <a:off x="6412706" y="2102644"/>
            <a:ext cx="2400300" cy="2469356"/>
          </a:xfrm>
        </p:spPr>
        <p:txBody>
          <a:bodyPr rtlCol="0">
            <a:normAutofit fontScale="85000" lnSpcReduction="10000"/>
          </a:bodyPr>
          <a:lstStyle/>
          <a:p>
            <a:pPr>
              <a:defRPr/>
            </a:pPr>
            <a:r>
              <a:rPr lang="en-US" dirty="0" smtClean="0"/>
              <a:t>I </a:t>
            </a:r>
            <a:r>
              <a:rPr lang="en-US" dirty="0"/>
              <a:t>was one of the instructors for the 2011 program on Sparsity and Computation. Participating in this program had a lasting impact on my career. First, developing my lecture notes helped me develop new strategies for communicating complex ideas to an audience with a diversity of backgrounds. I learned a lot through this effort and have leveraged those techniques in technical talks and lectures ever since. Second, I had the pleasure of getting to know many very talented young researchers. In fact, one of the attendees that year was Po-Ling </a:t>
            </a:r>
            <a:r>
              <a:rPr lang="en-US" dirty="0" err="1"/>
              <a:t>Loh</a:t>
            </a:r>
            <a:r>
              <a:rPr lang="en-US" dirty="0"/>
              <a:t>, who would later become my colleague at the University of Wisconsin. </a:t>
            </a:r>
          </a:p>
          <a:p>
            <a:pPr>
              <a:defRPr/>
            </a:pP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419</TotalTime>
  <Words>4760</Words>
  <Application>Microsoft Office PowerPoint</Application>
  <PresentationFormat>On-screen Show (16:10)</PresentationFormat>
  <Paragraphs>195</Paragraphs>
  <Slides>77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Bookman Old Style</vt:lpstr>
      <vt:lpstr>Calibri</vt:lpstr>
      <vt:lpstr>Century Gothic</vt:lpstr>
      <vt:lpstr>Wingdings</vt:lpstr>
      <vt:lpstr>Wood Type</vt:lpstr>
      <vt:lpstr>25th Women and Mathematics</vt:lpstr>
      <vt:lpstr>Antonella Grassi, UPenn</vt:lpstr>
      <vt:lpstr>Theresa Kim 1999 </vt:lpstr>
      <vt:lpstr>Chuu-Lian Terng</vt:lpstr>
      <vt:lpstr>Amy Ksir 1993, 2001, 2003, 2007</vt:lpstr>
      <vt:lpstr>Ana Caraiani 2010 </vt:lpstr>
      <vt:lpstr>Ayaka Shimizu Assistant Professor at National Institute of Technology, Gunma College, Japan  It was a great experience in my life!  </vt:lpstr>
      <vt:lpstr>Bahar Acu 2012 </vt:lpstr>
      <vt:lpstr>Rebecca Willet 2011 </vt:lpstr>
      <vt:lpstr>Camilla Felisetti 2015 </vt:lpstr>
      <vt:lpstr>Carina Curto 2001, 2002 </vt:lpstr>
      <vt:lpstr>Cathy Kriloff 1998 </vt:lpstr>
      <vt:lpstr>Carmen Galaz-Garcia 2017</vt:lpstr>
      <vt:lpstr>Chiu-Chu Melissa Liu 2007</vt:lpstr>
      <vt:lpstr>Chi-Yun Hsu 2015 </vt:lpstr>
      <vt:lpstr>Courtney Paquette 2014 </vt:lpstr>
      <vt:lpstr>Cynthia Rudin MIT </vt:lpstr>
      <vt:lpstr>Elena Poletaeva 2007 </vt:lpstr>
      <vt:lpstr>Elizabeth Meckes  2014</vt:lpstr>
      <vt:lpstr>Elizabeth Milicevic Haverford College </vt:lpstr>
      <vt:lpstr>Funda Gul 2017 </vt:lpstr>
      <vt:lpstr>Geertje Hek    2001</vt:lpstr>
      <vt:lpstr>Gigliola Staffilani 1995 </vt:lpstr>
      <vt:lpstr>Genevieve Walsh  2008</vt:lpstr>
      <vt:lpstr>Hailee Peck 2014 </vt:lpstr>
      <vt:lpstr>Hope McIllwain 1996 </vt:lpstr>
      <vt:lpstr>Jane Long 2005 </vt:lpstr>
      <vt:lpstr>Jane Pratt 2002 </vt:lpstr>
      <vt:lpstr>Jessica De Silva 2013 </vt:lpstr>
      <vt:lpstr>Jessica Purcell 1998 </vt:lpstr>
      <vt:lpstr>Joan Licata  Australian National University</vt:lpstr>
      <vt:lpstr>Jolanta Pielaszkiewicz   2014</vt:lpstr>
      <vt:lpstr>Julia Arciero    2003</vt:lpstr>
      <vt:lpstr>Julia Brainin 1999, 2001 </vt:lpstr>
      <vt:lpstr>Kalina Mincheva 2015</vt:lpstr>
      <vt:lpstr>Katarzyna Rejniak 2003</vt:lpstr>
      <vt:lpstr>Katherine Kinnaird 2011</vt:lpstr>
      <vt:lpstr>Katherine McCall   1995</vt:lpstr>
      <vt:lpstr>Katherine Kirkwood 2003</vt:lpstr>
      <vt:lpstr>Kitty Meeks 2013 </vt:lpstr>
      <vt:lpstr>Lauren Williams UC Berkeley </vt:lpstr>
      <vt:lpstr>Lea Beneish 2014, 2015 </vt:lpstr>
      <vt:lpstr>Lesley Ward 2004 </vt:lpstr>
      <vt:lpstr>Lillian Pierce Duke University </vt:lpstr>
      <vt:lpstr>Madeline Brandt &amp; Madeleine Weinstein  2016 </vt:lpstr>
      <vt:lpstr>Maeve McCarthy 1995</vt:lpstr>
      <vt:lpstr>Margaret Robinson  Mt Holyoke College</vt:lpstr>
      <vt:lpstr>Margaret Readdy Univ of Kentucky </vt:lpstr>
      <vt:lpstr>Maria Fung 1998 </vt:lpstr>
      <vt:lpstr>Maria Yakerson 2015 </vt:lpstr>
      <vt:lpstr>Marthe Bonamy 2013 </vt:lpstr>
      <vt:lpstr>Yaim Cooper    Harvard</vt:lpstr>
      <vt:lpstr>Maureen Kearns 2017 </vt:lpstr>
      <vt:lpstr>Melanie Martin 1994 </vt:lpstr>
      <vt:lpstr>Michelle Lastrina 2006, 2013 </vt:lpstr>
      <vt:lpstr>Monica Nevins    1998</vt:lpstr>
      <vt:lpstr>MurphyKate Montee 2017</vt:lpstr>
      <vt:lpstr>Noriko Yui     1999</vt:lpstr>
      <vt:lpstr>Raluca Falea 2004 </vt:lpstr>
      <vt:lpstr>Rebecca Patrias 2013</vt:lpstr>
      <vt:lpstr>Rebecca Rohrlich 2016 </vt:lpstr>
      <vt:lpstr>Sarah Sword    EDC.org</vt:lpstr>
      <vt:lpstr>Rediet Abebe 2013 </vt:lpstr>
      <vt:lpstr>Renee Hoekzema 2016 </vt:lpstr>
      <vt:lpstr>Ruth Charney &amp; Karen Vogtman </vt:lpstr>
      <vt:lpstr> Samantha Pezzimenti     2012  Of all the math conferences I have been to, the Women and Mathematics program was probably the most influential on my career path. I attended WAM the summer before starting graduate school, and was a bit nervous about what I was getting myself into. Coming from a small undergraduate institution, the WAM program was my first real introduction to the world of math research. Even more important, however, were the connections I made with the other participants and mentors. I can remember one of the organizers telling us on the last day that she expected all of us to get our Ph.D. Hearing someone so confident in my ability was empowering. I keep in touch with many of the people I met at the program, including the woman who became my academic advisor! </vt:lpstr>
      <vt:lpstr>Amber Smith 2003 </vt:lpstr>
      <vt:lpstr>Stephanie Singer City Commissioner Philadelphia </vt:lpstr>
      <vt:lpstr>Sue Generazzo 2002 </vt:lpstr>
      <vt:lpstr>Susan Xia 2011, 2013 </vt:lpstr>
      <vt:lpstr>Taniecea Arceneaux Mallery  2004</vt:lpstr>
      <vt:lpstr>Tara Brendle      2005</vt:lpstr>
      <vt:lpstr>Widad Abdalla Mukhaimer  2009, 2010</vt:lpstr>
      <vt:lpstr>Wanlin Li    2015  It's the best conference I ever attended. I made so many friends in my research area and the "Ambassador Program" gave me the chance to organize a conference as a graduate student. I kept getting new reasons to feel grateful for this program all the time. </vt:lpstr>
      <vt:lpstr>Yen Duong 2016, 2017 </vt:lpstr>
      <vt:lpstr>Sara Lamboglia 2015 </vt:lpstr>
      <vt:lpstr>Shabnam Beheshti    2012, 2013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and Mathematics</dc:title>
  <dc:creator>Michelle Huguenin</dc:creator>
  <cp:lastModifiedBy>Michelle Huguenin</cp:lastModifiedBy>
  <cp:revision>99</cp:revision>
  <cp:lastPrinted>2018-05-15T18:03:13Z</cp:lastPrinted>
  <dcterms:created xsi:type="dcterms:W3CDTF">2018-05-08T13:22:09Z</dcterms:created>
  <dcterms:modified xsi:type="dcterms:W3CDTF">2018-05-15T18:27:52Z</dcterms:modified>
</cp:coreProperties>
</file>